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lide" id="{185CCC75-62A0-4392-97AB-52AD47F88306}">
          <p14:sldIdLst>
            <p14:sldId id="256"/>
          </p14:sldIdLst>
        </p14:section>
        <p14:section name="Ant Taxonomy" id="{CE9FB801-2752-4D43-996D-21F3CEC21A24}">
          <p14:sldIdLst>
            <p14:sldId id="257"/>
            <p14:sldId id="258"/>
            <p14:sldId id="259"/>
          </p14:sldIdLst>
        </p14:section>
        <p14:section name="Machine learning" id="{BDE8808D-C429-4363-84A3-3F31354069C1}">
          <p14:sldIdLst>
            <p14:sldId id="260"/>
            <p14:sldId id="261"/>
            <p14:sldId id="262"/>
            <p14:sldId id="263"/>
          </p14:sldIdLst>
        </p14:section>
        <p14:section name="Intro project" id="{83FA8E00-2FE6-47F7-966E-7B2799C28A31}">
          <p14:sldIdLst>
            <p14:sldId id="264"/>
            <p14:sldId id="265"/>
            <p14:sldId id="266"/>
          </p14:sldIdLst>
        </p14:section>
        <p14:section name="Intro on approach" id="{61DD54D4-A2DC-4C49-80F1-1928FE4E47F5}">
          <p14:sldIdLst>
            <p14:sldId id="267"/>
          </p14:sldIdLst>
        </p14:section>
        <p14:section name="AntWeb" id="{C8B6EC8A-4F68-4107-B5A2-747DDED203F2}">
          <p14:sldIdLst>
            <p14:sldId id="268"/>
          </p14:sldIdLst>
        </p14:section>
        <p14:section name="Dataset" id="{5611C948-E146-4F34-9D54-BEE55BD82337}">
          <p14:sldIdLst>
            <p14:sldId id="269"/>
            <p14:sldId id="270"/>
            <p14:sldId id="272"/>
            <p14:sldId id="271"/>
            <p14:sldId id="273"/>
          </p14:sldIdLst>
        </p14:section>
        <p14:section name="CNN" id="{072A4F86-417F-46F4-851F-C0A2F93D54F0}">
          <p14:sldIdLst>
            <p14:sldId id="274"/>
            <p14:sldId id="275"/>
          </p14:sldIdLst>
        </p14:section>
        <p14:section name="Timeline" id="{FE741246-BFE4-4804-8731-E04BD2CF95F1}">
          <p14:sldIdLst>
            <p14:sldId id="276"/>
          </p14:sldIdLst>
        </p14:section>
        <p14:section name="End" id="{874F854B-F743-4F95-AE0B-17A95D6A33F2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33E"/>
    <a:srgbClr val="044F76"/>
    <a:srgbClr val="041D34"/>
    <a:srgbClr val="040816"/>
    <a:srgbClr val="061374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76" autoAdjust="0"/>
  </p:normalViewPr>
  <p:slideViewPr>
    <p:cSldViewPr snapToGrid="0">
      <p:cViewPr>
        <p:scale>
          <a:sx n="100" d="100"/>
          <a:sy n="100" d="100"/>
        </p:scale>
        <p:origin x="-1866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B2A6-28A1-4663-870F-2DFA1D20146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839C-4598-455C-97AE-D39330D37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2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2D9EB-A04C-45FC-8FFF-4ADBECFB8C9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1A20-8631-465C-873F-E2D1F7765E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1A20-8631-465C-873F-E2D1F7765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oup 24"/>
          <p:cNvGrpSpPr/>
          <p:nvPr userDrawn="1"/>
        </p:nvGrpSpPr>
        <p:grpSpPr>
          <a:xfrm>
            <a:off x="251521" y="204319"/>
            <a:ext cx="1601874" cy="1195677"/>
            <a:chOff x="628650" y="219174"/>
            <a:chExt cx="2313071" cy="1726531"/>
          </a:xfrm>
          <a:effectLst/>
        </p:grpSpPr>
        <p:pic>
          <p:nvPicPr>
            <p:cNvPr id="11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837" y="219174"/>
              <a:ext cx="1479884" cy="1726531"/>
            </a:xfrm>
            <a:prstGeom prst="rect">
              <a:avLst/>
            </a:prstGeom>
          </p:spPr>
        </p:pic>
        <p:pic>
          <p:nvPicPr>
            <p:cNvPr id="12" name="Picture 2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628650" y="349647"/>
              <a:ext cx="983582" cy="1464384"/>
            </a:xfrm>
            <a:prstGeom prst="rect">
              <a:avLst/>
            </a:prstGeom>
          </p:spPr>
        </p:pic>
      </p:grpSp>
      <p:grpSp>
        <p:nvGrpSpPr>
          <p:cNvPr id="17" name="Groep 16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3075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kstvak 17"/>
          <p:cNvSpPr txBox="1"/>
          <p:nvPr userDrawn="1"/>
        </p:nvSpPr>
        <p:spPr>
          <a:xfrm>
            <a:off x="6799009" y="0"/>
            <a:ext cx="234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dirty="0" smtClean="0">
                <a:solidFill>
                  <a:schemeClr val="bg1">
                    <a:lumMod val="50000"/>
                  </a:schemeClr>
                </a:solidFill>
              </a:rPr>
              <a:t>Image sources: </a:t>
            </a:r>
          </a:p>
          <a:p>
            <a:r>
              <a:rPr lang="nl-NL" sz="600" dirty="0" smtClean="0">
                <a:solidFill>
                  <a:schemeClr val="bg1">
                    <a:lumMod val="50000"/>
                  </a:schemeClr>
                </a:solidFill>
              </a:rPr>
              <a:t>https://www.sas.com/content/dam/SAS/en_us/image/sas-com/backgrounds/textures/abstract-backgrounds-teal-overlay.jpg</a:t>
            </a:r>
          </a:p>
          <a:p>
            <a:r>
              <a:rPr lang="nl-NL" sz="600" dirty="0" smtClean="0">
                <a:solidFill>
                  <a:schemeClr val="bg1">
                    <a:lumMod val="50000"/>
                  </a:schemeClr>
                </a:solidFill>
              </a:rPr>
              <a:t>http://www.elementpest.com/wp-content/uploads/2015/11/Fire-Ants.png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7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ep 6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8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949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ep 6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8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16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12" name="Groep 11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13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857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oep 7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9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8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636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11" name="Groep 10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1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803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ep 6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8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620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oep 5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7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21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45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 rot="782843">
            <a:off x="7460358" y="-374337"/>
            <a:ext cx="3221275" cy="7249978"/>
            <a:chOff x="7715589" y="-977768"/>
            <a:chExt cx="3221275" cy="7249978"/>
          </a:xfrm>
        </p:grpSpPr>
        <p:pic>
          <p:nvPicPr>
            <p:cNvPr id="10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47638">
              <a:off x="8083320" y="-97776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70045">
              <a:off x="7715589" y="3824661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3466">
              <a:off x="8489315" y="2342018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\\fs-smb-019.ad.naturalis.nl\homedir\Marijn.Boer\Downloads\Fire-Ants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38364">
              <a:off x="8098623" y="656112"/>
              <a:ext cx="2447549" cy="244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201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3BAB-6B44-46E4-B73A-7A5C80B404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F711-516E-4C48-AAFD-5193B8748C0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Taxonomic classification of ants (</a:t>
            </a:r>
            <a:r>
              <a:rPr lang="en-US" sz="3200" dirty="0" err="1"/>
              <a:t>Formicidae</a:t>
            </a:r>
            <a:r>
              <a:rPr lang="en-US" sz="3200" dirty="0"/>
              <a:t>) from images using deep learning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413542"/>
            <a:ext cx="6400800" cy="815558"/>
          </a:xfrm>
        </p:spPr>
        <p:txBody>
          <a:bodyPr numCol="2">
            <a:no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Marijn JA Boer</a:t>
            </a:r>
          </a:p>
          <a:p>
            <a:r>
              <a:rPr lang="nl-NL" sz="2000" dirty="0" smtClean="0">
                <a:solidFill>
                  <a:schemeClr val="bg1"/>
                </a:solidFill>
              </a:rPr>
              <a:t>marijn</a:t>
            </a:r>
            <a:r>
              <a:rPr lang="nl-NL" sz="2000" dirty="0" smtClean="0">
                <a:solidFill>
                  <a:schemeClr val="bg1"/>
                </a:solidFill>
              </a:rPr>
              <a:t>.boer@naturalis.nl</a:t>
            </a:r>
          </a:p>
          <a:p>
            <a:r>
              <a:rPr lang="nl-NL" sz="2000" dirty="0" err="1" smtClean="0">
                <a:solidFill>
                  <a:schemeClr val="bg1"/>
                </a:solidFill>
              </a:rPr>
              <a:t>February</a:t>
            </a:r>
            <a:r>
              <a:rPr lang="nl-NL" sz="2000" dirty="0" smtClean="0">
                <a:solidFill>
                  <a:schemeClr val="bg1"/>
                </a:solidFill>
              </a:rPr>
              <a:t> 6</a:t>
            </a:r>
            <a:r>
              <a:rPr lang="en-US" sz="2000" i="1" baseline="30000" dirty="0" err="1">
                <a:solidFill>
                  <a:schemeClr val="bg1"/>
                </a:solidFill>
              </a:rPr>
              <a:t>th</a:t>
            </a:r>
            <a:r>
              <a:rPr lang="nl-NL" sz="2000" dirty="0" smtClean="0">
                <a:solidFill>
                  <a:schemeClr val="bg1"/>
                </a:solidFill>
              </a:rPr>
              <a:t>, 2018</a:t>
            </a:r>
          </a:p>
          <a:p>
            <a:r>
              <a:rPr lang="nl-NL" sz="2000" dirty="0" smtClean="0">
                <a:solidFill>
                  <a:schemeClr val="bg1"/>
                </a:solidFill>
              </a:rPr>
              <a:t>Supervisor: dr. Rutger Vos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Scalable</a:t>
            </a:r>
            <a:endParaRPr lang="nl-NL" dirty="0" smtClean="0"/>
          </a:p>
          <a:p>
            <a:r>
              <a:rPr lang="nl-NL" dirty="0" err="1" smtClean="0"/>
              <a:t>Comprehensible</a:t>
            </a:r>
            <a:endParaRPr lang="nl-NL" dirty="0" smtClean="0"/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start?</a:t>
            </a:r>
          </a:p>
          <a:p>
            <a:endParaRPr lang="nl-NL" dirty="0"/>
          </a:p>
          <a:p>
            <a:r>
              <a:rPr lang="nl-NL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AntWeb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 descr="\\fs-smb-019.ad.naturalis.nl\homedir\Marijn.Boer\Internships\Internship CNN 2017-2018\FormicID\docs\proposal\Images\a_austral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6" y="3954694"/>
            <a:ext cx="33147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FormicID-97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DB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Species </a:t>
            </a:r>
            <a:r>
              <a:rPr lang="nl-NL" dirty="0" err="1" smtClean="0"/>
              <a:t>distribution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Switch </a:t>
            </a:r>
            <a:r>
              <a:rPr lang="nl-NL" dirty="0" err="1" smtClean="0"/>
              <a:t>axis</a:t>
            </a:r>
            <a:r>
              <a:rPr lang="nl-NL" dirty="0" smtClean="0"/>
              <a:t>!</a:t>
            </a:r>
            <a:endParaRPr lang="en-US" dirty="0"/>
          </a:p>
        </p:txBody>
      </p:sp>
      <p:pic>
        <p:nvPicPr>
          <p:cNvPr id="7170" name="Picture 2" descr="\\fs-smb-019.ad.naturalis.nl\homedir\Marijn.Boer\Internships\Internship CNN 2017-2018\FormicID\docs\proposal\Images\Image-species_distributi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34" y="-2686"/>
            <a:ext cx="4002587" cy="51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310959" cy="871538"/>
          </a:xfrm>
        </p:spPr>
        <p:txBody>
          <a:bodyPr/>
          <a:lstStyle/>
          <a:p>
            <a:r>
              <a:rPr lang="nl-NL" dirty="0" smtClean="0"/>
              <a:t>Shot type </a:t>
            </a:r>
            <a:r>
              <a:rPr lang="nl-NL" dirty="0" err="1" smtClean="0"/>
              <a:t>distribution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310959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\\fs-smb-019.ad.naturalis.nl\homedir\Marijn.Boer\Internships\Internship CNN 2017-2018\FormicID\docs\proposal\Images\Shot_type_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28" y="-12275"/>
            <a:ext cx="6015072" cy="51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310959" cy="871538"/>
          </a:xfrm>
        </p:spPr>
        <p:txBody>
          <a:bodyPr/>
          <a:lstStyle/>
          <a:p>
            <a:r>
              <a:rPr lang="nl-NL" dirty="0" smtClean="0"/>
              <a:t>Image </a:t>
            </a:r>
            <a:r>
              <a:rPr lang="nl-NL" dirty="0" err="1" smtClean="0"/>
              <a:t>dimensions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310959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\\fs-smb-019.ad.naturalis.nl\homedir\Marijn.Boer\Internships\Internship CNN 2017-2018\FormicID\docs\proposal\Images\Image_dimensions_-_Plott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0"/>
            <a:ext cx="6000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310959" cy="871538"/>
          </a:xfrm>
        </p:spPr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size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310959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\\fs-smb-019.ad.naturalis.nl\homedir\Marijn.Boer\Internships\Internship CNN 2017-2018\FormicID\docs\proposal\Images\File_size_-_plott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0"/>
            <a:ext cx="6000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3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err="1" smtClean="0"/>
              <a:t>Examples</a:t>
            </a:r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err="1" smtClean="0"/>
              <a:t>With</a:t>
            </a:r>
            <a:r>
              <a:rPr lang="nl-NL" dirty="0" smtClean="0"/>
              <a:t> these options:</a:t>
            </a:r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Taxonomy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Ants</a:t>
            </a:r>
          </a:p>
          <a:p>
            <a:pPr lvl="1"/>
            <a:r>
              <a:rPr lang="en-US" dirty="0" smtClean="0"/>
              <a:t>Diverse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First training</a:t>
            </a:r>
          </a:p>
          <a:p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Then</a:t>
            </a:r>
            <a:r>
              <a:rPr lang="nl-NL" dirty="0" smtClean="0"/>
              <a:t> training</a:t>
            </a:r>
          </a:p>
          <a:p>
            <a:pPr lvl="1"/>
            <a:r>
              <a:rPr lang="nl-NL" dirty="0" smtClean="0"/>
              <a:t>Top-1</a:t>
            </a:r>
          </a:p>
          <a:p>
            <a:pPr lvl="1"/>
            <a:r>
              <a:rPr lang="nl-NL" dirty="0" smtClean="0"/>
              <a:t>Top-5</a:t>
            </a:r>
          </a:p>
          <a:p>
            <a:pPr lvl="1"/>
            <a:endParaRPr lang="nl-NL" dirty="0"/>
          </a:p>
          <a:p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evalution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increase</a:t>
            </a:r>
            <a:r>
              <a:rPr lang="nl-NL" dirty="0" smtClean="0"/>
              <a:t> </a:t>
            </a:r>
            <a:r>
              <a:rPr lang="nl-NL" dirty="0" err="1" smtClean="0"/>
              <a:t>complexity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Timeline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01996"/>
              </p:ext>
            </p:extLst>
          </p:nvPr>
        </p:nvGraphicFramePr>
        <p:xfrm>
          <a:off x="483296" y="1188806"/>
          <a:ext cx="8232557" cy="266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Acrobat Document" r:id="rId3" imgW="6934042" imgH="2247750" progId="AcroExch.Document.7">
                  <p:embed/>
                </p:oleObj>
              </mc:Choice>
              <mc:Fallback>
                <p:oleObj name="Acrobat Document" r:id="rId3" imgW="6934042" imgH="224775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296" y="1188806"/>
                        <a:ext cx="8232557" cy="266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5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Thanks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Importance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species  because?</a:t>
            </a:r>
          </a:p>
          <a:p>
            <a:pPr lvl="1"/>
            <a:r>
              <a:rPr lang="en-US" dirty="0" smtClean="0"/>
              <a:t>Important to ecosystems</a:t>
            </a:r>
          </a:p>
          <a:p>
            <a:pPr lvl="2"/>
            <a:r>
              <a:rPr lang="en-US" dirty="0" err="1" smtClean="0"/>
              <a:t>Bioindicator</a:t>
            </a:r>
            <a:endParaRPr lang="en-US" dirty="0" smtClean="0"/>
          </a:p>
          <a:p>
            <a:pPr lvl="1"/>
            <a:r>
              <a:rPr lang="en-US" dirty="0" smtClean="0"/>
              <a:t>Richness surrogate?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Identifying</a:t>
            </a:r>
            <a:r>
              <a:rPr lang="nl-NL" dirty="0" smtClean="0"/>
              <a:t> </a:t>
            </a:r>
            <a:r>
              <a:rPr lang="nl-NL" dirty="0" err="1" smtClean="0"/>
              <a:t>ants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Is hard </a:t>
            </a:r>
            <a:r>
              <a:rPr lang="nl-NL" dirty="0" err="1" smtClean="0"/>
              <a:t>because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But… computer </a:t>
            </a:r>
            <a:r>
              <a:rPr lang="nl-NL" dirty="0" err="1" smtClean="0"/>
              <a:t>vision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 smtClean="0"/>
          </a:p>
          <a:p>
            <a:r>
              <a:rPr lang="nl-NL" dirty="0" err="1" smtClean="0"/>
              <a:t>Conventional</a:t>
            </a:r>
            <a:r>
              <a:rPr lang="nl-NL" dirty="0" smtClean="0"/>
              <a:t> </a:t>
            </a:r>
            <a:r>
              <a:rPr lang="nl-NL" dirty="0" err="1" smtClean="0"/>
              <a:t>ways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Wing </a:t>
            </a:r>
            <a:r>
              <a:rPr lang="nl-NL" dirty="0" err="1" smtClean="0"/>
              <a:t>outline</a:t>
            </a:r>
            <a:endParaRPr lang="nl-NL" dirty="0" smtClean="0"/>
          </a:p>
          <a:p>
            <a:pPr lvl="1"/>
            <a:r>
              <a:rPr lang="nl-NL" dirty="0" err="1" smtClean="0"/>
              <a:t>Color</a:t>
            </a:r>
            <a:endParaRPr lang="nl-NL" dirty="0" smtClean="0"/>
          </a:p>
          <a:p>
            <a:pPr lvl="1"/>
            <a:r>
              <a:rPr lang="nl-NL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Previous</a:t>
            </a:r>
            <a:r>
              <a:rPr lang="nl-NL" dirty="0" smtClean="0"/>
              <a:t> research on these </a:t>
            </a:r>
            <a:r>
              <a:rPr lang="nl-NL" dirty="0" err="1" smtClean="0"/>
              <a:t>simple</a:t>
            </a:r>
            <a:r>
              <a:rPr lang="nl-NL" dirty="0" smtClean="0"/>
              <a:t> computer </a:t>
            </a:r>
            <a:r>
              <a:rPr lang="nl-NL" dirty="0" err="1" smtClean="0"/>
              <a:t>vision</a:t>
            </a:r>
            <a:r>
              <a:rPr lang="nl-NL" dirty="0" smtClean="0"/>
              <a:t> </a:t>
            </a:r>
            <a:r>
              <a:rPr lang="nl-NL" dirty="0" err="1" smtClean="0"/>
              <a:t>projects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machine </a:t>
            </a:r>
            <a:r>
              <a:rPr lang="nl-NL" dirty="0" err="1" smtClean="0"/>
              <a:t>learning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But… </a:t>
            </a:r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promising</a:t>
            </a:r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is a CNN?</a:t>
            </a:r>
            <a:endParaRPr lang="en-US" dirty="0"/>
          </a:p>
        </p:txBody>
      </p:sp>
      <p:pic>
        <p:nvPicPr>
          <p:cNvPr id="9218" name="Picture 2" descr="\\fs-smb-019.ad.naturalis.nl\homedir\Marijn.Boer\Internships\Internship CNN 2017-2018\FormicID\docs\proposal\Images\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80" y="3305401"/>
            <a:ext cx="6858001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research </a:t>
            </a:r>
            <a:r>
              <a:rPr lang="nl-NL" dirty="0" err="1" smtClean="0"/>
              <a:t>using</a:t>
            </a:r>
            <a:r>
              <a:rPr lang="nl-NL" dirty="0" smtClean="0"/>
              <a:t> DL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FormicID</a:t>
            </a:r>
            <a:r>
              <a:rPr lang="nl-NL" dirty="0" smtClean="0"/>
              <a:t>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aim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project?</a:t>
            </a:r>
          </a:p>
          <a:p>
            <a:r>
              <a:rPr lang="nl-NL" dirty="0" smtClean="0"/>
              <a:t>Naturalis </a:t>
            </a:r>
            <a:r>
              <a:rPr lang="nl-NL" dirty="0" err="1" smtClean="0"/>
              <a:t>aim</a:t>
            </a:r>
            <a:endParaRPr lang="nl-NL" dirty="0" smtClean="0"/>
          </a:p>
          <a:p>
            <a:r>
              <a:rPr lang="nl-NL" dirty="0" smtClean="0"/>
              <a:t>CNN </a:t>
            </a:r>
            <a:r>
              <a:rPr lang="nl-NL" dirty="0" err="1" smtClean="0"/>
              <a:t>multi</a:t>
            </a:r>
            <a:r>
              <a:rPr lang="nl-NL" dirty="0" smtClean="0"/>
              <a:t>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180</Words>
  <Application>Microsoft Office PowerPoint</Application>
  <PresentationFormat>Diavoorstelling (16:9)</PresentationFormat>
  <Paragraphs>70</Paragraphs>
  <Slides>22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4" baseType="lpstr">
      <vt:lpstr>Kantoorthema</vt:lpstr>
      <vt:lpstr>Adobe Acrobat Document</vt:lpstr>
      <vt:lpstr>Taxonomic classification of ants (Formicidae) from images using deep learning</vt:lpstr>
      <vt:lpstr>Ant Taxonomy</vt:lpstr>
      <vt:lpstr>Importance?</vt:lpstr>
      <vt:lpstr>Identifying ants</vt:lpstr>
      <vt:lpstr>But… computer vision!</vt:lpstr>
      <vt:lpstr>Examples</vt:lpstr>
      <vt:lpstr>But… deep learning!</vt:lpstr>
      <vt:lpstr>Example research using DL</vt:lpstr>
      <vt:lpstr>FormicID Project</vt:lpstr>
      <vt:lpstr>Questions</vt:lpstr>
      <vt:lpstr>Problems</vt:lpstr>
      <vt:lpstr>Approach</vt:lpstr>
      <vt:lpstr>AntWeb</vt:lpstr>
      <vt:lpstr>FormicID-97</vt:lpstr>
      <vt:lpstr>Species distribution</vt:lpstr>
      <vt:lpstr>Shot type distribution</vt:lpstr>
      <vt:lpstr>Image dimensions</vt:lpstr>
      <vt:lpstr>File size</vt:lpstr>
      <vt:lpstr>Network architecture</vt:lpstr>
      <vt:lpstr>Testing</vt:lpstr>
      <vt:lpstr>Timeline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MJABOER</dc:creator>
  <cp:lastModifiedBy>MJABOER</cp:lastModifiedBy>
  <cp:revision>10</cp:revision>
  <dcterms:created xsi:type="dcterms:W3CDTF">2018-01-30T09:40:58Z</dcterms:created>
  <dcterms:modified xsi:type="dcterms:W3CDTF">2018-01-31T09:44:18Z</dcterms:modified>
</cp:coreProperties>
</file>