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B260E-BD16-BA4F-BCB3-5165601826C8}">
          <p14:sldIdLst>
            <p14:sldId id="256"/>
          </p14:sldIdLst>
        </p14:section>
        <p14:section name="Virtualization" id="{25802C9B-8962-9045-AF57-76FB1912B1D9}">
          <p14:sldIdLst>
            <p14:sldId id="261"/>
            <p14:sldId id="257"/>
            <p14:sldId id="258"/>
            <p14:sldId id="260"/>
            <p14:sldId id="259"/>
          </p14:sldIdLst>
        </p14:section>
        <p14:section name="Vagrant" id="{3700ECFD-0F92-B447-8EC7-58A3043D4C6B}">
          <p14:sldIdLst>
            <p14:sldId id="262"/>
            <p14:sldId id="263"/>
            <p14:sldId id="264"/>
            <p14:sldId id="265"/>
          </p14:sldIdLst>
        </p14:section>
        <p14:section name="Configuration Management" id="{47C9206D-C57F-3644-B3CB-DD509DA04D52}">
          <p14:sldIdLst>
            <p14:sldId id="266"/>
            <p14:sldId id="267"/>
            <p14:sldId id="268"/>
          </p14:sldIdLst>
        </p14:section>
        <p14:section name="Reproducibility" id="{2B7BA98C-1557-8D49-8B12-A21672BEED35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10/21/13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mwar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 and Configuration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your analysis computational environment scalable and 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CLI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13034"/>
              </p:ext>
            </p:extLst>
          </p:nvPr>
        </p:nvGraphicFramePr>
        <p:xfrm>
          <a:off x="196325" y="1786618"/>
          <a:ext cx="6096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box</a:t>
                      </a:r>
                      <a:r>
                        <a:rPr lang="en-US" baseline="0" dirty="0" smtClean="0"/>
                        <a:t> add $NAME $URL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</a:t>
                      </a:r>
                      <a:r>
                        <a:rPr lang="en-US" baseline="0" dirty="0" smtClean="0"/>
                        <a:t> box remove $NAME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 [$NAME]</a:t>
                      </a:r>
                      <a:r>
                        <a:rPr lang="en-US" baseline="0" dirty="0" smtClean="0"/>
                        <a:t> [$URL]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up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</a:t>
                      </a:r>
                      <a:r>
                        <a:rPr lang="en-US" dirty="0" err="1" smtClean="0"/>
                        <a:t>ssh-config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576" indent="0">
                        <a:buNone/>
                      </a:pPr>
                      <a:r>
                        <a:rPr lang="en-US" dirty="0" smtClean="0"/>
                        <a:t>$ vagrant halt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vagrant destroy –force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424806" cy="4042047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en-US" dirty="0" smtClean="0"/>
              <a:t>Developed to manage large enterprises with the following goals in mind:</a:t>
            </a:r>
          </a:p>
          <a:p>
            <a:pPr lvl="1"/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Automated Provisioning</a:t>
            </a:r>
          </a:p>
          <a:p>
            <a:pPr lvl="1"/>
            <a:r>
              <a:rPr lang="en-US" dirty="0" smtClean="0"/>
              <a:t>Configuration Audits</a:t>
            </a:r>
          </a:p>
          <a:p>
            <a:pPr lvl="1"/>
            <a:r>
              <a:rPr lang="en-US" dirty="0" smtClean="0"/>
              <a:t>Defect 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2007" y="1629060"/>
            <a:ext cx="4156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Recently focused on management of Clusters and Clouds: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Quickly provision 100+ nodes with the exact same software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Automate updates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Standardize introduction of new applications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785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Choices, Choices</a:t>
            </a:r>
            <a:endParaRPr lang="en-US" dirty="0"/>
          </a:p>
        </p:txBody>
      </p:sp>
      <p:pic>
        <p:nvPicPr>
          <p:cNvPr id="5" name="Picture 4" descr="puppe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0197"/>
            <a:ext cx="1014787" cy="1113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987" y="2302992"/>
            <a:ext cx="577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puppetlabs.com</a:t>
            </a:r>
            <a:r>
              <a:rPr lang="en-US" dirty="0"/>
              <a:t>/puppet/puppet-open-source</a:t>
            </a:r>
          </a:p>
        </p:txBody>
      </p:sp>
      <p:pic>
        <p:nvPicPr>
          <p:cNvPr id="7" name="Picture 6" descr="logo-chef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8211"/>
            <a:ext cx="884906" cy="447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987" y="3070936"/>
            <a:ext cx="389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www.opscode.com</a:t>
            </a:r>
            <a:r>
              <a:rPr lang="en-US" dirty="0"/>
              <a:t>/chef/</a:t>
            </a:r>
          </a:p>
        </p:txBody>
      </p:sp>
      <p:pic>
        <p:nvPicPr>
          <p:cNvPr id="10" name="Picture 9" descr="ansible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7" y="3724205"/>
            <a:ext cx="2116479" cy="677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6606" y="3918421"/>
            <a:ext cx="636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www.ansibleworks.com</a:t>
            </a:r>
            <a:r>
              <a:rPr lang="en-US" dirty="0"/>
              <a:t>/configuration-management/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59356"/>
              </p:ext>
            </p:extLst>
          </p:nvPr>
        </p:nvGraphicFramePr>
        <p:xfrm>
          <a:off x="457200" y="4545545"/>
          <a:ext cx="6096000" cy="16249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512404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Open Source *Nix</a:t>
                      </a:r>
                      <a:r>
                        <a:rPr lang="en-US" baseline="0" dirty="0" smtClean="0"/>
                        <a:t> System Architectures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Simplify and Abstract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Package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Open Source Software Installation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4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Configuration Specified in Code</a:t>
            </a:r>
          </a:p>
          <a:p>
            <a:r>
              <a:rPr lang="en-US" dirty="0" smtClean="0"/>
              <a:t>Code can be separated into modules for DRY reusability (</a:t>
            </a:r>
            <a:r>
              <a:rPr lang="en-US" dirty="0" err="1" smtClean="0"/>
              <a:t>PuppetForge</a:t>
            </a:r>
            <a:r>
              <a:rPr lang="en-US" dirty="0"/>
              <a:t>: https://</a:t>
            </a:r>
            <a:r>
              <a:rPr lang="en-US" dirty="0" err="1" smtClean="0"/>
              <a:t>forge.puppetlabs.com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ideally stored in Version Control System</a:t>
            </a:r>
          </a:p>
          <a:p>
            <a:r>
              <a:rPr lang="en-US" dirty="0" smtClean="0"/>
              <a:t>Application specific configuration files (</a:t>
            </a:r>
            <a:r>
              <a:rPr lang="en-US" dirty="0" err="1" smtClean="0"/>
              <a:t>httpd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, etc.) can be stored with CM code in the same VCS, either as static files, or dynamic templates</a:t>
            </a:r>
          </a:p>
          <a:p>
            <a:r>
              <a:rPr lang="en-US" dirty="0" smtClean="0"/>
              <a:t>Configuration can be run on target nodes in different ways:</a:t>
            </a:r>
          </a:p>
          <a:p>
            <a:pPr lvl="1"/>
            <a:r>
              <a:rPr lang="en-US" dirty="0" smtClean="0"/>
              <a:t>Individual ‘Application’: Process runs </a:t>
            </a:r>
            <a:r>
              <a:rPr lang="en-US" dirty="0" err="1" smtClean="0"/>
              <a:t>independantly</a:t>
            </a:r>
            <a:r>
              <a:rPr lang="en-US" dirty="0" smtClean="0"/>
              <a:t> on each node.  Suitable for one, or a few nodes</a:t>
            </a:r>
          </a:p>
          <a:p>
            <a:pPr lvl="1"/>
            <a:r>
              <a:rPr lang="en-US" dirty="0" smtClean="0"/>
              <a:t>Master-Slave: ‘Slave’ processes on each node interact with a single ‘Master’ node to get CM code and files.  Suitable for large enterprises with lots of nodes.</a:t>
            </a:r>
          </a:p>
        </p:txBody>
      </p:sp>
    </p:spTree>
    <p:extLst>
      <p:ext uri="{BB962C8B-B14F-4D97-AF65-F5344CB8AC3E}">
        <p14:creationId xmlns:p14="http://schemas.microsoft.com/office/powerpoint/2010/main" val="5241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all this have to do with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 smtClean="0"/>
              <a:t>Reproducibility</a:t>
            </a:r>
          </a:p>
          <a:p>
            <a:r>
              <a:rPr lang="en-US" dirty="0" smtClean="0"/>
              <a:t>Create Vagrant initialized Project Directory</a:t>
            </a:r>
          </a:p>
          <a:p>
            <a:r>
              <a:rPr lang="en-US" dirty="0" smtClean="0"/>
              <a:t>Create Configuration Management to specify exact software requirements</a:t>
            </a:r>
          </a:p>
          <a:p>
            <a:r>
              <a:rPr lang="en-US" dirty="0"/>
              <a:t>Create </a:t>
            </a:r>
            <a:r>
              <a:rPr lang="en-US" dirty="0" err="1"/>
              <a:t>Vagrantfile</a:t>
            </a:r>
            <a:r>
              <a:rPr lang="en-US" dirty="0"/>
              <a:t> targeted to a standard *Nix Base Box available to anyone with an internet </a:t>
            </a:r>
            <a:r>
              <a:rPr lang="en-US" dirty="0" smtClean="0"/>
              <a:t>connection, provisioned with your configuration management</a:t>
            </a:r>
            <a:endParaRPr lang="en-US" dirty="0"/>
          </a:p>
          <a:p>
            <a:r>
              <a:rPr lang="en-US" dirty="0" smtClean="0"/>
              <a:t>Store entire Project Directory on Distributed Version Control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5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vagrant_test</a:t>
            </a:r>
            <a:r>
              <a:rPr lang="en-US" dirty="0" smtClean="0"/>
              <a:t> directory in your home directory</a:t>
            </a:r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vagrant_test</a:t>
            </a:r>
            <a:endParaRPr lang="en-US" dirty="0" smtClean="0"/>
          </a:p>
          <a:p>
            <a:r>
              <a:rPr lang="en-US" dirty="0" smtClean="0"/>
              <a:t>List the boxes you have in vagrant</a:t>
            </a:r>
          </a:p>
          <a:p>
            <a:r>
              <a:rPr lang="en-US" dirty="0" smtClean="0"/>
              <a:t>Add the box /</a:t>
            </a:r>
            <a:r>
              <a:rPr lang="en-US" dirty="0" err="1" smtClean="0"/>
              <a:t>gsd</a:t>
            </a:r>
            <a:r>
              <a:rPr lang="en-US" dirty="0" smtClean="0"/>
              <a:t>/</a:t>
            </a:r>
            <a:r>
              <a:rPr lang="en-US" smtClean="0"/>
              <a:t>To_Participant/</a:t>
            </a:r>
            <a:r>
              <a:rPr lang="en-US" dirty="0" smtClean="0"/>
              <a:t>ARANGS13/</a:t>
            </a:r>
            <a:r>
              <a:rPr lang="en-US" dirty="0" smtClean="0"/>
              <a:t>fedora* and name it ‘fedora’</a:t>
            </a:r>
          </a:p>
          <a:p>
            <a:r>
              <a:rPr lang="en-US" dirty="0" smtClean="0"/>
              <a:t>Initialize </a:t>
            </a:r>
            <a:r>
              <a:rPr lang="en-US" dirty="0" err="1" smtClean="0"/>
              <a:t>vagrant_test</a:t>
            </a:r>
            <a:r>
              <a:rPr lang="en-US" dirty="0" smtClean="0"/>
              <a:t> as a ‘fedora’ box</a:t>
            </a:r>
          </a:p>
          <a:p>
            <a:r>
              <a:rPr lang="en-US" dirty="0" smtClean="0"/>
              <a:t>Bring up </a:t>
            </a:r>
            <a:r>
              <a:rPr lang="en-US" dirty="0" err="1" smtClean="0"/>
              <a:t>vagrant_test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dirty="0" smtClean="0"/>
              <a:t> to the </a:t>
            </a:r>
            <a:r>
              <a:rPr lang="en-US" dirty="0" err="1" smtClean="0"/>
              <a:t>vagrant_test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See what is installed by default</a:t>
            </a:r>
          </a:p>
          <a:p>
            <a:r>
              <a:rPr lang="en-US" dirty="0" smtClean="0"/>
              <a:t>Exit back to host and halt the </a:t>
            </a:r>
            <a:r>
              <a:rPr lang="en-US" dirty="0" err="1" smtClean="0"/>
              <a:t>vagrant_test</a:t>
            </a:r>
            <a:r>
              <a:rPr lang="en-US" dirty="0" smtClean="0"/>
              <a:t> box (find out if it is halted)</a:t>
            </a:r>
          </a:p>
          <a:p>
            <a:r>
              <a:rPr lang="en-US" dirty="0" smtClean="0"/>
              <a:t>Bring the </a:t>
            </a:r>
            <a:r>
              <a:rPr lang="en-US" dirty="0" err="1" smtClean="0"/>
              <a:t>vagrant_test</a:t>
            </a:r>
            <a:r>
              <a:rPr lang="en-US" dirty="0" smtClean="0"/>
              <a:t> box back up (find out if it is running)</a:t>
            </a:r>
          </a:p>
          <a:p>
            <a:r>
              <a:rPr lang="en-US" dirty="0" smtClean="0"/>
              <a:t>Destroy the </a:t>
            </a:r>
            <a:r>
              <a:rPr lang="en-US" dirty="0" err="1" smtClean="0"/>
              <a:t>vagrant_test</a:t>
            </a:r>
            <a:r>
              <a:rPr lang="en-US" dirty="0" smtClean="0"/>
              <a:t> box (forcing it is often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Virtualiz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4" r="-7294"/>
          <a:stretch>
            <a:fillRect/>
          </a:stretch>
        </p:blipFill>
        <p:spPr>
          <a:xfrm>
            <a:off x="1294213" y="1417638"/>
            <a:ext cx="5777099" cy="490687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036862" cy="219496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Components:</a:t>
            </a:r>
          </a:p>
          <a:p>
            <a:pPr marL="36576" indent="0">
              <a:buNone/>
            </a:pPr>
            <a:r>
              <a:rPr lang="en-US" sz="2800" dirty="0" smtClean="0"/>
              <a:t> </a:t>
            </a:r>
            <a:r>
              <a:rPr lang="en-US" sz="2400" dirty="0" smtClean="0"/>
              <a:t> - machine images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virtual machine </a:t>
            </a:r>
            <a:r>
              <a:rPr lang="en-US" sz="2400" dirty="0" smtClean="0"/>
              <a:t>manager</a:t>
            </a:r>
          </a:p>
          <a:p>
            <a:pPr marL="36576" indent="0">
              <a:buNone/>
            </a:pPr>
            <a:r>
              <a:rPr lang="en-US" sz="2400" dirty="0" smtClean="0"/>
              <a:t>  - </a:t>
            </a:r>
            <a:r>
              <a:rPr lang="en-US" sz="2400" dirty="0"/>
              <a:t>hardware </a:t>
            </a:r>
            <a:r>
              <a:rPr lang="en-US" sz="2400" dirty="0" smtClean="0"/>
              <a:t>virtualization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1294" y="1861509"/>
            <a:ext cx="3696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VMWare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/>
          </a:p>
          <a:p>
            <a:pPr marL="36576"/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://www.vmware.com/</a:t>
            </a: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                 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36576"/>
            <a:endParaRPr lang="en-US" dirty="0"/>
          </a:p>
          <a:p>
            <a:pPr marL="36576"/>
            <a:endParaRPr lang="en-US" dirty="0" smtClean="0"/>
          </a:p>
          <a:p>
            <a:pPr marL="36576"/>
            <a:r>
              <a:rPr lang="en-US" dirty="0" smtClean="0"/>
              <a:t> </a:t>
            </a:r>
          </a:p>
          <a:p>
            <a:pPr marL="36576"/>
            <a:r>
              <a:rPr lang="en-US" dirty="0" smtClean="0"/>
              <a:t>   https</a:t>
            </a:r>
            <a:r>
              <a:rPr lang="en-US" dirty="0"/>
              <a:t>://</a:t>
            </a:r>
            <a:r>
              <a:rPr lang="en-US" dirty="0" err="1"/>
              <a:t>www.virtualbox.org</a:t>
            </a:r>
            <a:r>
              <a:rPr lang="en-US" dirty="0"/>
              <a:t>/</a:t>
            </a:r>
          </a:p>
        </p:txBody>
      </p:sp>
      <p:pic>
        <p:nvPicPr>
          <p:cNvPr id="7" name="Picture 6" descr="vbox_logo2_grad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37" y="4040484"/>
            <a:ext cx="1211312" cy="1139994"/>
          </a:xfrm>
          <a:prstGeom prst="rect">
            <a:avLst/>
          </a:prstGeom>
        </p:spPr>
      </p:pic>
      <p:pic>
        <p:nvPicPr>
          <p:cNvPr id="8" name="Picture 7" descr="VMware_logo_gry_RGB_72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4" y="2198275"/>
            <a:ext cx="1865031" cy="759936"/>
          </a:xfrm>
          <a:prstGeom prst="rect">
            <a:avLst/>
          </a:prstGeom>
        </p:spPr>
      </p:pic>
      <p:pic>
        <p:nvPicPr>
          <p:cNvPr id="9" name="Picture 8" descr="amazon_icon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484"/>
            <a:ext cx="2133600" cy="97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054914"/>
            <a:ext cx="4661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Amazon EC2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084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Images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5398"/>
              </p:ext>
            </p:extLst>
          </p:nvPr>
        </p:nvGraphicFramePr>
        <p:xfrm>
          <a:off x="355069" y="1700037"/>
          <a:ext cx="7351218" cy="3422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351218"/>
              </a:tblGrid>
              <a:tr h="494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 Files</a:t>
                      </a:r>
                    </a:p>
                  </a:txBody>
                  <a:tcPr/>
                </a:tc>
              </a:tr>
              <a:tr h="1219979"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pre-existing ISO file format allowing full archive of a disk into a file.  ISO files can be mounted on a file system</a:t>
                      </a:r>
                      <a:endParaRPr lang="en-US" dirty="0"/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OS *Nix distributions developed method of delivering installation on pre-packaged ISO images</a:t>
                      </a:r>
                    </a:p>
                  </a:txBody>
                  <a:tcPr/>
                </a:tc>
              </a:tr>
              <a:tr h="8539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ISO files used as the underlying ‘hard drive’ for the virtual machine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1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48688"/>
              </p:ext>
            </p:extLst>
          </p:nvPr>
        </p:nvGraphicFramePr>
        <p:xfrm>
          <a:off x="189651" y="1678113"/>
          <a:ext cx="7071312" cy="3257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71312"/>
              </a:tblGrid>
              <a:tr h="521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Runs on ‘Host’ machine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as many ‘Guest’ virtual machines as its underlying resources (RAM, Storage) can support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launch multiple ‘Guests’ from a single ISO file, and/or from multiple, different ISO files</a:t>
                      </a:r>
                    </a:p>
                  </a:txBody>
                  <a:tcPr/>
                </a:tc>
              </a:tr>
              <a:tr h="911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configured to allow any/all guests tailored access to its resources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7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Virtualization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5010"/>
              </p:ext>
            </p:extLst>
          </p:nvPr>
        </p:nvGraphicFramePr>
        <p:xfrm>
          <a:off x="340638" y="1599024"/>
          <a:ext cx="6528636" cy="423081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528636"/>
              </a:tblGrid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Machine Managers mount ISO file system, and boot the operating system installed on it, as if it were a machine with its own hard drive</a:t>
                      </a:r>
                    </a:p>
                  </a:txBody>
                  <a:tcPr/>
                </a:tc>
              </a:tr>
              <a:tr h="1057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running on guest machine can only access resources specifically granted to the guest by the host, and is totally unaware of all other host resources</a:t>
                      </a:r>
                    </a:p>
                  </a:txBody>
                  <a:tcPr/>
                </a:tc>
              </a:tr>
              <a:tr h="7403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 designed for a specific architecture can run, unmodified, on the guest machine</a:t>
                      </a:r>
                    </a:p>
                  </a:txBody>
                  <a:tcPr/>
                </a:tc>
              </a:tr>
              <a:tr h="1375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Guest machine Operating system can be totally different from Host (e.g. Windows machine can host Linux guest, Linux machine can host Windows guest, subject to license restrictions)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6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169" y="1955368"/>
            <a:ext cx="7467600" cy="67094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www.vagrantup.com</a:t>
            </a:r>
            <a:r>
              <a:rPr lang="en-US" sz="3200" dirty="0" smtClean="0"/>
              <a:t>/</a:t>
            </a:r>
            <a:endParaRPr lang="en-US" dirty="0" smtClean="0"/>
          </a:p>
        </p:txBody>
      </p:sp>
      <p:pic>
        <p:nvPicPr>
          <p:cNvPr id="4" name="Picture 3" descr="vagrant_logo_wide-cab470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6" y="0"/>
            <a:ext cx="7143468" cy="19553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1124"/>
              </p:ext>
            </p:extLst>
          </p:nvPr>
        </p:nvGraphicFramePr>
        <p:xfrm>
          <a:off x="572650" y="2770617"/>
          <a:ext cx="7467600" cy="35323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467600"/>
              </a:tblGrid>
              <a:tr h="193271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Virtualization Management Software</a:t>
                      </a:r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with </a:t>
                      </a:r>
                      <a:r>
                        <a:rPr lang="en-US" dirty="0" err="1" smtClean="0"/>
                        <a:t>Virtualbox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VMWare</a:t>
                      </a:r>
                      <a:endParaRPr lang="en-US" dirty="0" smtClean="0"/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Simplifies virtualization management for individuals, and small teams</a:t>
                      </a:r>
                    </a:p>
                  </a:txBody>
                  <a:tcPr/>
                </a:tc>
              </a:tr>
              <a:tr h="847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Targeted</a:t>
                      </a:r>
                      <a:r>
                        <a:rPr lang="en-US" baseline="0" dirty="0" smtClean="0"/>
                        <a:t> towards application/pipeline development</a:t>
                      </a:r>
                      <a:endParaRPr lang="en-US" dirty="0" smtClean="0"/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Centric, projects defined by directories</a:t>
                      </a:r>
                    </a:p>
                  </a:txBody>
                  <a:tcPr/>
                </a:tc>
              </a:tr>
              <a:tr h="490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Nicely interweaves into Project Version Control System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9116088"/>
              </p:ext>
            </p:extLst>
          </p:nvPr>
        </p:nvGraphicFramePr>
        <p:xfrm>
          <a:off x="5104212" y="1600202"/>
          <a:ext cx="3657600" cy="325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Memory allocation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Vagrant ‘Box’ </a:t>
                      </a:r>
                      <a:r>
                        <a:rPr lang="en-US" sz="2200" dirty="0" smtClean="0"/>
                        <a:t>(vagrant compatible machine image)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Mounted host directories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 forwards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config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Configuration management provisioning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9795"/>
              </p:ext>
            </p:extLst>
          </p:nvPr>
        </p:nvGraphicFramePr>
        <p:xfrm>
          <a:off x="216468" y="1600200"/>
          <a:ext cx="3622244" cy="325628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22244"/>
              </a:tblGrid>
              <a:tr h="1340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Text File 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i="1" dirty="0" smtClean="0"/>
                        <a:t>Version Control Compatible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/>
                </a:tc>
              </a:tr>
              <a:tr h="191546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Programmatically describes each guest to be launched for a given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16200000">
            <a:off x="2843322" y="2595592"/>
            <a:ext cx="3256280" cy="1265500"/>
          </a:xfrm>
          <a:prstGeom prst="triangle">
            <a:avLst>
              <a:gd name="adj" fmla="val 30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Box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7063"/>
              </p:ext>
            </p:extLst>
          </p:nvPr>
        </p:nvGraphicFramePr>
        <p:xfrm>
          <a:off x="125281" y="2052108"/>
          <a:ext cx="6096000" cy="29407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96000"/>
              </a:tblGrid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Specially packaged Machine Image with vagrant project directory and </a:t>
                      </a:r>
                      <a:r>
                        <a:rPr lang="en-US" dirty="0" err="1" smtClean="0"/>
                        <a:t>VagrantFile</a:t>
                      </a:r>
                      <a:r>
                        <a:rPr lang="en-US" dirty="0" smtClean="0"/>
                        <a:t> included</a:t>
                      </a:r>
                    </a:p>
                  </a:txBody>
                  <a:tcPr/>
                </a:tc>
              </a:tr>
              <a:tr h="6605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shared with other vagrant users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http://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www.vagrantbox.es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140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created from instantiated vagrant guests (e.g. after provisioning)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1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686</TotalTime>
  <Words>846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Virtualization and Configuration Management</vt:lpstr>
      <vt:lpstr>Virtualization</vt:lpstr>
      <vt:lpstr>PowerPoint Presentation</vt:lpstr>
      <vt:lpstr>Machine Images</vt:lpstr>
      <vt:lpstr>Virtual Machine Manager</vt:lpstr>
      <vt:lpstr>Hardware Virtualization</vt:lpstr>
      <vt:lpstr>PowerPoint Presentation</vt:lpstr>
      <vt:lpstr>VagrantFile</vt:lpstr>
      <vt:lpstr>Vagrant Box</vt:lpstr>
      <vt:lpstr>Vagrant CLI</vt:lpstr>
      <vt:lpstr>Software Configuration Management</vt:lpstr>
      <vt:lpstr>Choices, Choices</vt:lpstr>
      <vt:lpstr>The Basics</vt:lpstr>
      <vt:lpstr>What does this all this have to do with me?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Configuration Management</dc:title>
  <dc:creator>Darin</dc:creator>
  <cp:lastModifiedBy>Darin</cp:lastModifiedBy>
  <cp:revision>26</cp:revision>
  <dcterms:created xsi:type="dcterms:W3CDTF">2013-10-15T14:04:37Z</dcterms:created>
  <dcterms:modified xsi:type="dcterms:W3CDTF">2013-10-21T15:51:07Z</dcterms:modified>
</cp:coreProperties>
</file>