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5" r:id="rId5"/>
    <p:sldId id="258" r:id="rId6"/>
    <p:sldId id="262" r:id="rId7"/>
    <p:sldId id="265" r:id="rId8"/>
    <p:sldId id="259" r:id="rId9"/>
    <p:sldId id="260" r:id="rId10"/>
    <p:sldId id="268" r:id="rId11"/>
    <p:sldId id="271" r:id="rId12"/>
    <p:sldId id="272" r:id="rId13"/>
    <p:sldId id="273" r:id="rId14"/>
    <p:sldId id="274" r:id="rId15"/>
    <p:sldId id="27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3399" autoAdjust="0"/>
  </p:normalViewPr>
  <p:slideViewPr>
    <p:cSldViewPr snapToObjects="1" showGuides="1">
      <p:cViewPr varScale="1">
        <p:scale>
          <a:sx n="141" d="100"/>
          <a:sy n="141" d="100"/>
        </p:scale>
        <p:origin x="-3408" y="-112"/>
      </p:cViewPr>
      <p:guideLst>
        <p:guide orient="horz" pos="34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sets, </a:t>
            </a:r>
            <a:r>
              <a:rPr lang="en-US" baseline="0" dirty="0" err="1" smtClean="0"/>
              <a:t>biotorrents</a:t>
            </a:r>
            <a:r>
              <a:rPr lang="en-US" baseline="0" dirty="0" smtClean="0"/>
              <a:t>. Exercise FTP?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Here</a:t>
            </a:r>
            <a:r>
              <a:rPr lang="nl-NL" dirty="0" smtClean="0"/>
              <a:t> do: upload data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galaxy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instance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means </a:t>
            </a:r>
            <a:r>
              <a:rPr lang="nl-NL" baseline="0" dirty="0" err="1" smtClean="0"/>
              <a:t>configuring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universe_wsg.ini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make </a:t>
            </a:r>
            <a:r>
              <a:rPr lang="nl-NL" baseline="0" dirty="0" err="1" smtClean="0"/>
              <a:t>yourself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admin</a:t>
            </a:r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dirty="0" smtClean="0"/>
              <a:t>look in a data folder</a:t>
            </a:r>
          </a:p>
          <a:p>
            <a:pPr marL="228600" indent="-228600">
              <a:buAutoNum type="arabicPeriod"/>
            </a:pPr>
            <a:r>
              <a:rPr lang="nl-NL" dirty="0" smtClean="0"/>
              <a:t>import the contents of </a:t>
            </a:r>
            <a:r>
              <a:rPr lang="nl-NL" dirty="0" err="1" smtClean="0"/>
              <a:t>that</a:t>
            </a:r>
            <a:r>
              <a:rPr lang="nl-NL" dirty="0" smtClean="0"/>
              <a:t> folder in a data </a:t>
            </a:r>
            <a:r>
              <a:rPr lang="nl-NL" smtClean="0"/>
              <a:t>library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data</a:t>
            </a:r>
            <a:endParaRPr lang="en-US" dirty="0"/>
          </a:p>
        </p:txBody>
      </p:sp>
      <p:pic>
        <p:nvPicPr>
          <p:cNvPr id="6" name="Content Placeholder 5" descr="galaxy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1120" r="-5112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data using FTP</a:t>
            </a:r>
            <a:endParaRPr lang="en-US" dirty="0"/>
          </a:p>
        </p:txBody>
      </p:sp>
      <p:pic>
        <p:nvPicPr>
          <p:cNvPr id="5" name="Content Placeholder 3" descr="uploadingFileWithArrow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000" y="1600200"/>
            <a:ext cx="7200000" cy="4421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data from a URL</a:t>
            </a:r>
            <a:endParaRPr lang="en-US" dirty="0"/>
          </a:p>
        </p:txBody>
      </p:sp>
      <p:pic>
        <p:nvPicPr>
          <p:cNvPr id="3" name="Picture 3" descr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000" y="1524000"/>
            <a:ext cx="7200000" cy="461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from data library</a:t>
            </a:r>
            <a:endParaRPr lang="en-US" dirty="0"/>
          </a:p>
        </p:txBody>
      </p:sp>
      <p:pic>
        <p:nvPicPr>
          <p:cNvPr id="5" name="Content Placeholder 6" descr="Screen Shot 2012-02-17 at 11.2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3" b="-2983"/>
          <a:stretch>
            <a:fillRect/>
          </a:stretch>
        </p:blipFill>
        <p:spPr bwMode="auto">
          <a:xfrm>
            <a:off x="972000" y="1905000"/>
            <a:ext cx="7200000" cy="347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data from proxy service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submits proxy request to Galaxy</a:t>
            </a:r>
          </a:p>
          <a:p>
            <a:r>
              <a:rPr lang="en-US" dirty="0" smtClean="0"/>
              <a:t>Galaxy forwards request to remote service</a:t>
            </a:r>
          </a:p>
          <a:p>
            <a:r>
              <a:rPr lang="en-US" dirty="0" smtClean="0"/>
              <a:t>Service returns data</a:t>
            </a:r>
          </a:p>
          <a:p>
            <a:r>
              <a:rPr lang="en-US" dirty="0" smtClean="0"/>
              <a:t>Galaxy infers data type and presents results</a:t>
            </a:r>
            <a:endParaRPr lang="en-US" dirty="0"/>
          </a:p>
        </p:txBody>
      </p:sp>
      <p:pic>
        <p:nvPicPr>
          <p:cNvPr id="5" name="Picture 4" descr="Picture 7"/>
          <p:cNvPicPr>
            <a:picLocks noChangeAspect="1" noChangeArrowheads="1"/>
          </p:cNvPicPr>
          <p:nvPr/>
        </p:nvPicPr>
        <p:blipFill>
          <a:blip r:embed="rId2"/>
          <a:srcRect l="68613" b="3597"/>
          <a:stretch>
            <a:fillRect/>
          </a:stretch>
        </p:blipFill>
        <p:spPr bwMode="auto">
          <a:xfrm>
            <a:off x="5961950" y="4124325"/>
            <a:ext cx="2343850" cy="2047667"/>
          </a:xfrm>
          <a:prstGeom prst="rect">
            <a:avLst/>
          </a:prstGeom>
          <a:noFill/>
        </p:spPr>
      </p:pic>
      <p:pic>
        <p:nvPicPr>
          <p:cNvPr id="6" name="Picture 5" descr="Picture 7"/>
          <p:cNvPicPr>
            <a:picLocks noChangeAspect="1" noChangeArrowheads="1"/>
          </p:cNvPicPr>
          <p:nvPr/>
        </p:nvPicPr>
        <p:blipFill>
          <a:blip r:embed="rId2"/>
          <a:srcRect l="19457" r="36867" b="3597"/>
          <a:stretch>
            <a:fillRect/>
          </a:stretch>
        </p:blipFill>
        <p:spPr bwMode="auto">
          <a:xfrm>
            <a:off x="2057400" y="4124325"/>
            <a:ext cx="3261499" cy="2047667"/>
          </a:xfrm>
          <a:prstGeom prst="rect">
            <a:avLst/>
          </a:prstGeom>
          <a:noFill/>
        </p:spPr>
      </p:pic>
      <p:grpSp>
        <p:nvGrpSpPr>
          <p:cNvPr id="3" name="Group 13"/>
          <p:cNvGrpSpPr>
            <a:grpSpLocks noChangeAspect="1"/>
          </p:cNvGrpSpPr>
          <p:nvPr/>
        </p:nvGrpSpPr>
        <p:grpSpPr>
          <a:xfrm>
            <a:off x="762000" y="445008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1600200" y="486156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10200" y="441960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H="1">
            <a:off x="5410200" y="531876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sharing/publishing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1817892"/>
            <a:ext cx="2743200" cy="359230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Galaxy platform allows users to publish and share their data, for example as supplemental materials to a publication*</a:t>
            </a:r>
            <a:endParaRPr lang="en-US" dirty="0"/>
          </a:p>
        </p:txBody>
      </p:sp>
      <p:pic>
        <p:nvPicPr>
          <p:cNvPr id="6" name="Content Placeholder 5" descr="windshiel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3709" b="1055"/>
          <a:stretch>
            <a:fillRect/>
          </a:stretch>
        </p:blipFill>
        <p:spPr>
          <a:xfrm>
            <a:off x="4190999" y="1763233"/>
            <a:ext cx="4043059" cy="3646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752600" y="5879068"/>
            <a:ext cx="560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example: http://genome.cshlp.org/content/19/11/2144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upload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Upload the </a:t>
            </a:r>
            <a:r>
              <a:rPr lang="en-US" sz="1800" b="1" dirty="0" err="1" smtClean="0"/>
              <a:t>Fastq</a:t>
            </a:r>
            <a:r>
              <a:rPr lang="en-US" sz="1800" b="1" dirty="0" smtClean="0"/>
              <a:t> files and reference genome in data/</a:t>
            </a:r>
            <a:r>
              <a:rPr lang="en-US" sz="1800" b="1" dirty="0" err="1" smtClean="0"/>
              <a:t>chipseq</a:t>
            </a:r>
            <a:endParaRPr lang="en-US" sz="1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Convert FASTQ to Sanger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NGS: QC and manipulation </a:t>
            </a:r>
            <a:r>
              <a:rPr lang="en-US" sz="1800" dirty="0" smtClean="0"/>
              <a:t>and </a:t>
            </a:r>
            <a:r>
              <a:rPr lang="en-US" sz="1800" dirty="0" err="1" smtClean="0">
                <a:latin typeface="Courier New"/>
                <a:cs typeface="Courier New"/>
              </a:rPr>
              <a:t>Fastq</a:t>
            </a:r>
            <a:r>
              <a:rPr lang="en-US" sz="1800" dirty="0" smtClean="0">
                <a:latin typeface="Courier New"/>
                <a:cs typeface="Courier New"/>
              </a:rPr>
              <a:t> groomer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Alignment with BWA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NGS: Mapping and BWA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Filter SAM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care mainly for reads that map uniquely (exactly once) to a reference genome. One of the problems with NGS </a:t>
            </a:r>
            <a:r>
              <a:rPr lang="en-US" sz="1800" dirty="0" err="1" smtClean="0"/>
              <a:t>mappers</a:t>
            </a:r>
            <a:r>
              <a:rPr lang="en-US" sz="1800" dirty="0" smtClean="0"/>
              <a:t> is that they all have different ways of reporting multiple hits. In the case of BWA if a read maps at multiple locations, a single location is randomly chosen and is reported. BWA reports this information through optional tags. The tag to use here is XT:A:U (XT:A:U - user defined tag called XT. A means the tag holds a character. The value associated with this tag is 'U'.), where U stands for unique (R for repeat). So first one selects all lines from the BWA output where XT:A:U is present. This is done with the </a:t>
            </a:r>
            <a:r>
              <a:rPr lang="en-US" sz="1800" dirty="0" smtClean="0">
                <a:latin typeface="Courier New"/>
                <a:cs typeface="Courier New"/>
              </a:rPr>
              <a:t>Filter and Sort -&gt; Select tool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Convert SAM to BAM.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 SAM Tool -&gt; SAM to BAM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12133" y="6324600"/>
            <a:ext cx="6519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Adapted from </a:t>
            </a:r>
            <a:r>
              <a:rPr lang="en-US" sz="1600" dirty="0" err="1" smtClean="0"/>
              <a:t>http://manuals.bioinformatics.ucr.edu/home/gui-ngs-analysis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data volumes</a:t>
            </a:r>
            <a:endParaRPr lang="en-US" dirty="0"/>
          </a:p>
        </p:txBody>
      </p:sp>
      <p:pic>
        <p:nvPicPr>
          <p:cNvPr id="4" name="Content Placeholder 3" descr="growth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580" r="-758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49605" y="6248400"/>
            <a:ext cx="31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doi</a:t>
            </a:r>
            <a:r>
              <a:rPr lang="en-US" dirty="0" smtClean="0"/>
              <a:t>: 10.1186/gb-2010-11-5-207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database growth</a:t>
            </a:r>
            <a:endParaRPr lang="en-US" dirty="0"/>
          </a:p>
        </p:txBody>
      </p:sp>
      <p:pic>
        <p:nvPicPr>
          <p:cNvPr id="5" name="Content Placeholder 4" descr="sragrowt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2591816" y="6248400"/>
            <a:ext cx="403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www.ncbi.nlm.nih.gov/Traces/sra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046767"/>
            <a:ext cx="3962400" cy="3973033"/>
          </a:xfrm>
        </p:spPr>
        <p:txBody>
          <a:bodyPr/>
          <a:lstStyle/>
          <a:p>
            <a:r>
              <a:rPr lang="en-US" dirty="0" smtClean="0"/>
              <a:t>NGS has led to massive data sets</a:t>
            </a:r>
          </a:p>
          <a:p>
            <a:r>
              <a:rPr lang="en-US" dirty="0" smtClean="0"/>
              <a:t>Data formats are simple, binary, and/or compressed</a:t>
            </a:r>
          </a:p>
          <a:p>
            <a:r>
              <a:rPr lang="en-US" dirty="0" smtClean="0"/>
              <a:t>Still, people drive around with USB hard disks</a:t>
            </a:r>
            <a:endParaRPr lang="en-US" dirty="0"/>
          </a:p>
        </p:txBody>
      </p:sp>
      <p:pic>
        <p:nvPicPr>
          <p:cNvPr id="8" name="Content Placeholder 7" descr="DataDeluge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63186" y="2020036"/>
            <a:ext cx="3037814" cy="399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SneakerNet</a:t>
            </a:r>
            <a:endParaRPr lang="en-US" dirty="0"/>
          </a:p>
        </p:txBody>
      </p:sp>
      <p:pic>
        <p:nvPicPr>
          <p:cNvPr id="9" name="Content Placeholder 8" descr="bgi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260" r="-1926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data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Relational databases</a:t>
            </a:r>
          </a:p>
          <a:p>
            <a:r>
              <a:rPr lang="en-US" dirty="0" smtClean="0"/>
              <a:t>File servers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err="1" smtClean="0"/>
              <a:t>Rsync</a:t>
            </a:r>
            <a:endParaRPr lang="en-US" dirty="0" smtClean="0"/>
          </a:p>
          <a:p>
            <a:pPr lvl="1"/>
            <a:r>
              <a:rPr lang="en-US" dirty="0" err="1" smtClean="0"/>
              <a:t>WebDAV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Version control</a:t>
            </a:r>
          </a:p>
          <a:p>
            <a:r>
              <a:rPr lang="en-US" dirty="0" smtClean="0"/>
              <a:t>Peer-to-peer</a:t>
            </a:r>
          </a:p>
          <a:p>
            <a:pPr lvl="1"/>
            <a:r>
              <a:rPr lang="en-US" dirty="0" err="1" smtClean="0"/>
              <a:t>Biotorrents</a:t>
            </a:r>
            <a:endParaRPr lang="en-US" dirty="0" smtClean="0"/>
          </a:p>
        </p:txBody>
      </p:sp>
      <p:pic>
        <p:nvPicPr>
          <p:cNvPr id="10" name="Content Placeholder 9" descr="biotorren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14800" y="1828800"/>
            <a:ext cx="4617650" cy="396239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2819400" cy="2438400"/>
          </a:xfrm>
        </p:spPr>
        <p:txBody>
          <a:bodyPr/>
          <a:lstStyle/>
          <a:p>
            <a:r>
              <a:rPr lang="en-US" dirty="0" err="1" smtClean="0"/>
              <a:t>WeShare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Amazon S3</a:t>
            </a:r>
            <a:endParaRPr lang="en-US" dirty="0"/>
          </a:p>
        </p:txBody>
      </p:sp>
      <p:pic>
        <p:nvPicPr>
          <p:cNvPr id="5" name="Content Placeholder 4" descr="amazons3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2087849"/>
            <a:ext cx="4038600" cy="286515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 marL="0" indent="0" algn="ctr">
              <a:spcBef>
                <a:spcPts val="768"/>
              </a:spcBef>
              <a:buNone/>
            </a:pPr>
            <a:r>
              <a:rPr lang="en-US" i="1" dirty="0" smtClean="0"/>
              <a:t>"Science is based on building on, reusing and openly </a:t>
            </a:r>
            <a:r>
              <a:rPr lang="en-US" i="1" dirty="0" err="1" smtClean="0"/>
              <a:t>criticising</a:t>
            </a:r>
            <a:r>
              <a:rPr lang="en-US" i="1" dirty="0" smtClean="0"/>
              <a:t> the published body of scientific knowledge.</a:t>
            </a:r>
          </a:p>
          <a:p>
            <a:pPr marL="0" indent="0" algn="ctr">
              <a:spcBef>
                <a:spcPts val="768"/>
              </a:spcBef>
              <a:buNone/>
            </a:pPr>
            <a:r>
              <a:rPr lang="en-US" i="1" dirty="0" smtClean="0"/>
              <a:t>For science to effectively function, and for society to reap the full benefits from scientific </a:t>
            </a:r>
            <a:r>
              <a:rPr lang="en-US" i="1" dirty="0" err="1" smtClean="0"/>
              <a:t>endeavours</a:t>
            </a:r>
            <a:r>
              <a:rPr lang="en-US" i="1" dirty="0" smtClean="0"/>
              <a:t>, it is crucial that science data be made open."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0973" y="5638800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-- </a:t>
            </a:r>
            <a:r>
              <a:rPr lang="en-US" sz="2400" dirty="0" err="1" smtClean="0"/>
              <a:t>PantonPrinciples.org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pic>
        <p:nvPicPr>
          <p:cNvPr id="6" name="Content Placeholder 5" descr="lod-datasets_2009-03-27_colored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7464" y="1143000"/>
            <a:ext cx="7378336" cy="5638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340</Words>
  <Application>Microsoft Macintosh PowerPoint</Application>
  <PresentationFormat>Diavoorstelling (4:3)</PresentationFormat>
  <Paragraphs>57</Paragraphs>
  <Slides>16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 Theme</vt:lpstr>
      <vt:lpstr>Data sharing</vt:lpstr>
      <vt:lpstr>NGS data volumes</vt:lpstr>
      <vt:lpstr>SRA database growth</vt:lpstr>
      <vt:lpstr>“Big Data”</vt:lpstr>
      <vt:lpstr>SneakerNet</vt:lpstr>
      <vt:lpstr>Internet data sharing</vt:lpstr>
      <vt:lpstr>Proprietary systems</vt:lpstr>
      <vt:lpstr>Open data</vt:lpstr>
      <vt:lpstr>Semantic web</vt:lpstr>
      <vt:lpstr>Galaxy data</vt:lpstr>
      <vt:lpstr>Upload data using FTP</vt:lpstr>
      <vt:lpstr>Fetch data from a URL</vt:lpstr>
      <vt:lpstr>Import from data library</vt:lpstr>
      <vt:lpstr>Fetch data from proxy service</vt:lpstr>
      <vt:lpstr>Data sharing/publishing</vt:lpstr>
      <vt:lpstr>Exercise: upload to galaxy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Vos, R.A.</cp:lastModifiedBy>
  <cp:revision>30</cp:revision>
  <dcterms:created xsi:type="dcterms:W3CDTF">2012-09-09T16:14:33Z</dcterms:created>
  <dcterms:modified xsi:type="dcterms:W3CDTF">2013-10-18T10:39:14Z</dcterms:modified>
</cp:coreProperties>
</file>