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png" ContentType="image/png"/>
  <Override PartName="/ppt/media/image8.png" ContentType="image/png"/>
  <Override PartName="/ppt/media/image1.jpeg" ContentType="image/jpe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1513181-11C1-4141-A111-D1B1F1E181A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Introduce data sharing platforms. Short read archives. Sneaker net. Open data movement. Databases, FTP, rsync, WeShare, DropBox, Google Drive, github, galaxy data sets, biotorrents. Exercise FTP?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1111F1-9161-4131-B101-6151C1913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Here do: upload data to your local galaxy instance, which means configuring universe_wsg.ini to: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make yourself admin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look in a data folder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import the contents of that folder in a data library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B18141-F161-4131-8141-71412191E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10/21/13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A131-7141-4101-8101-412101D1F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10/21/13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31D1E1-C171-4181-A191-21B1A1E1C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10/21/13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9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31C1C1-D171-4151-B1E1-91F101B1A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10/21/13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E18171-0171-41D1-A101-614111D1C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sharing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Galaxy data</a:t>
            </a:r>
            <a:endParaRPr/>
          </a:p>
        </p:txBody>
      </p:sp>
      <p:pic>
        <p:nvPicPr>
          <p:cNvPr descr="" id="179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240" cy="45255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Upload data using FTP</a:t>
            </a:r>
            <a:endParaRPr/>
          </a:p>
        </p:txBody>
      </p:sp>
      <p:pic>
        <p:nvPicPr>
          <p:cNvPr descr="" id="18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00" y="1600200"/>
            <a:ext cx="7199640" cy="442080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Fetch data from a URL</a:t>
            </a:r>
            <a:endParaRPr/>
          </a:p>
        </p:txBody>
      </p:sp>
      <p:pic>
        <p:nvPicPr>
          <p:cNvPr descr="" id="18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00" y="1523880"/>
            <a:ext cx="7199640" cy="460980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Import from data library</a:t>
            </a:r>
            <a:endParaRPr/>
          </a:p>
        </p:txBody>
      </p:sp>
      <p:pic>
        <p:nvPicPr>
          <p:cNvPr descr="" id="185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00" y="1905120"/>
            <a:ext cx="7199640" cy="347220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Fetch data from proxy service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12720" y="1600200"/>
            <a:ext cx="7769160" cy="2209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User submits proxy request to Galaxy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Galaxy forwards request to remote service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Service returns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Galaxy infers data type and presents results</a:t>
            </a:r>
            <a:endParaRPr/>
          </a:p>
        </p:txBody>
      </p:sp>
      <p:pic>
        <p:nvPicPr>
          <p:cNvPr descr="" id="18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961960" y="4124160"/>
            <a:ext cx="2343600" cy="2047320"/>
          </a:xfrm>
          <a:prstGeom prst="rect">
            <a:avLst/>
          </a:prstGeom>
        </p:spPr>
      </p:pic>
      <p:pic>
        <p:nvPicPr>
          <p:cNvPr descr="" id="18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4124160"/>
            <a:ext cx="3261240" cy="2047320"/>
          </a:xfrm>
          <a:prstGeom prst="rect">
            <a:avLst/>
          </a:prstGeom>
        </p:spPr>
      </p:pic>
      <p:sp>
        <p:nvSpPr>
          <p:cNvPr id="190" name="CustomShape 3"/>
          <p:cNvSpPr/>
          <p:nvPr/>
        </p:nvSpPr>
        <p:spPr>
          <a:xfrm>
            <a:off x="899280" y="4861440"/>
            <a:ext cx="411120" cy="5482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91" name="CustomShape 4"/>
          <p:cNvSpPr/>
          <p:nvPr/>
        </p:nvSpPr>
        <p:spPr>
          <a:xfrm>
            <a:off x="899280" y="5272920"/>
            <a:ext cx="182520" cy="5940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92" name="CustomShape 5"/>
          <p:cNvSpPr/>
          <p:nvPr/>
        </p:nvSpPr>
        <p:spPr>
          <a:xfrm>
            <a:off x="1127880" y="5272920"/>
            <a:ext cx="182520" cy="5940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93" name="CustomShape 6"/>
          <p:cNvSpPr/>
          <p:nvPr/>
        </p:nvSpPr>
        <p:spPr>
          <a:xfrm>
            <a:off x="921960" y="4449960"/>
            <a:ext cx="36540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94" name="CustomShape 7"/>
          <p:cNvSpPr/>
          <p:nvPr/>
        </p:nvSpPr>
        <p:spPr>
          <a:xfrm>
            <a:off x="1356480" y="4861440"/>
            <a:ext cx="91080" cy="5482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95" name="CustomShape 8"/>
          <p:cNvSpPr/>
          <p:nvPr/>
        </p:nvSpPr>
        <p:spPr>
          <a:xfrm>
            <a:off x="762120" y="4861440"/>
            <a:ext cx="91080" cy="5482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96" name="CustomShape 9"/>
          <p:cNvSpPr/>
          <p:nvPr/>
        </p:nvSpPr>
        <p:spPr>
          <a:xfrm>
            <a:off x="1600200" y="4861440"/>
            <a:ext cx="456840" cy="54828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197" name="CustomShape 10"/>
          <p:cNvSpPr/>
          <p:nvPr/>
        </p:nvSpPr>
        <p:spPr>
          <a:xfrm>
            <a:off x="5410080" y="4419720"/>
            <a:ext cx="456840" cy="54828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198" name="CustomShape 11"/>
          <p:cNvSpPr/>
          <p:nvPr/>
        </p:nvSpPr>
        <p:spPr>
          <a:xfrm>
            <a:off x="5409360" y="5318640"/>
            <a:ext cx="456840" cy="54828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sharing/publishing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990720" y="1818000"/>
            <a:ext cx="2742840" cy="3592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Galaxy platform allows users to publish and share their data, for example as supplemental materials to a publication*</a:t>
            </a:r>
            <a:endParaRPr/>
          </a:p>
        </p:txBody>
      </p:sp>
      <p:pic>
        <p:nvPicPr>
          <p:cNvPr descr="" id="201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1763280"/>
            <a:ext cx="4042800" cy="3646440"/>
          </a:xfrm>
          <a:prstGeom prst="rect">
            <a:avLst/>
          </a:prstGeom>
        </p:spPr>
      </p:pic>
      <p:sp>
        <p:nvSpPr>
          <p:cNvPr id="202" name="CustomShape 3"/>
          <p:cNvSpPr/>
          <p:nvPr/>
        </p:nvSpPr>
        <p:spPr>
          <a:xfrm>
            <a:off x="1256760" y="5879160"/>
            <a:ext cx="6598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 example: http://genome.cshlp.org/content/19/11/2144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Exercise: managed data libraries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507320"/>
            <a:ext cx="8503920" cy="4815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Edit universe_wsg.ini to un-comment and specify: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Admin rights for your account (admin_users)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Allow pasting paths to files (allow_library_path_paste)</a:t>
            </a:r>
            <a:endParaRPr/>
          </a:p>
          <a:p>
            <a:pPr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Kill the current galaxy process if it is running: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ps ax | grep galaxy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kill the shell and python processes</a:t>
            </a:r>
            <a:endParaRPr/>
          </a:p>
          <a:p>
            <a:pPr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Restart galaxy</a:t>
            </a:r>
            <a:endParaRPr/>
          </a:p>
          <a:p>
            <a:pPr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Create a data library with some files in it: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Admin &gt; Manage data libraries &gt; Create new...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Add data sets &gt; change upload option to filesystem paths and paste in: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/gsd/To_Participant/ARANGS13/ITAG2_3_genomic.fasta.gz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/gsd/To_Participant/ARANGS13/</a:t>
            </a:r>
            <a:r>
              <a:rPr lang="en-US">
                <a:solidFill>
                  <a:srgbClr val="000000"/>
                </a:solidFill>
                <a:latin typeface="Calibri"/>
              </a:rPr>
              <a:t>1-U0015717_GTGGCC_L005_R1_001.fastq.gz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/gsd/To_Participant/ARANGS13/</a:t>
            </a:r>
            <a:r>
              <a:rPr lang="en-US">
                <a:solidFill>
                  <a:srgbClr val="000000"/>
                </a:solidFill>
                <a:latin typeface="Calibri"/>
              </a:rPr>
              <a:t>1-U0015717_GTGGCC_L005_R2_001.fastq.gz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NGS data volumes</a:t>
            </a:r>
            <a:endParaRPr/>
          </a:p>
        </p:txBody>
      </p:sp>
      <p:pic>
        <p:nvPicPr>
          <p:cNvPr descr="" id="157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240" cy="4525560"/>
          </a:xfrm>
          <a:prstGeom prst="rect">
            <a:avLst/>
          </a:prstGeom>
        </p:spPr>
      </p:pic>
      <p:sp>
        <p:nvSpPr>
          <p:cNvPr id="158" name="CustomShape 2"/>
          <p:cNvSpPr/>
          <p:nvPr/>
        </p:nvSpPr>
        <p:spPr>
          <a:xfrm>
            <a:off x="2728080" y="6248520"/>
            <a:ext cx="3765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doi: 10.1186/gb-2010-11-5-207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SRA database growth</a:t>
            </a:r>
            <a:endParaRPr/>
          </a:p>
        </p:txBody>
      </p:sp>
      <p:pic>
        <p:nvPicPr>
          <p:cNvPr descr="" id="160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240" cy="4525560"/>
          </a:xfrm>
          <a:prstGeom prst="rect">
            <a:avLst/>
          </a:prstGeom>
        </p:spPr>
      </p:pic>
      <p:sp>
        <p:nvSpPr>
          <p:cNvPr id="161" name="CustomShape 2"/>
          <p:cNvSpPr/>
          <p:nvPr/>
        </p:nvSpPr>
        <p:spPr>
          <a:xfrm>
            <a:off x="2254320" y="6248520"/>
            <a:ext cx="47120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http://www.ncbi.nlm.nih.gov/Traces/sra/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Big Data”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914400" y="2046600"/>
            <a:ext cx="3962160" cy="3972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NGS has led to massive data sets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formats are simple, binary, and/or compressed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Still, people drive around with USB hard disks</a:t>
            </a:r>
            <a:endParaRPr/>
          </a:p>
        </p:txBody>
      </p:sp>
      <p:pic>
        <p:nvPicPr>
          <p:cNvPr descr="" id="164" name="Content Placeholder 7"/>
          <p:cNvPicPr/>
          <p:nvPr/>
        </p:nvPicPr>
        <p:blipFill>
          <a:blip r:embed="rId1"/>
          <a:stretch>
            <a:fillRect/>
          </a:stretch>
        </p:blipFill>
        <p:spPr>
          <a:xfrm>
            <a:off x="4963320" y="2019960"/>
            <a:ext cx="3037320" cy="39992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SneakerNet</a:t>
            </a:r>
            <a:endParaRPr/>
          </a:p>
        </p:txBody>
      </p:sp>
      <p:pic>
        <p:nvPicPr>
          <p:cNvPr descr="" id="166" name="Content Placeholder 8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240" cy="452556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Internet data sharing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704880" y="1456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Relational databases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File servers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FTP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Rsync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WebDAV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HTTP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Version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Peer-to-peer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Biotorrents</a:t>
            </a:r>
            <a:endParaRPr/>
          </a:p>
        </p:txBody>
      </p:sp>
      <p:pic>
        <p:nvPicPr>
          <p:cNvPr descr="" id="169" name="Content Placeholder 9"/>
          <p:cNvPicPr/>
          <p:nvPr/>
        </p:nvPicPr>
        <p:blipFill>
          <a:blip r:embed="rId1"/>
          <a:stretch>
            <a:fillRect/>
          </a:stretch>
        </p:blipFill>
        <p:spPr>
          <a:xfrm>
            <a:off x="3934800" y="2116800"/>
            <a:ext cx="4617360" cy="39621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Proprietary systems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1371600" y="1981080"/>
            <a:ext cx="2819160" cy="2437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WeShare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Google Drive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DropBox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Amazon S3</a:t>
            </a:r>
            <a:endParaRPr/>
          </a:p>
        </p:txBody>
      </p:sp>
      <p:pic>
        <p:nvPicPr>
          <p:cNvPr descr="" id="172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2088000"/>
            <a:ext cx="4038120" cy="28648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Open data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38095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"Science is based on building on, reusing and openly criticising the published body of scientific knowledge.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For science to effectively function, and for society to reap the full benefits from scientific endeavours, it is crucial that science data be made open."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09080" y="5638680"/>
            <a:ext cx="360252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 PantonPrinciples.org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Semantic web</a:t>
            </a:r>
            <a:endParaRPr/>
          </a:p>
        </p:txBody>
      </p:sp>
      <p:pic>
        <p:nvPicPr>
          <p:cNvPr descr="" id="177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927360" y="1143000"/>
            <a:ext cx="7377840" cy="56383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