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06" autoAdjust="0"/>
  </p:normalViewPr>
  <p:slideViewPr>
    <p:cSldViewPr snapToGrid="0" snapToObjects="1" showGuides="1">
      <p:cViewPr varScale="1">
        <p:scale>
          <a:sx n="137" d="100"/>
          <a:sy n="137" d="100"/>
        </p:scale>
        <p:origin x="-4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16B3-6802-4143-B003-8DCA01CCC2D3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A779C-C712-2A42-8424-B0122CEB7D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16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nl-NL" dirty="0" err="1" smtClean="0"/>
              <a:t>zcat</a:t>
            </a:r>
            <a:r>
              <a:rPr lang="nl-NL" dirty="0" smtClean="0"/>
              <a:t> ITAG2.3_gene_models.gff3.gz  | more</a:t>
            </a:r>
            <a:endParaRPr lang="nl-NL" dirty="0" smtClean="0"/>
          </a:p>
          <a:p>
            <a:pPr marL="228600" indent="-228600">
              <a:buAutoNum type="arabicPeriod"/>
            </a:pPr>
            <a:r>
              <a:rPr lang="nl-NL" dirty="0" err="1" smtClean="0"/>
              <a:t>zcat</a:t>
            </a:r>
            <a:r>
              <a:rPr lang="nl-NL" dirty="0" smtClean="0"/>
              <a:t> ITAG2.3_gene_models.gff3.gz | grep SL2.40ch00 | grep ID=gene | grep + | wc –l</a:t>
            </a:r>
          </a:p>
          <a:p>
            <a:pPr marL="228600" indent="-228600">
              <a:buAutoNum type="arabicPeriod"/>
            </a:pPr>
            <a:r>
              <a:rPr lang="ro-RO" dirty="0" smtClean="0"/>
              <a:t>zcat ITAG2.3_gene_models.gff3.gz | grep SL2.40ch01 | grep ID=gene | cut -f 5 -d ';' | cut -f 2 -d '=' | sort -n | head -1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zcat</a:t>
            </a:r>
            <a:r>
              <a:rPr lang="en-US" dirty="0" smtClean="0"/>
              <a:t> ITAG2.3_gene_models.gff3.gz | </a:t>
            </a:r>
            <a:r>
              <a:rPr lang="en-US" dirty="0" err="1" smtClean="0"/>
              <a:t>grep</a:t>
            </a:r>
            <a:r>
              <a:rPr lang="en-US" dirty="0" smtClean="0"/>
              <a:t> SL2.40ch01 | </a:t>
            </a:r>
            <a:r>
              <a:rPr lang="en-US" dirty="0" err="1" smtClean="0"/>
              <a:t>grep</a:t>
            </a:r>
            <a:r>
              <a:rPr lang="en-US" dirty="0" smtClean="0"/>
              <a:t> ID=gene | </a:t>
            </a:r>
            <a:r>
              <a:rPr lang="en-US" dirty="0" err="1" smtClean="0"/>
              <a:t>perl</a:t>
            </a:r>
            <a:r>
              <a:rPr lang="en-US" dirty="0" smtClean="0"/>
              <a:t> -</a:t>
            </a:r>
            <a:r>
              <a:rPr lang="en-US" dirty="0" err="1" smtClean="0"/>
              <a:t>ane</a:t>
            </a:r>
            <a:r>
              <a:rPr lang="en-US" dirty="0" smtClean="0"/>
              <a:t> '$F[3] &gt; 10000 &amp;&amp; $F[4] &lt; 20000 and print $_’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zcat</a:t>
            </a:r>
            <a:r>
              <a:rPr lang="en-US" dirty="0" smtClean="0"/>
              <a:t> ITAG2.3_gene_models.gff3.gz | </a:t>
            </a:r>
            <a:r>
              <a:rPr lang="en-US" dirty="0" err="1" smtClean="0"/>
              <a:t>grep</a:t>
            </a:r>
            <a:r>
              <a:rPr lang="en-US" dirty="0" smtClean="0"/>
              <a:t> -v '#' | cut -f 2 | sort | </a:t>
            </a:r>
            <a:r>
              <a:rPr lang="en-US" dirty="0" err="1" smtClean="0"/>
              <a:t>uniq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zcat</a:t>
            </a:r>
            <a:r>
              <a:rPr lang="en-US" dirty="0" smtClean="0"/>
              <a:t> ITAG2.3_gene_models.gff3.gz | </a:t>
            </a:r>
            <a:r>
              <a:rPr lang="en-US" dirty="0" err="1" smtClean="0"/>
              <a:t>grep</a:t>
            </a:r>
            <a:r>
              <a:rPr lang="en-US" dirty="0" smtClean="0"/>
              <a:t> SL2.40ch02 | </a:t>
            </a:r>
            <a:r>
              <a:rPr lang="en-US" dirty="0" err="1" smtClean="0"/>
              <a:t>grep</a:t>
            </a:r>
            <a:r>
              <a:rPr lang="en-US" dirty="0" smtClean="0"/>
              <a:t> ID=mRNA | head -10 | cut -f 9 | cut -f 1 -d ';' | </a:t>
            </a:r>
            <a:r>
              <a:rPr lang="en-US" dirty="0" err="1" smtClean="0"/>
              <a:t>sed</a:t>
            </a:r>
            <a:r>
              <a:rPr lang="en-US" dirty="0" smtClean="0"/>
              <a:t> -e 's/ID=//’</a:t>
            </a:r>
          </a:p>
          <a:p>
            <a:pPr marL="228600" indent="-228600">
              <a:buAutoNum type="arabicPeriod"/>
            </a:pPr>
            <a:r>
              <a:rPr lang="en-US" dirty="0" smtClean="0"/>
              <a:t>assign IDs to variable </a:t>
            </a:r>
            <a:r>
              <a:rPr lang="en-US" dirty="0" err="1" smtClean="0"/>
              <a:t>mrnas</a:t>
            </a:r>
            <a:r>
              <a:rPr lang="en-US" dirty="0" smtClean="0"/>
              <a:t>, then for </a:t>
            </a:r>
            <a:r>
              <a:rPr lang="en-US" dirty="0" err="1" smtClean="0"/>
              <a:t>mrna</a:t>
            </a:r>
            <a:r>
              <a:rPr lang="en-US" dirty="0" smtClean="0"/>
              <a:t> in $</a:t>
            </a:r>
            <a:r>
              <a:rPr lang="en-US" dirty="0" err="1" smtClean="0"/>
              <a:t>mrnas</a:t>
            </a:r>
            <a:r>
              <a:rPr lang="en-US" dirty="0" smtClean="0"/>
              <a:t>; do </a:t>
            </a:r>
            <a:r>
              <a:rPr lang="en-US" dirty="0" err="1" smtClean="0"/>
              <a:t>zcat</a:t>
            </a:r>
            <a:r>
              <a:rPr lang="en-US" dirty="0" smtClean="0"/>
              <a:t> ITAG2.3_gene_models.gff3.gz | </a:t>
            </a:r>
            <a:r>
              <a:rPr lang="en-US" dirty="0" err="1" smtClean="0"/>
              <a:t>grep</a:t>
            </a:r>
            <a:r>
              <a:rPr lang="en-US" dirty="0" smtClean="0"/>
              <a:t> Parent=$</a:t>
            </a:r>
            <a:r>
              <a:rPr lang="en-US" dirty="0" err="1" smtClean="0"/>
              <a:t>mrna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smtClean="0"/>
              <a:t> CDS | </a:t>
            </a:r>
            <a:r>
              <a:rPr lang="en-US" dirty="0" err="1" smtClean="0"/>
              <a:t>wc</a:t>
            </a:r>
            <a:r>
              <a:rPr lang="en-US" dirty="0" smtClean="0"/>
              <a:t> -l; echo $</a:t>
            </a:r>
            <a:r>
              <a:rPr lang="en-US" dirty="0" err="1" smtClean="0"/>
              <a:t>mrna</a:t>
            </a:r>
            <a:r>
              <a:rPr lang="en-US" dirty="0" smtClean="0"/>
              <a:t>; done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A779C-C712-2A42-8424-B0122CEB7D6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715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387C-DC07-3843-BCC0-C4146091CBEE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DBA0-90C9-8E43-99C9-9D8AC47571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362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387C-DC07-3843-BCC0-C4146091CBEE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DBA0-90C9-8E43-99C9-9D8AC47571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36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387C-DC07-3843-BCC0-C4146091CBEE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DBA0-90C9-8E43-99C9-9D8AC47571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439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387C-DC07-3843-BCC0-C4146091CBEE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DBA0-90C9-8E43-99C9-9D8AC47571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720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387C-DC07-3843-BCC0-C4146091CBEE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DBA0-90C9-8E43-99C9-9D8AC47571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4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387C-DC07-3843-BCC0-C4146091CBEE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DBA0-90C9-8E43-99C9-9D8AC47571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050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387C-DC07-3843-BCC0-C4146091CBEE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DBA0-90C9-8E43-99C9-9D8AC47571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20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387C-DC07-3843-BCC0-C4146091CBEE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DBA0-90C9-8E43-99C9-9D8AC47571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694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387C-DC07-3843-BCC0-C4146091CBEE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DBA0-90C9-8E43-99C9-9D8AC47571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20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387C-DC07-3843-BCC0-C4146091CBEE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DBA0-90C9-8E43-99C9-9D8AC47571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731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387C-DC07-3843-BCC0-C4146091CBEE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DBA0-90C9-8E43-99C9-9D8AC47571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2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387C-DC07-3843-BCC0-C4146091CBEE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DBA0-90C9-8E43-99C9-9D8AC47571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266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Annotation</a:t>
            </a:r>
            <a:r>
              <a:rPr lang="nl-NL" dirty="0" smtClean="0"/>
              <a:t> file formats: GFF3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81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GFF3 file format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Generic</a:t>
            </a:r>
            <a:r>
              <a:rPr lang="nl-NL" dirty="0" smtClean="0"/>
              <a:t> Feature Format </a:t>
            </a:r>
            <a:r>
              <a:rPr lang="nl-NL" dirty="0" err="1" smtClean="0"/>
              <a:t>version</a:t>
            </a:r>
            <a:r>
              <a:rPr lang="nl-NL" dirty="0" smtClean="0"/>
              <a:t> 3</a:t>
            </a:r>
          </a:p>
          <a:p>
            <a:r>
              <a:rPr lang="nl-NL" dirty="0" err="1" smtClean="0"/>
              <a:t>Plain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, </a:t>
            </a:r>
            <a:r>
              <a:rPr lang="nl-NL" dirty="0" err="1" smtClean="0"/>
              <a:t>mostly</a:t>
            </a:r>
            <a:r>
              <a:rPr lang="nl-NL" dirty="0" smtClean="0"/>
              <a:t> tab-</a:t>
            </a:r>
            <a:r>
              <a:rPr lang="nl-NL" dirty="0" err="1" smtClean="0"/>
              <a:t>delimited</a:t>
            </a:r>
            <a:endParaRPr lang="nl-NL" dirty="0" smtClean="0"/>
          </a:p>
          <a:p>
            <a:pPr lvl="1"/>
            <a:r>
              <a:rPr lang="nl-NL" dirty="0" smtClean="0"/>
              <a:t>But </a:t>
            </a:r>
            <a:r>
              <a:rPr lang="nl-NL" dirty="0" err="1" smtClean="0"/>
              <a:t>with</a:t>
            </a:r>
            <a:r>
              <a:rPr lang="nl-NL" dirty="0" smtClean="0"/>
              <a:t> a header (##</a:t>
            </a:r>
            <a:r>
              <a:rPr lang="nl-NL" dirty="0" err="1" smtClean="0"/>
              <a:t>gff-version</a:t>
            </a:r>
            <a:r>
              <a:rPr lang="nl-NL" dirty="0" smtClean="0"/>
              <a:t> 3)</a:t>
            </a:r>
          </a:p>
          <a:p>
            <a:pPr lvl="1"/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data, e.g. FASTA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287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GFF3 columns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sz="2400" b="1" dirty="0" err="1" smtClean="0"/>
              <a:t>seqid</a:t>
            </a:r>
            <a:r>
              <a:rPr lang="nl-NL" sz="2400" dirty="0" smtClean="0"/>
              <a:t> –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: “</a:t>
            </a:r>
            <a:r>
              <a:rPr lang="nl-NL" sz="2400" i="1" dirty="0" smtClean="0"/>
              <a:t>chr01</a:t>
            </a:r>
            <a:r>
              <a:rPr lang="nl-NL" sz="2400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400" b="1" dirty="0" smtClean="0"/>
              <a:t>source</a:t>
            </a:r>
            <a:r>
              <a:rPr lang="nl-NL" sz="2400" dirty="0" smtClean="0"/>
              <a:t> – </a:t>
            </a:r>
            <a:r>
              <a:rPr lang="nl-NL" sz="2400" dirty="0" err="1" smtClean="0"/>
              <a:t>who</a:t>
            </a:r>
            <a:r>
              <a:rPr lang="nl-NL" sz="2400" dirty="0" smtClean="0"/>
              <a:t>/</a:t>
            </a:r>
            <a:r>
              <a:rPr lang="nl-NL" sz="2400" dirty="0" err="1" smtClean="0"/>
              <a:t>what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predicted</a:t>
            </a:r>
            <a:r>
              <a:rPr lang="nl-NL" sz="2400" dirty="0" smtClean="0"/>
              <a:t> the feature, e.g. “</a:t>
            </a:r>
            <a:r>
              <a:rPr lang="nl-NL" sz="2400" i="1" dirty="0" smtClean="0"/>
              <a:t>maker</a:t>
            </a:r>
            <a:r>
              <a:rPr lang="nl-NL" sz="2400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400" b="1" dirty="0" smtClean="0"/>
              <a:t>type</a:t>
            </a:r>
            <a:r>
              <a:rPr lang="nl-NL" sz="2400" dirty="0" smtClean="0"/>
              <a:t> –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: “</a:t>
            </a:r>
            <a:r>
              <a:rPr lang="nl-NL" sz="2400" i="1" dirty="0" err="1" smtClean="0"/>
              <a:t>exon</a:t>
            </a:r>
            <a:r>
              <a:rPr lang="nl-NL" sz="2400" dirty="0" smtClean="0"/>
              <a:t>”, “</a:t>
            </a:r>
            <a:r>
              <a:rPr lang="nl-NL" sz="2400" i="1" dirty="0" smtClean="0"/>
              <a:t>CDS</a:t>
            </a:r>
            <a:r>
              <a:rPr lang="nl-NL" sz="2400" dirty="0" smtClean="0"/>
              <a:t>”, “</a:t>
            </a:r>
            <a:r>
              <a:rPr lang="nl-NL" sz="2400" i="1" dirty="0" err="1" smtClean="0"/>
              <a:t>mRNA</a:t>
            </a:r>
            <a:r>
              <a:rPr lang="nl-NL" sz="2400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400" b="1" dirty="0" smtClean="0"/>
              <a:t>start</a:t>
            </a:r>
            <a:r>
              <a:rPr lang="nl-NL" sz="2400" dirty="0" smtClean="0"/>
              <a:t> – 1-based </a:t>
            </a:r>
            <a:r>
              <a:rPr lang="nl-NL" sz="2400" dirty="0" err="1" smtClean="0"/>
              <a:t>location</a:t>
            </a:r>
            <a:endParaRPr lang="nl-NL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nl-NL" sz="2400" b="1" dirty="0" smtClean="0"/>
              <a:t>end</a:t>
            </a:r>
            <a:r>
              <a:rPr lang="nl-NL" sz="2400" dirty="0" smtClean="0"/>
              <a:t> – 1-based </a:t>
            </a:r>
            <a:r>
              <a:rPr lang="nl-NL" sz="2400" dirty="0" err="1" smtClean="0"/>
              <a:t>location</a:t>
            </a:r>
            <a:endParaRPr lang="nl-NL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nl-NL" sz="2400" b="1" dirty="0" smtClean="0"/>
              <a:t>score</a:t>
            </a:r>
            <a:r>
              <a:rPr lang="nl-NL" sz="2400" dirty="0" smtClean="0"/>
              <a:t> –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</a:t>
            </a:r>
            <a:r>
              <a:rPr lang="nl-NL" sz="2400" dirty="0" err="1" smtClean="0"/>
              <a:t>represents</a:t>
            </a:r>
            <a:r>
              <a:rPr lang="nl-NL" sz="2400" dirty="0" smtClean="0"/>
              <a:t> </a:t>
            </a:r>
            <a:r>
              <a:rPr lang="nl-NL" sz="2400" dirty="0" err="1" smtClean="0"/>
              <a:t>quality</a:t>
            </a:r>
            <a:r>
              <a:rPr lang="nl-NL" sz="2400" dirty="0" smtClean="0"/>
              <a:t> of </a:t>
            </a:r>
            <a:r>
              <a:rPr lang="nl-NL" sz="2400" dirty="0" err="1" smtClean="0"/>
              <a:t>prediction</a:t>
            </a:r>
            <a:endParaRPr lang="nl-NL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nl-NL" sz="2400" b="1" dirty="0" smtClean="0"/>
              <a:t>strand</a:t>
            </a:r>
            <a:r>
              <a:rPr lang="nl-NL" sz="2400" dirty="0" smtClean="0"/>
              <a:t> – “+”, “-”, “.” (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stranded</a:t>
            </a:r>
            <a:r>
              <a:rPr lang="nl-NL" sz="2400" dirty="0" smtClean="0"/>
              <a:t>), “?” (</a:t>
            </a:r>
            <a:r>
              <a:rPr lang="nl-NL" sz="2400" dirty="0" err="1" smtClean="0"/>
              <a:t>unknown</a:t>
            </a:r>
            <a:r>
              <a:rPr lang="nl-NL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400" b="1" dirty="0" err="1" smtClean="0"/>
              <a:t>phase</a:t>
            </a:r>
            <a:r>
              <a:rPr lang="nl-NL" sz="2400" dirty="0" smtClean="0"/>
              <a:t> – </a:t>
            </a:r>
            <a:r>
              <a:rPr lang="nl-NL" sz="2400" dirty="0" err="1" smtClean="0"/>
              <a:t>for</a:t>
            </a:r>
            <a:r>
              <a:rPr lang="nl-NL" sz="2400" dirty="0" smtClean="0"/>
              <a:t> CDS, </a:t>
            </a:r>
            <a:r>
              <a:rPr lang="nl-NL" sz="2400" dirty="0" err="1" smtClean="0"/>
              <a:t>where</a:t>
            </a:r>
            <a:r>
              <a:rPr lang="nl-NL" sz="2400" dirty="0" smtClean="0"/>
              <a:t> feature starts in RF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400" b="1" dirty="0" err="1" smtClean="0"/>
              <a:t>attributes</a:t>
            </a:r>
            <a:r>
              <a:rPr lang="nl-NL" sz="2400" dirty="0" smtClean="0"/>
              <a:t> – </a:t>
            </a:r>
            <a:r>
              <a:rPr lang="nl-NL" sz="2400" dirty="0" err="1" smtClean="0"/>
              <a:t>key</a:t>
            </a:r>
            <a:r>
              <a:rPr lang="nl-NL" sz="2400" dirty="0" smtClean="0"/>
              <a:t>/</a:t>
            </a:r>
            <a:r>
              <a:rPr lang="nl-NL" sz="2400" dirty="0" err="1" smtClean="0"/>
              <a:t>value</a:t>
            </a:r>
            <a:r>
              <a:rPr lang="nl-NL" sz="2400" dirty="0" smtClean="0"/>
              <a:t> pairs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530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GFF3 </a:t>
            </a:r>
            <a:r>
              <a:rPr lang="nl-NL" dirty="0" err="1" smtClean="0"/>
              <a:t>attributes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The last column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hold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r>
              <a:rPr lang="nl-NL" dirty="0" smtClean="0"/>
              <a:t> </a:t>
            </a:r>
            <a:r>
              <a:rPr lang="nl-NL" dirty="0" err="1" smtClean="0"/>
              <a:t>attributes</a:t>
            </a:r>
            <a:r>
              <a:rPr lang="nl-NL" dirty="0" smtClean="0"/>
              <a:t>, </a:t>
            </a:r>
            <a:r>
              <a:rPr lang="nl-NL" dirty="0" err="1" smtClean="0"/>
              <a:t>among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are:</a:t>
            </a:r>
          </a:p>
          <a:p>
            <a:r>
              <a:rPr lang="nl-NL" b="1" dirty="0" smtClean="0"/>
              <a:t>ID</a:t>
            </a:r>
            <a:r>
              <a:rPr lang="nl-NL" dirty="0" smtClean="0"/>
              <a:t> – </a:t>
            </a:r>
            <a:r>
              <a:rPr lang="nl-NL" dirty="0" err="1" smtClean="0"/>
              <a:t>unique</a:t>
            </a:r>
            <a:r>
              <a:rPr lang="nl-NL" dirty="0" smtClean="0"/>
              <a:t> </a:t>
            </a:r>
            <a:r>
              <a:rPr lang="nl-NL" dirty="0" err="1" smtClean="0"/>
              <a:t>identifier</a:t>
            </a:r>
            <a:r>
              <a:rPr lang="nl-NL" dirty="0" smtClean="0"/>
              <a:t> of the feature</a:t>
            </a:r>
          </a:p>
          <a:p>
            <a:r>
              <a:rPr lang="nl-NL" b="1" dirty="0" smtClean="0"/>
              <a:t>Name</a:t>
            </a:r>
            <a:r>
              <a:rPr lang="nl-NL" dirty="0" smtClean="0"/>
              <a:t> – human-</a:t>
            </a:r>
            <a:r>
              <a:rPr lang="nl-NL" dirty="0" err="1" smtClean="0"/>
              <a:t>readable</a:t>
            </a:r>
            <a:r>
              <a:rPr lang="nl-NL" dirty="0" smtClean="0"/>
              <a:t> name</a:t>
            </a:r>
          </a:p>
          <a:p>
            <a:r>
              <a:rPr lang="nl-NL" b="1" dirty="0" smtClean="0"/>
              <a:t>Parent</a:t>
            </a:r>
            <a:r>
              <a:rPr lang="nl-NL" dirty="0" smtClean="0"/>
              <a:t> – ID of the </a:t>
            </a:r>
            <a:r>
              <a:rPr lang="nl-NL" dirty="0" err="1" smtClean="0"/>
              <a:t>enclosing</a:t>
            </a:r>
            <a:r>
              <a:rPr lang="nl-NL" dirty="0" smtClean="0"/>
              <a:t> feature</a:t>
            </a:r>
          </a:p>
          <a:p>
            <a:r>
              <a:rPr lang="nl-NL" b="1" dirty="0" err="1" smtClean="0"/>
              <a:t>Dbxref</a:t>
            </a:r>
            <a:r>
              <a:rPr lang="nl-NL" dirty="0" smtClean="0"/>
              <a:t> – ID in </a:t>
            </a:r>
            <a:r>
              <a:rPr lang="nl-NL" dirty="0" err="1" smtClean="0"/>
              <a:t>another</a:t>
            </a:r>
            <a:r>
              <a:rPr lang="nl-NL" dirty="0" smtClean="0"/>
              <a:t> database (e.g. PFAM)</a:t>
            </a:r>
          </a:p>
          <a:p>
            <a:r>
              <a:rPr lang="nl-NL" b="1" dirty="0" err="1" smtClean="0"/>
              <a:t>Note</a:t>
            </a:r>
            <a:r>
              <a:rPr lang="nl-NL" dirty="0" smtClean="0"/>
              <a:t> – “free-form” </a:t>
            </a:r>
            <a:r>
              <a:rPr lang="nl-NL" dirty="0" err="1" smtClean="0"/>
              <a:t>text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3164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Multi-level gene model</a:t>
            </a:r>
            <a:endParaRPr lang="nl-NL" dirty="0"/>
          </a:p>
        </p:txBody>
      </p:sp>
      <p:pic>
        <p:nvPicPr>
          <p:cNvPr id="4" name="Tijdelijke aanduiding voor inhoud 3" descr="gen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>
          <a:xfrm>
            <a:off x="698887" y="1387409"/>
            <a:ext cx="7746225" cy="2755900"/>
          </a:xfrm>
        </p:spPr>
      </p:pic>
      <p:sp>
        <p:nvSpPr>
          <p:cNvPr id="5" name="Tekstvak 4"/>
          <p:cNvSpPr txBox="1"/>
          <p:nvPr/>
        </p:nvSpPr>
        <p:spPr>
          <a:xfrm>
            <a:off x="528793" y="4293736"/>
            <a:ext cx="808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The </a:t>
            </a:r>
            <a:r>
              <a:rPr lang="nl-NL" dirty="0" err="1" smtClean="0"/>
              <a:t>canonical</a:t>
            </a:r>
            <a:r>
              <a:rPr lang="nl-NL" dirty="0" smtClean="0"/>
              <a:t> gene “EDEN” </a:t>
            </a:r>
            <a:r>
              <a:rPr lang="nl-NL" dirty="0" err="1" smtClean="0"/>
              <a:t>extends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r>
              <a:rPr lang="nl-NL" dirty="0" smtClean="0"/>
              <a:t> 1000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r>
              <a:rPr lang="nl-NL" dirty="0" smtClean="0"/>
              <a:t> 9000. It </a:t>
            </a:r>
            <a:r>
              <a:rPr lang="nl-NL" dirty="0" err="1" smtClean="0"/>
              <a:t>encodes</a:t>
            </a:r>
            <a:r>
              <a:rPr lang="nl-NL" dirty="0" smtClean="0"/>
              <a:t> </a:t>
            </a:r>
            <a:r>
              <a:rPr lang="nl-NL" dirty="0" err="1" smtClean="0"/>
              <a:t>three</a:t>
            </a:r>
            <a:r>
              <a:rPr lang="nl-NL" dirty="0" smtClean="0"/>
              <a:t> </a:t>
            </a:r>
            <a:r>
              <a:rPr lang="nl-NL" dirty="0" err="1" smtClean="0"/>
              <a:t>alternatively-spliced</a:t>
            </a:r>
            <a:r>
              <a:rPr lang="nl-NL" dirty="0" smtClean="0"/>
              <a:t> </a:t>
            </a:r>
            <a:r>
              <a:rPr lang="nl-NL" dirty="0" err="1" smtClean="0"/>
              <a:t>transcripts</a:t>
            </a:r>
            <a:r>
              <a:rPr lang="nl-NL" dirty="0" smtClean="0"/>
              <a:t> </a:t>
            </a:r>
            <a:r>
              <a:rPr lang="nl-NL" dirty="0" err="1" smtClean="0"/>
              <a:t>named</a:t>
            </a:r>
            <a:r>
              <a:rPr lang="nl-NL" dirty="0" smtClean="0"/>
              <a:t> EDEN.1, EDEN.2 </a:t>
            </a:r>
            <a:r>
              <a:rPr lang="nl-NL" dirty="0" err="1" smtClean="0"/>
              <a:t>and</a:t>
            </a:r>
            <a:r>
              <a:rPr lang="nl-NL" dirty="0" smtClean="0"/>
              <a:t> EDEN.3, the last of </a:t>
            </a:r>
            <a:r>
              <a:rPr lang="nl-NL" dirty="0" err="1" smtClean="0"/>
              <a:t>which</a:t>
            </a:r>
            <a:r>
              <a:rPr lang="nl-NL" dirty="0" smtClean="0"/>
              <a:t> has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alternative</a:t>
            </a:r>
            <a:r>
              <a:rPr lang="nl-NL" dirty="0" smtClean="0"/>
              <a:t> </a:t>
            </a:r>
            <a:r>
              <a:rPr lang="nl-NL" dirty="0" err="1" smtClean="0"/>
              <a:t>translational</a:t>
            </a:r>
            <a:r>
              <a:rPr lang="nl-NL" dirty="0" smtClean="0"/>
              <a:t> start sites </a:t>
            </a:r>
            <a:r>
              <a:rPr lang="nl-NL" dirty="0" err="1" smtClean="0"/>
              <a:t>leading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generation</a:t>
            </a:r>
            <a:r>
              <a:rPr lang="nl-NL" dirty="0" smtClean="0"/>
              <a:t> of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protein</a:t>
            </a:r>
            <a:r>
              <a:rPr lang="nl-NL" dirty="0" smtClean="0"/>
              <a:t> </a:t>
            </a:r>
            <a:r>
              <a:rPr lang="nl-NL" dirty="0" err="1" smtClean="0"/>
              <a:t>coding</a:t>
            </a:r>
            <a:r>
              <a:rPr lang="nl-NL" dirty="0" smtClean="0"/>
              <a:t> </a:t>
            </a:r>
            <a:r>
              <a:rPr lang="nl-NL" dirty="0" err="1" smtClean="0"/>
              <a:t>sequences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r>
              <a:rPr lang="nl-NL" dirty="0" err="1" smtClean="0"/>
              <a:t>There</a:t>
            </a:r>
            <a:r>
              <a:rPr lang="nl-NL" dirty="0" smtClean="0"/>
              <a:t> is </a:t>
            </a:r>
            <a:r>
              <a:rPr lang="nl-NL" dirty="0" err="1" smtClean="0"/>
              <a:t>also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identified</a:t>
            </a:r>
            <a:r>
              <a:rPr lang="nl-NL" dirty="0" smtClean="0"/>
              <a:t> </a:t>
            </a:r>
            <a:r>
              <a:rPr lang="nl-NL" dirty="0" err="1" smtClean="0"/>
              <a:t>transcriptional</a:t>
            </a:r>
            <a:r>
              <a:rPr lang="nl-NL" dirty="0" smtClean="0"/>
              <a:t> factor binding site </a:t>
            </a:r>
            <a:r>
              <a:rPr lang="nl-NL" dirty="0" err="1" smtClean="0"/>
              <a:t>located</a:t>
            </a:r>
            <a:r>
              <a:rPr lang="nl-NL" dirty="0" smtClean="0"/>
              <a:t> 50 </a:t>
            </a:r>
            <a:r>
              <a:rPr lang="nl-NL" dirty="0" err="1" smtClean="0"/>
              <a:t>bp</a:t>
            </a:r>
            <a:r>
              <a:rPr lang="nl-NL" dirty="0" smtClean="0"/>
              <a:t> upstream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 err="1" smtClean="0"/>
              <a:t>transcriptional</a:t>
            </a:r>
            <a:r>
              <a:rPr lang="nl-NL" dirty="0" smtClean="0"/>
              <a:t> start site of EDEN.1 </a:t>
            </a:r>
            <a:r>
              <a:rPr lang="nl-NL" dirty="0" err="1" smtClean="0"/>
              <a:t>and</a:t>
            </a:r>
            <a:r>
              <a:rPr lang="nl-NL" dirty="0" smtClean="0"/>
              <a:t> EDEN2.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384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“EDEN” in GFF3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44653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##</a:t>
            </a:r>
            <a:r>
              <a:rPr lang="de-DE" dirty="0" err="1" smtClean="0">
                <a:latin typeface="Courier New"/>
                <a:cs typeface="Courier New"/>
              </a:rPr>
              <a:t>gff</a:t>
            </a:r>
            <a:r>
              <a:rPr lang="de-DE" dirty="0" smtClean="0">
                <a:latin typeface="Courier New"/>
                <a:cs typeface="Courier New"/>
              </a:rPr>
              <a:t>-version 3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##</a:t>
            </a:r>
            <a:r>
              <a:rPr lang="de-DE" dirty="0" err="1" smtClean="0">
                <a:latin typeface="Courier New"/>
                <a:cs typeface="Courier New"/>
              </a:rPr>
              <a:t>sequence</a:t>
            </a:r>
            <a:r>
              <a:rPr lang="de-DE" dirty="0" smtClean="0">
                <a:latin typeface="Courier New"/>
                <a:cs typeface="Courier New"/>
              </a:rPr>
              <a:t>-region   ctg123 1 1497228       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</a:t>
            </a:r>
            <a:r>
              <a:rPr lang="de-DE" dirty="0" err="1" smtClean="0">
                <a:latin typeface="Courier New"/>
                <a:cs typeface="Courier New"/>
              </a:rPr>
              <a:t>gene</a:t>
            </a:r>
            <a:r>
              <a:rPr lang="de-DE" dirty="0" smtClean="0">
                <a:latin typeface="Courier New"/>
                <a:cs typeface="Courier New"/>
              </a:rPr>
              <a:t>			1000	9000	.  +  .  ID=gene00001;Name=EDEN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</a:t>
            </a:r>
            <a:r>
              <a:rPr lang="de-DE" dirty="0" err="1" smtClean="0">
                <a:latin typeface="Courier New"/>
                <a:cs typeface="Courier New"/>
              </a:rPr>
              <a:t>TF_binding_site</a:t>
            </a:r>
            <a:r>
              <a:rPr lang="de-DE" dirty="0">
                <a:latin typeface="Courier New"/>
                <a:cs typeface="Courier New"/>
              </a:rPr>
              <a:t>	</a:t>
            </a:r>
            <a:r>
              <a:rPr lang="de-DE" dirty="0" smtClean="0">
                <a:latin typeface="Courier New"/>
                <a:cs typeface="Courier New"/>
              </a:rPr>
              <a:t>1000	1012	.  +  .  ID=tfbs00001;Parent=gene00001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</a:t>
            </a:r>
            <a:r>
              <a:rPr lang="de-DE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mRNA</a:t>
            </a:r>
            <a:r>
              <a:rPr lang="de-DE" dirty="0" smtClean="0">
                <a:latin typeface="Courier New"/>
                <a:cs typeface="Courier New"/>
              </a:rPr>
              <a:t>			1050	9000	.  +  .  ID=</a:t>
            </a:r>
            <a:r>
              <a:rPr lang="de-DE" b="1" dirty="0" smtClean="0">
                <a:solidFill>
                  <a:srgbClr val="FF0000"/>
                </a:solidFill>
                <a:latin typeface="Courier New"/>
                <a:cs typeface="Courier New"/>
              </a:rPr>
              <a:t>mRNA00001</a:t>
            </a:r>
            <a:r>
              <a:rPr lang="de-DE" dirty="0" smtClean="0">
                <a:latin typeface="Courier New"/>
                <a:cs typeface="Courier New"/>
              </a:rPr>
              <a:t>;Parent=gene00001;Name=EDEN.1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</a:t>
            </a:r>
            <a:r>
              <a:rPr lang="de-DE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mRNA</a:t>
            </a:r>
            <a:r>
              <a:rPr lang="de-DE" dirty="0" smtClean="0">
                <a:latin typeface="Courier New"/>
                <a:cs typeface="Courier New"/>
              </a:rPr>
              <a:t>			1050	9000	.  +  .  ID=</a:t>
            </a:r>
            <a:r>
              <a:rPr lang="de-DE" b="1" dirty="0" smtClean="0">
                <a:solidFill>
                  <a:srgbClr val="0000FF"/>
                </a:solidFill>
                <a:latin typeface="Courier New"/>
                <a:cs typeface="Courier New"/>
              </a:rPr>
              <a:t>mRNA00002</a:t>
            </a:r>
            <a:r>
              <a:rPr lang="de-DE" dirty="0" smtClean="0">
                <a:latin typeface="Courier New"/>
                <a:cs typeface="Courier New"/>
              </a:rPr>
              <a:t>;Parent=gene00001;Name=EDEN.2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</a:t>
            </a:r>
            <a:r>
              <a:rPr lang="de-DE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mRNA</a:t>
            </a:r>
            <a:r>
              <a:rPr lang="de-DE" dirty="0" smtClean="0">
                <a:latin typeface="Courier New"/>
                <a:cs typeface="Courier New"/>
              </a:rPr>
              <a:t>			1300	9000	.  +  .  ID=</a:t>
            </a:r>
            <a:r>
              <a:rPr lang="de-DE" b="1" dirty="0" smtClean="0">
                <a:solidFill>
                  <a:srgbClr val="008000"/>
                </a:solidFill>
                <a:latin typeface="Courier New"/>
                <a:cs typeface="Courier New"/>
              </a:rPr>
              <a:t>mRNA00003</a:t>
            </a:r>
            <a:r>
              <a:rPr lang="de-DE" dirty="0" smtClean="0">
                <a:latin typeface="Courier New"/>
                <a:cs typeface="Courier New"/>
              </a:rPr>
              <a:t>;Parent=gene00001;Name=EDEN.3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</a:t>
            </a:r>
            <a:r>
              <a:rPr lang="de-DE" dirty="0" err="1" smtClean="0">
                <a:latin typeface="Courier New"/>
                <a:cs typeface="Courier New"/>
              </a:rPr>
              <a:t>exon</a:t>
            </a:r>
            <a:r>
              <a:rPr lang="de-DE" dirty="0" smtClean="0">
                <a:latin typeface="Courier New"/>
                <a:cs typeface="Courier New"/>
              </a:rPr>
              <a:t>			1300	1500  .  +  .  ID=exon00001;Parent=</a:t>
            </a:r>
            <a:r>
              <a:rPr lang="de-DE" b="1" dirty="0" smtClean="0">
                <a:solidFill>
                  <a:srgbClr val="008000"/>
                </a:solidFill>
                <a:latin typeface="Courier New"/>
                <a:cs typeface="Courier New"/>
              </a:rPr>
              <a:t>mRNA00003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</a:t>
            </a:r>
            <a:r>
              <a:rPr lang="de-DE" dirty="0" err="1" smtClean="0">
                <a:latin typeface="Courier New"/>
                <a:cs typeface="Courier New"/>
              </a:rPr>
              <a:t>exon</a:t>
            </a:r>
            <a:r>
              <a:rPr lang="de-DE" dirty="0" smtClean="0">
                <a:latin typeface="Courier New"/>
                <a:cs typeface="Courier New"/>
              </a:rPr>
              <a:t>			1050	1500  .  +  .  ID=exon00002;Parent=</a:t>
            </a:r>
            <a:r>
              <a:rPr lang="de-DE" b="1" dirty="0" smtClean="0">
                <a:solidFill>
                  <a:srgbClr val="FF0000"/>
                </a:solidFill>
                <a:latin typeface="Courier New"/>
                <a:cs typeface="Courier New"/>
              </a:rPr>
              <a:t>mRNA00001</a:t>
            </a:r>
            <a:r>
              <a:rPr lang="de-DE" dirty="0" smtClean="0">
                <a:latin typeface="Courier New"/>
                <a:cs typeface="Courier New"/>
              </a:rPr>
              <a:t>,</a:t>
            </a:r>
            <a:r>
              <a:rPr lang="de-DE" b="1" dirty="0" smtClean="0">
                <a:solidFill>
                  <a:srgbClr val="0000FF"/>
                </a:solidFill>
                <a:latin typeface="Courier New"/>
                <a:cs typeface="Courier New"/>
              </a:rPr>
              <a:t>mRNA00002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</a:t>
            </a:r>
            <a:r>
              <a:rPr lang="de-DE" dirty="0" err="1" smtClean="0">
                <a:latin typeface="Courier New"/>
                <a:cs typeface="Courier New"/>
              </a:rPr>
              <a:t>exon</a:t>
            </a:r>
            <a:r>
              <a:rPr lang="de-DE" dirty="0" smtClean="0">
                <a:latin typeface="Courier New"/>
                <a:cs typeface="Courier New"/>
              </a:rPr>
              <a:t>			3000	3902  .  +  .  ID=exon00003;Parent=</a:t>
            </a:r>
            <a:r>
              <a:rPr lang="de-DE" b="1" dirty="0" smtClean="0">
                <a:solidFill>
                  <a:srgbClr val="FF0000"/>
                </a:solidFill>
                <a:latin typeface="Courier New"/>
                <a:cs typeface="Courier New"/>
              </a:rPr>
              <a:t>mRNA00001</a:t>
            </a:r>
            <a:r>
              <a:rPr lang="de-DE" dirty="0" smtClean="0">
                <a:latin typeface="Courier New"/>
                <a:cs typeface="Courier New"/>
              </a:rPr>
              <a:t>,</a:t>
            </a:r>
            <a:r>
              <a:rPr lang="de-DE" b="1" dirty="0" smtClean="0">
                <a:solidFill>
                  <a:srgbClr val="008000"/>
                </a:solidFill>
                <a:latin typeface="Courier New"/>
                <a:cs typeface="Courier New"/>
              </a:rPr>
              <a:t>mRNA00003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</a:t>
            </a:r>
            <a:r>
              <a:rPr lang="de-DE" dirty="0" err="1" smtClean="0">
                <a:latin typeface="Courier New"/>
                <a:cs typeface="Courier New"/>
              </a:rPr>
              <a:t>exon</a:t>
            </a:r>
            <a:r>
              <a:rPr lang="de-DE" dirty="0" smtClean="0">
                <a:latin typeface="Courier New"/>
                <a:cs typeface="Courier New"/>
              </a:rPr>
              <a:t>			5000	5500  .  +  .  ID=exon00004;Parent=</a:t>
            </a:r>
            <a:r>
              <a:rPr lang="de-DE" b="1" dirty="0" smtClean="0">
                <a:solidFill>
                  <a:srgbClr val="FF0000"/>
                </a:solidFill>
                <a:latin typeface="Courier New"/>
                <a:cs typeface="Courier New"/>
              </a:rPr>
              <a:t>mRNA00001</a:t>
            </a:r>
            <a:r>
              <a:rPr lang="de-DE" dirty="0" smtClean="0">
                <a:latin typeface="Courier New"/>
                <a:cs typeface="Courier New"/>
              </a:rPr>
              <a:t>,</a:t>
            </a:r>
            <a:r>
              <a:rPr lang="de-DE" b="1" dirty="0" smtClean="0">
                <a:solidFill>
                  <a:srgbClr val="0000FF"/>
                </a:solidFill>
                <a:latin typeface="Courier New"/>
                <a:cs typeface="Courier New"/>
              </a:rPr>
              <a:t>mRNA00002</a:t>
            </a:r>
            <a:r>
              <a:rPr lang="de-DE" dirty="0" smtClean="0">
                <a:latin typeface="Courier New"/>
                <a:cs typeface="Courier New"/>
              </a:rPr>
              <a:t>,</a:t>
            </a:r>
            <a:r>
              <a:rPr lang="de-DE" b="1" dirty="0" smtClean="0">
                <a:solidFill>
                  <a:srgbClr val="008000"/>
                </a:solidFill>
                <a:latin typeface="Courier New"/>
                <a:cs typeface="Courier New"/>
              </a:rPr>
              <a:t>mRNA00003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</a:t>
            </a:r>
            <a:r>
              <a:rPr lang="de-DE" dirty="0" err="1" smtClean="0">
                <a:latin typeface="Courier New"/>
                <a:cs typeface="Courier New"/>
              </a:rPr>
              <a:t>exon</a:t>
            </a:r>
            <a:r>
              <a:rPr lang="de-DE" dirty="0" smtClean="0">
                <a:latin typeface="Courier New"/>
                <a:cs typeface="Courier New"/>
              </a:rPr>
              <a:t>			7000	9000  .  +  .  ID=exon00005;Parent=</a:t>
            </a:r>
            <a:r>
              <a:rPr lang="de-DE" b="1" dirty="0" smtClean="0">
                <a:solidFill>
                  <a:srgbClr val="FF0000"/>
                </a:solidFill>
                <a:latin typeface="Courier New"/>
                <a:cs typeface="Courier New"/>
              </a:rPr>
              <a:t>mRNA00001</a:t>
            </a:r>
            <a:r>
              <a:rPr lang="de-DE" dirty="0" smtClean="0">
                <a:latin typeface="Courier New"/>
                <a:cs typeface="Courier New"/>
              </a:rPr>
              <a:t>,</a:t>
            </a:r>
            <a:r>
              <a:rPr lang="de-DE" b="1" dirty="0" smtClean="0">
                <a:solidFill>
                  <a:srgbClr val="0000FF"/>
                </a:solidFill>
                <a:latin typeface="Courier New"/>
                <a:cs typeface="Courier New"/>
              </a:rPr>
              <a:t>mRNA00002</a:t>
            </a:r>
            <a:r>
              <a:rPr lang="de-DE" dirty="0" smtClean="0">
                <a:latin typeface="Courier New"/>
                <a:cs typeface="Courier New"/>
              </a:rPr>
              <a:t>,</a:t>
            </a:r>
            <a:r>
              <a:rPr lang="de-DE" b="1" dirty="0" smtClean="0">
                <a:solidFill>
                  <a:srgbClr val="008000"/>
                </a:solidFill>
                <a:latin typeface="Courier New"/>
                <a:cs typeface="Courier New"/>
              </a:rPr>
              <a:t>mRNA00003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CDS			1201	1500  .  +  0  ID=cds00001;Parent=</a:t>
            </a:r>
            <a:r>
              <a:rPr lang="de-DE" b="1" dirty="0" smtClean="0">
                <a:solidFill>
                  <a:srgbClr val="FF0000"/>
                </a:solidFill>
                <a:latin typeface="Courier New"/>
                <a:cs typeface="Courier New"/>
              </a:rPr>
              <a:t>mRNA00001</a:t>
            </a:r>
            <a:r>
              <a:rPr lang="de-DE" dirty="0" smtClean="0">
                <a:latin typeface="Courier New"/>
                <a:cs typeface="Courier New"/>
              </a:rPr>
              <a:t>;Name=edenprotein.1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CDS			3000	3902  .  +  0  ID=cds00001;Parent=</a:t>
            </a:r>
            <a:r>
              <a:rPr lang="de-DE" b="1" dirty="0" smtClean="0">
                <a:solidFill>
                  <a:srgbClr val="FF0000"/>
                </a:solidFill>
                <a:latin typeface="Courier New"/>
                <a:cs typeface="Courier New"/>
              </a:rPr>
              <a:t>mRNA00001</a:t>
            </a:r>
            <a:r>
              <a:rPr lang="de-DE" dirty="0" smtClean="0">
                <a:latin typeface="Courier New"/>
                <a:cs typeface="Courier New"/>
              </a:rPr>
              <a:t>;Name=edenprotein.1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CDS			5000	5500  .  +  0  ID=cds00001;Parent=</a:t>
            </a:r>
            <a:r>
              <a:rPr lang="de-DE" b="1" dirty="0" smtClean="0">
                <a:solidFill>
                  <a:srgbClr val="FF0000"/>
                </a:solidFill>
                <a:latin typeface="Courier New"/>
                <a:cs typeface="Courier New"/>
              </a:rPr>
              <a:t>mRNA00001</a:t>
            </a:r>
            <a:r>
              <a:rPr lang="de-DE" dirty="0" smtClean="0">
                <a:latin typeface="Courier New"/>
                <a:cs typeface="Courier New"/>
              </a:rPr>
              <a:t>;Name=edenprotein.1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CDS			7000	7600  .  +  0  ID=cds00001;Parent=</a:t>
            </a:r>
            <a:r>
              <a:rPr lang="de-DE" b="1" dirty="0" smtClean="0">
                <a:solidFill>
                  <a:srgbClr val="FF0000"/>
                </a:solidFill>
                <a:latin typeface="Courier New"/>
                <a:cs typeface="Courier New"/>
              </a:rPr>
              <a:t>mRNA00001</a:t>
            </a:r>
            <a:r>
              <a:rPr lang="de-DE" dirty="0" smtClean="0">
                <a:latin typeface="Courier New"/>
                <a:cs typeface="Courier New"/>
              </a:rPr>
              <a:t>;Name=edenprotein.1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CDS			1201	1500  .  +  0  ID=cds00002;Parent=</a:t>
            </a:r>
            <a:r>
              <a:rPr lang="de-DE" b="1" dirty="0" smtClean="0">
                <a:solidFill>
                  <a:srgbClr val="0000FF"/>
                </a:solidFill>
                <a:latin typeface="Courier New"/>
                <a:cs typeface="Courier New"/>
              </a:rPr>
              <a:t>mRNA00002</a:t>
            </a:r>
            <a:r>
              <a:rPr lang="de-DE" dirty="0" smtClean="0">
                <a:latin typeface="Courier New"/>
                <a:cs typeface="Courier New"/>
              </a:rPr>
              <a:t>;Name=edenprotein.2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CDS			5000	5500  .  +  0  ID=cds00002;Parent=</a:t>
            </a:r>
            <a:r>
              <a:rPr lang="de-DE" b="1" dirty="0" smtClean="0">
                <a:solidFill>
                  <a:srgbClr val="0000FF"/>
                </a:solidFill>
                <a:latin typeface="Courier New"/>
                <a:cs typeface="Courier New"/>
              </a:rPr>
              <a:t>mRNA00002</a:t>
            </a:r>
            <a:r>
              <a:rPr lang="de-DE" dirty="0" smtClean="0">
                <a:latin typeface="Courier New"/>
                <a:cs typeface="Courier New"/>
              </a:rPr>
              <a:t>;Name=edenprotein.2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CDS			7000	7600	.  +  0  ID=cds00002;Parent=</a:t>
            </a:r>
            <a:r>
              <a:rPr lang="de-DE" b="1" dirty="0" smtClean="0">
                <a:solidFill>
                  <a:srgbClr val="0000FF"/>
                </a:solidFill>
                <a:latin typeface="Courier New"/>
                <a:cs typeface="Courier New"/>
              </a:rPr>
              <a:t>mRNA00002</a:t>
            </a:r>
            <a:r>
              <a:rPr lang="de-DE" dirty="0" smtClean="0">
                <a:latin typeface="Courier New"/>
                <a:cs typeface="Courier New"/>
              </a:rPr>
              <a:t>;Name=edenprotein.2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CDS			3301	3902  .  +  0  ID=cds00003;Parent=</a:t>
            </a:r>
            <a:r>
              <a:rPr lang="de-DE" b="1" dirty="0" smtClean="0">
                <a:solidFill>
                  <a:srgbClr val="008000"/>
                </a:solidFill>
                <a:latin typeface="Courier New"/>
                <a:cs typeface="Courier New"/>
              </a:rPr>
              <a:t>mRNA00003</a:t>
            </a:r>
            <a:r>
              <a:rPr lang="de-DE" dirty="0" smtClean="0">
                <a:latin typeface="Courier New"/>
                <a:cs typeface="Courier New"/>
              </a:rPr>
              <a:t>;Name=edenprotein.3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CDS			5000	5500	.  +  </a:t>
            </a:r>
            <a:r>
              <a:rPr lang="de-DE" b="1" dirty="0" smtClean="0">
                <a:latin typeface="Courier New"/>
                <a:cs typeface="Courier New"/>
              </a:rPr>
              <a:t>1</a:t>
            </a:r>
            <a:r>
              <a:rPr lang="de-DE" dirty="0" smtClean="0">
                <a:latin typeface="Courier New"/>
                <a:cs typeface="Courier New"/>
              </a:rPr>
              <a:t>  ID=cds00003;Parent=</a:t>
            </a:r>
            <a:r>
              <a:rPr lang="de-DE" b="1" dirty="0" smtClean="0">
                <a:solidFill>
                  <a:srgbClr val="008000"/>
                </a:solidFill>
                <a:latin typeface="Courier New"/>
                <a:cs typeface="Courier New"/>
              </a:rPr>
              <a:t>mRNA00003</a:t>
            </a:r>
            <a:r>
              <a:rPr lang="de-DE" dirty="0" smtClean="0">
                <a:latin typeface="Courier New"/>
                <a:cs typeface="Courier New"/>
              </a:rPr>
              <a:t>;Name=edenprotein.3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CDS			7000	7600	.  +  </a:t>
            </a:r>
            <a:r>
              <a:rPr lang="de-DE" b="1" dirty="0" smtClean="0">
                <a:latin typeface="Courier New"/>
                <a:cs typeface="Courier New"/>
              </a:rPr>
              <a:t>1</a:t>
            </a:r>
            <a:r>
              <a:rPr lang="de-DE" dirty="0" smtClean="0">
                <a:latin typeface="Courier New"/>
                <a:cs typeface="Courier New"/>
              </a:rPr>
              <a:t>  ID=cds00003;Parent=</a:t>
            </a:r>
            <a:r>
              <a:rPr lang="de-DE" b="1" dirty="0" smtClean="0">
                <a:solidFill>
                  <a:srgbClr val="008000"/>
                </a:solidFill>
                <a:latin typeface="Courier New"/>
                <a:cs typeface="Courier New"/>
              </a:rPr>
              <a:t>mRNA00003</a:t>
            </a:r>
            <a:r>
              <a:rPr lang="de-DE" dirty="0" smtClean="0">
                <a:latin typeface="Courier New"/>
                <a:cs typeface="Courier New"/>
              </a:rPr>
              <a:t>;Name=edenprotein.3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CDS			3391	3902  .  +  0  ID=cds00004;Parent=</a:t>
            </a:r>
            <a:r>
              <a:rPr lang="de-DE" b="1" dirty="0" smtClean="0">
                <a:solidFill>
                  <a:srgbClr val="008000"/>
                </a:solidFill>
                <a:latin typeface="Courier New"/>
                <a:cs typeface="Courier New"/>
              </a:rPr>
              <a:t>mRNA00003</a:t>
            </a:r>
            <a:r>
              <a:rPr lang="de-DE" dirty="0" smtClean="0">
                <a:latin typeface="Courier New"/>
                <a:cs typeface="Courier New"/>
              </a:rPr>
              <a:t>;Name=edenprotein.4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CDS			5000	5500	.  +  </a:t>
            </a:r>
            <a:r>
              <a:rPr lang="de-DE" b="1" dirty="0" smtClean="0">
                <a:latin typeface="Courier New"/>
                <a:cs typeface="Courier New"/>
              </a:rPr>
              <a:t>1</a:t>
            </a:r>
            <a:r>
              <a:rPr lang="de-DE" dirty="0" smtClean="0">
                <a:latin typeface="Courier New"/>
                <a:cs typeface="Courier New"/>
              </a:rPr>
              <a:t>  ID=cds00004;Parent=</a:t>
            </a:r>
            <a:r>
              <a:rPr lang="de-DE" b="1" dirty="0" smtClean="0">
                <a:solidFill>
                  <a:srgbClr val="008000"/>
                </a:solidFill>
                <a:latin typeface="Courier New"/>
                <a:cs typeface="Courier New"/>
              </a:rPr>
              <a:t>mRNA00003</a:t>
            </a:r>
            <a:r>
              <a:rPr lang="de-DE" dirty="0" smtClean="0">
                <a:latin typeface="Courier New"/>
                <a:cs typeface="Courier New"/>
              </a:rPr>
              <a:t>;Name=edenprotein.4</a:t>
            </a:r>
          </a:p>
          <a:p>
            <a:pPr marL="0" indent="0">
              <a:buNone/>
            </a:pPr>
            <a:r>
              <a:rPr lang="de-DE" dirty="0" smtClean="0">
                <a:latin typeface="Courier New"/>
                <a:cs typeface="Courier New"/>
              </a:rPr>
              <a:t>ctg123	.	CDS			7000	7600	.  +  </a:t>
            </a:r>
            <a:r>
              <a:rPr lang="de-DE" b="1" dirty="0" smtClean="0">
                <a:latin typeface="Courier New"/>
                <a:cs typeface="Courier New"/>
              </a:rPr>
              <a:t>1</a:t>
            </a:r>
            <a:r>
              <a:rPr lang="de-DE" dirty="0" smtClean="0">
                <a:latin typeface="Courier New"/>
                <a:cs typeface="Courier New"/>
              </a:rPr>
              <a:t>  ID=cds00004;Parent=</a:t>
            </a:r>
            <a:r>
              <a:rPr lang="de-DE" b="1" dirty="0" smtClean="0">
                <a:solidFill>
                  <a:srgbClr val="008000"/>
                </a:solidFill>
                <a:latin typeface="Courier New"/>
                <a:cs typeface="Courier New"/>
              </a:rPr>
              <a:t>mRNA00003</a:t>
            </a:r>
            <a:r>
              <a:rPr lang="de-DE" dirty="0" smtClean="0">
                <a:latin typeface="Courier New"/>
                <a:cs typeface="Courier New"/>
              </a:rPr>
              <a:t>;Name=edenprotein.4</a:t>
            </a:r>
          </a:p>
          <a:p>
            <a:pPr marL="0" indent="0">
              <a:buNone/>
            </a:pPr>
            <a:r>
              <a:rPr lang="de-DE" b="1" dirty="0" smtClean="0">
                <a:latin typeface="Courier New"/>
                <a:cs typeface="Courier New"/>
              </a:rPr>
              <a:t>1		2	3			4	5	6  7  8  9</a:t>
            </a:r>
          </a:p>
          <a:p>
            <a:pPr marL="0" indent="0">
              <a:buNone/>
            </a:pPr>
            <a:r>
              <a:rPr lang="de-DE" b="1" dirty="0" smtClean="0">
                <a:latin typeface="Courier New"/>
                <a:cs typeface="Courier New"/>
              </a:rPr>
              <a:t>1=</a:t>
            </a:r>
            <a:r>
              <a:rPr lang="de-DE" b="1" dirty="0" err="1" smtClean="0">
                <a:latin typeface="Courier New"/>
                <a:cs typeface="Courier New"/>
              </a:rPr>
              <a:t>seqid</a:t>
            </a:r>
            <a:r>
              <a:rPr lang="de-DE" b="1" dirty="0" smtClean="0">
                <a:latin typeface="Courier New"/>
                <a:cs typeface="Courier New"/>
              </a:rPr>
              <a:t>, 2=</a:t>
            </a:r>
            <a:r>
              <a:rPr lang="de-DE" b="1" dirty="0" err="1" smtClean="0">
                <a:latin typeface="Courier New"/>
                <a:cs typeface="Courier New"/>
              </a:rPr>
              <a:t>source</a:t>
            </a:r>
            <a:r>
              <a:rPr lang="de-DE" b="1" dirty="0" smtClean="0">
                <a:latin typeface="Courier New"/>
                <a:cs typeface="Courier New"/>
              </a:rPr>
              <a:t>, 3=type, 4=</a:t>
            </a:r>
            <a:r>
              <a:rPr lang="de-DE" b="1" dirty="0" err="1" smtClean="0">
                <a:latin typeface="Courier New"/>
                <a:cs typeface="Courier New"/>
              </a:rPr>
              <a:t>start</a:t>
            </a:r>
            <a:r>
              <a:rPr lang="de-DE" b="1" dirty="0" smtClean="0">
                <a:latin typeface="Courier New"/>
                <a:cs typeface="Courier New"/>
              </a:rPr>
              <a:t>, 5=end, 6=score, 7=</a:t>
            </a:r>
            <a:r>
              <a:rPr lang="de-DE" b="1" dirty="0" err="1" smtClean="0">
                <a:latin typeface="Courier New"/>
                <a:cs typeface="Courier New"/>
              </a:rPr>
              <a:t>strand</a:t>
            </a:r>
            <a:r>
              <a:rPr lang="de-DE" b="1" dirty="0" smtClean="0">
                <a:latin typeface="Courier New"/>
                <a:cs typeface="Courier New"/>
              </a:rPr>
              <a:t>, 8=</a:t>
            </a:r>
            <a:r>
              <a:rPr lang="de-DE" b="1" dirty="0" err="1" smtClean="0">
                <a:latin typeface="Courier New"/>
                <a:cs typeface="Courier New"/>
              </a:rPr>
              <a:t>phase</a:t>
            </a:r>
            <a:r>
              <a:rPr lang="de-DE" b="1" dirty="0" smtClean="0">
                <a:latin typeface="Courier New"/>
                <a:cs typeface="Courier New"/>
              </a:rPr>
              <a:t>, 9=</a:t>
            </a:r>
            <a:r>
              <a:rPr lang="de-DE" b="1" dirty="0" err="1" smtClean="0">
                <a:latin typeface="Courier New"/>
                <a:cs typeface="Courier New"/>
              </a:rPr>
              <a:t>attributes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987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Exercises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ITAG2.3_gene_models.gff3.gz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2400" dirty="0" smtClean="0"/>
              <a:t>Have a look at the </a:t>
            </a:r>
            <a:r>
              <a:rPr lang="nl-NL" sz="2400" dirty="0" err="1" smtClean="0"/>
              <a:t>attributes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in </a:t>
            </a:r>
            <a:r>
              <a:rPr lang="nl-NL" sz="2400" dirty="0" smtClean="0"/>
              <a:t>ITAG2.3_gene_models.gff3.gz </a:t>
            </a:r>
            <a:r>
              <a:rPr lang="nl-NL" sz="2400" dirty="0" err="1" smtClean="0"/>
              <a:t>using</a:t>
            </a:r>
            <a:r>
              <a:rPr lang="nl-NL" sz="2400" dirty="0" smtClean="0"/>
              <a:t> </a:t>
            </a:r>
            <a:r>
              <a:rPr lang="nl-NL" sz="2400" b="1" i="1" dirty="0" err="1" smtClean="0"/>
              <a:t>zcat</a:t>
            </a:r>
            <a:r>
              <a:rPr lang="nl-NL" sz="2400" dirty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b="1" i="1" dirty="0" smtClean="0"/>
              <a:t>more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400" dirty="0" smtClean="0"/>
              <a:t>How </a:t>
            </a:r>
            <a:r>
              <a:rPr lang="nl-NL" sz="2400" dirty="0" err="1" smtClean="0"/>
              <a:t>many</a:t>
            </a:r>
            <a:r>
              <a:rPr lang="nl-NL" sz="2400" dirty="0" smtClean="0"/>
              <a:t> </a:t>
            </a:r>
            <a:r>
              <a:rPr lang="nl-NL" sz="2400" dirty="0" err="1" smtClean="0"/>
              <a:t>genes</a:t>
            </a:r>
            <a:r>
              <a:rPr lang="nl-NL" sz="2400" dirty="0" smtClean="0"/>
              <a:t> are on the plus strand of </a:t>
            </a:r>
            <a:r>
              <a:rPr lang="nl-NL" sz="2400" dirty="0" err="1" smtClean="0"/>
              <a:t>chromosome</a:t>
            </a:r>
            <a:r>
              <a:rPr lang="nl-NL" sz="2400" dirty="0" smtClean="0"/>
              <a:t> SL2.40ch00? </a:t>
            </a:r>
            <a:r>
              <a:rPr lang="nl-NL" sz="2400" dirty="0"/>
              <a:t>(</a:t>
            </a:r>
            <a:r>
              <a:rPr lang="nl-NL" sz="2400" b="1" i="1" dirty="0" smtClean="0"/>
              <a:t>grep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b="1" i="1" dirty="0" smtClean="0"/>
              <a:t>wc –l</a:t>
            </a:r>
            <a:r>
              <a:rPr lang="nl-NL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400" dirty="0" smtClean="0"/>
              <a:t>How long is the </a:t>
            </a:r>
            <a:r>
              <a:rPr lang="nl-NL" sz="2400" dirty="0" err="1" smtClean="0"/>
              <a:t>shortest</a:t>
            </a:r>
            <a:r>
              <a:rPr lang="nl-NL" sz="2400" dirty="0" smtClean="0"/>
              <a:t> gene on </a:t>
            </a:r>
            <a:r>
              <a:rPr lang="nl-NL" sz="2400" dirty="0" err="1" smtClean="0"/>
              <a:t>chromosome</a:t>
            </a:r>
            <a:r>
              <a:rPr lang="nl-NL" sz="2400" dirty="0" smtClean="0"/>
              <a:t> </a:t>
            </a:r>
            <a:r>
              <a:rPr lang="nl-NL" sz="2400" dirty="0" smtClean="0"/>
              <a:t>SL2.40ch01? (</a:t>
            </a:r>
            <a:r>
              <a:rPr lang="nl-NL" sz="2400" b="1" i="1" dirty="0" smtClean="0"/>
              <a:t>cut</a:t>
            </a:r>
            <a:r>
              <a:rPr lang="nl-NL" sz="2400" dirty="0" smtClean="0"/>
              <a:t>, </a:t>
            </a:r>
            <a:r>
              <a:rPr lang="nl-NL" sz="2400" b="1" i="1" dirty="0" err="1" smtClean="0"/>
              <a:t>sort</a:t>
            </a:r>
            <a:r>
              <a:rPr lang="nl-NL" sz="2400" dirty="0" smtClean="0"/>
              <a:t>, </a:t>
            </a:r>
            <a:r>
              <a:rPr lang="nl-NL" sz="2400" b="1" i="1" dirty="0" err="1" smtClean="0"/>
              <a:t>head</a:t>
            </a:r>
            <a:r>
              <a:rPr lang="nl-NL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400" dirty="0" err="1" smtClean="0"/>
              <a:t>Which</a:t>
            </a:r>
            <a:r>
              <a:rPr lang="nl-NL" sz="2400" dirty="0" smtClean="0"/>
              <a:t> gene sits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10,000 </a:t>
            </a:r>
            <a:r>
              <a:rPr lang="nl-NL" sz="2400" dirty="0" err="1" smtClean="0"/>
              <a:t>and</a:t>
            </a:r>
            <a:r>
              <a:rPr lang="nl-NL" sz="2400" dirty="0" smtClean="0"/>
              <a:t> 20,000 </a:t>
            </a:r>
            <a:r>
              <a:rPr lang="nl-NL" sz="2400" dirty="0" err="1" smtClean="0"/>
              <a:t>bp</a:t>
            </a:r>
            <a:r>
              <a:rPr lang="nl-NL" sz="2400" dirty="0" smtClean="0"/>
              <a:t> on </a:t>
            </a:r>
            <a:r>
              <a:rPr lang="nl-NL" sz="2400" dirty="0" err="1" smtClean="0"/>
              <a:t>chromosome</a:t>
            </a:r>
            <a:r>
              <a:rPr lang="nl-NL" sz="2400" dirty="0" smtClean="0"/>
              <a:t> </a:t>
            </a:r>
            <a:r>
              <a:rPr lang="nl-NL" sz="2400" dirty="0" smtClean="0"/>
              <a:t>SL2.40ch01? (</a:t>
            </a:r>
            <a:r>
              <a:rPr lang="nl-NL" sz="2400" b="1" i="1" dirty="0" err="1" smtClean="0"/>
              <a:t>perl</a:t>
            </a:r>
            <a:r>
              <a:rPr lang="nl-NL" sz="2400" b="1" i="1" dirty="0" smtClean="0"/>
              <a:t> –</a:t>
            </a:r>
            <a:r>
              <a:rPr lang="nl-NL" sz="2400" b="1" i="1" dirty="0" err="1" smtClean="0"/>
              <a:t>ane</a:t>
            </a:r>
            <a:r>
              <a:rPr lang="nl-NL" sz="2400" dirty="0" smtClean="0"/>
              <a:t>, </a:t>
            </a:r>
            <a:r>
              <a:rPr lang="nl-NL" sz="2400" dirty="0" err="1" smtClean="0"/>
              <a:t>see</a:t>
            </a:r>
            <a:r>
              <a:rPr lang="nl-NL" sz="2400" dirty="0" smtClean="0"/>
              <a:t> </a:t>
            </a:r>
            <a:r>
              <a:rPr lang="nl-NL" sz="2400" b="1" i="1" dirty="0" err="1" smtClean="0"/>
              <a:t>perldoc</a:t>
            </a:r>
            <a:r>
              <a:rPr lang="nl-NL" sz="2400" b="1" i="1" dirty="0" smtClean="0"/>
              <a:t> </a:t>
            </a:r>
            <a:r>
              <a:rPr lang="nl-NL" sz="2400" b="1" i="1" dirty="0" err="1" smtClean="0"/>
              <a:t>perlrun</a:t>
            </a:r>
            <a:r>
              <a:rPr lang="nl-NL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400" dirty="0" err="1" smtClean="0"/>
              <a:t>Which</a:t>
            </a:r>
            <a:r>
              <a:rPr lang="nl-NL" sz="2400" dirty="0" smtClean="0"/>
              <a:t> sources </a:t>
            </a:r>
            <a:r>
              <a:rPr lang="nl-NL" sz="2400" dirty="0" err="1" smtClean="0"/>
              <a:t>were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annotate</a:t>
            </a:r>
            <a:r>
              <a:rPr lang="nl-NL" sz="2400" dirty="0" smtClean="0"/>
              <a:t> </a:t>
            </a:r>
            <a:r>
              <a:rPr lang="nl-NL" sz="2400" dirty="0" err="1" smtClean="0"/>
              <a:t>this</a:t>
            </a:r>
            <a:r>
              <a:rPr lang="nl-NL" sz="2400" dirty="0" smtClean="0"/>
              <a:t> </a:t>
            </a:r>
            <a:r>
              <a:rPr lang="nl-NL" sz="2400" dirty="0" err="1" smtClean="0"/>
              <a:t>genome</a:t>
            </a:r>
            <a:r>
              <a:rPr lang="nl-NL" sz="2400" dirty="0" smtClean="0"/>
              <a:t>? (</a:t>
            </a:r>
            <a:r>
              <a:rPr lang="nl-NL" sz="2400" b="1" i="1" dirty="0" err="1" smtClean="0"/>
              <a:t>sort</a:t>
            </a:r>
            <a:r>
              <a:rPr lang="nl-NL" sz="2400" dirty="0" smtClean="0"/>
              <a:t>, </a:t>
            </a:r>
            <a:r>
              <a:rPr lang="nl-NL" sz="2400" b="1" i="1" dirty="0" err="1" smtClean="0"/>
              <a:t>uniq</a:t>
            </a:r>
            <a:r>
              <a:rPr lang="nl-NL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400" dirty="0" smtClean="0"/>
              <a:t>List the </a:t>
            </a:r>
            <a:r>
              <a:rPr lang="nl-NL" sz="2400" dirty="0" err="1" smtClean="0"/>
              <a:t>ID’s</a:t>
            </a:r>
            <a:r>
              <a:rPr lang="nl-NL" sz="2400" dirty="0" smtClean="0"/>
              <a:t> of the first ten </a:t>
            </a:r>
            <a:r>
              <a:rPr lang="nl-NL" sz="2400" dirty="0" err="1" smtClean="0"/>
              <a:t>mRNA’s</a:t>
            </a:r>
            <a:r>
              <a:rPr lang="nl-NL" sz="2400" dirty="0" smtClean="0"/>
              <a:t> on SL2.40ch02 (</a:t>
            </a:r>
            <a:r>
              <a:rPr lang="nl-NL" sz="2400" b="1" i="1" dirty="0" err="1" smtClean="0"/>
              <a:t>sed</a:t>
            </a:r>
            <a:r>
              <a:rPr lang="nl-NL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400" dirty="0" err="1" smtClean="0"/>
              <a:t>Whic</a:t>
            </a:r>
            <a:r>
              <a:rPr lang="nl-NL" sz="2400" dirty="0" err="1" smtClean="0"/>
              <a:t>h</a:t>
            </a:r>
            <a:r>
              <a:rPr lang="nl-NL" sz="2400" dirty="0" smtClean="0"/>
              <a:t> of these </a:t>
            </a:r>
            <a:r>
              <a:rPr lang="nl-NL" sz="2400" dirty="0" err="1" smtClean="0"/>
              <a:t>mRNA’s</a:t>
            </a:r>
            <a:r>
              <a:rPr lang="nl-NL" sz="2400" dirty="0" smtClean="0"/>
              <a:t> has the </a:t>
            </a:r>
            <a:r>
              <a:rPr lang="nl-NL" sz="2400" dirty="0" err="1" smtClean="0"/>
              <a:t>largest</a:t>
            </a:r>
            <a:r>
              <a:rPr lang="nl-NL" sz="2400" dirty="0" smtClean="0"/>
              <a:t>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</a:t>
            </a:r>
            <a:r>
              <a:rPr lang="nl-NL" sz="2400" dirty="0" err="1" smtClean="0"/>
              <a:t>CDS’s</a:t>
            </a:r>
            <a:r>
              <a:rPr lang="nl-NL" sz="2400" dirty="0" smtClean="0"/>
              <a:t>?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204999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617</Words>
  <Application>Microsoft Macintosh PowerPoint</Application>
  <PresentationFormat>Diavoorstelling (4:3)</PresentationFormat>
  <Paragraphs>71</Paragraphs>
  <Slides>7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Office-thema</vt:lpstr>
      <vt:lpstr>Annotation file formats: GFF3</vt:lpstr>
      <vt:lpstr>GFF3 file format</vt:lpstr>
      <vt:lpstr>GFF3 columns</vt:lpstr>
      <vt:lpstr>GFF3 attributes</vt:lpstr>
      <vt:lpstr>Multi-level gene model</vt:lpstr>
      <vt:lpstr>“EDEN” in GFF3</vt:lpstr>
      <vt:lpstr>Exercises using ITAG2.3_gene_models.gff3.gz</vt:lpstr>
    </vt:vector>
  </TitlesOfParts>
  <Company>NCB Naturalis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 file formats: GFF3</dc:title>
  <dc:creator>Vos, R.A.</dc:creator>
  <cp:lastModifiedBy>Vos, R.A.</cp:lastModifiedBy>
  <cp:revision>14</cp:revision>
  <dcterms:created xsi:type="dcterms:W3CDTF">2013-10-16T09:52:21Z</dcterms:created>
  <dcterms:modified xsi:type="dcterms:W3CDTF">2013-10-16T11:34:15Z</dcterms:modified>
</cp:coreProperties>
</file>