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59" r:id="rId7"/>
    <p:sldId id="264" r:id="rId8"/>
    <p:sldId id="261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14" d="100"/>
          <a:sy n="114" d="100"/>
        </p:scale>
        <p:origin x="-33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AA354-AE5B-9442-9520-E20E873FCE1D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AB30-7614-204B-A67D-41A54EA59D4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the UNIX command line. History of UNIX, </a:t>
            </a:r>
            <a:r>
              <a:rPr lang="en-US" dirty="0" err="1" smtClean="0"/>
              <a:t>MacOSX</a:t>
            </a:r>
            <a:r>
              <a:rPr lang="en-US" dirty="0" smtClean="0"/>
              <a:t>,</a:t>
            </a:r>
            <a:r>
              <a:rPr lang="en-US" baseline="0" dirty="0" smtClean="0"/>
              <a:t> Linux (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12). Exercises from </a:t>
            </a:r>
            <a:r>
              <a:rPr lang="en-US" baseline="0" dirty="0" err="1" smtClean="0"/>
              <a:t>ComPhy</a:t>
            </a:r>
            <a:r>
              <a:rPr lang="en-US" baseline="0" dirty="0" smtClean="0"/>
              <a:t> </a:t>
            </a:r>
            <a:r>
              <a:rPr lang="en-US" baseline="0" smtClean="0"/>
              <a:t>UNIX refresher.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Re-use </a:t>
            </a:r>
            <a:r>
              <a:rPr lang="en-US" dirty="0" err="1" smtClean="0"/>
              <a:t>ComPhy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EB78-CF4B-0945-B41F-5A6B7210324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029200" cy="4525963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Source code can be compiled into binary following standard (optional) steps: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tar -</a:t>
            </a:r>
            <a:r>
              <a:rPr lang="en-US" sz="2800" dirty="0" err="1" smtClean="0">
                <a:latin typeface="Courier New"/>
                <a:cs typeface="Courier New"/>
              </a:rPr>
              <a:t>xzf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prog.tar.gz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cd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autoconf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(./configure)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make</a:t>
            </a: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sudo</a:t>
            </a:r>
            <a:r>
              <a:rPr lang="en-US" sz="2800" dirty="0" smtClean="0">
                <a:latin typeface="Courier New"/>
                <a:cs typeface="Courier New"/>
              </a:rPr>
              <a:t> make install</a:t>
            </a:r>
            <a:endParaRPr lang="en-US" sz="2800" dirty="0">
              <a:latin typeface="Courier New"/>
              <a:cs typeface="Courier New"/>
            </a:endParaRPr>
          </a:p>
        </p:txBody>
      </p:sp>
      <p:pic>
        <p:nvPicPr>
          <p:cNvPr id="6" name="Content Placeholder 5" descr="500px-Autoconf-automake-proce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24064" y="1722437"/>
            <a:ext cx="2534136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Open the terminal application on your machine.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all of the environment variables currently set using the ‘</a:t>
            </a:r>
            <a:r>
              <a:rPr lang="en-US" sz="1400" dirty="0" err="1" smtClean="0"/>
              <a:t>env</a:t>
            </a:r>
            <a:r>
              <a:rPr lang="en-US" sz="1400" dirty="0" smtClean="0"/>
              <a:t>’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Which Environment Variable holds your current SHELL interpreter?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your PATH environment variable</a:t>
            </a:r>
            <a:r>
              <a:rPr lang="en-US" sz="1400" dirty="0"/>
              <a:t> </a:t>
            </a:r>
            <a:r>
              <a:rPr lang="en-US" sz="1400" dirty="0" smtClean="0"/>
              <a:t>using ‘echo’.  Try piping the output of </a:t>
            </a:r>
            <a:r>
              <a:rPr lang="en-US" sz="1400" dirty="0" err="1" smtClean="0"/>
              <a:t>env</a:t>
            </a:r>
            <a:r>
              <a:rPr lang="en-US" sz="1400" dirty="0" smtClean="0"/>
              <a:t> to </a:t>
            </a:r>
            <a:r>
              <a:rPr lang="en-US" sz="1400" dirty="0" err="1" smtClean="0"/>
              <a:t>grep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Set a normal variable called MYTEST which holds some string. Is this in your environment?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MYTEST an 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an environment variable called MYTEST2 set to some number, using only one </a:t>
            </a:r>
            <a:r>
              <a:rPr lang="en-US" sz="1400" dirty="0" err="1" smtClean="0"/>
              <a:t>unix</a:t>
            </a:r>
            <a:r>
              <a:rPr lang="en-US" sz="1400" dirty="0" smtClean="0"/>
              <a:t>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it so that MYTEST2 is automatically set each time you login to your terminal application.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Find the largest file in your HOME directory (</a:t>
            </a:r>
            <a:r>
              <a:rPr lang="en-US" sz="1400" dirty="0" err="1" smtClean="0"/>
              <a:t>dont</a:t>
            </a:r>
            <a:r>
              <a:rPr lang="en-US" sz="1400" dirty="0" smtClean="0"/>
              <a:t> worry about sorting by size, just eyeball it).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 ’</a:t>
            </a:r>
            <a:r>
              <a:rPr lang="en-US" sz="1400" dirty="0" err="1" smtClean="0"/>
              <a:t>arangs</a:t>
            </a:r>
            <a:r>
              <a:rPr lang="en-US" sz="1400" dirty="0" smtClean="0"/>
              <a:t>' directory in your HOME directory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Rename that directory to ’arangs13'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Determine the full path to the </a:t>
            </a:r>
            <a:r>
              <a:rPr lang="en-US" sz="1400" dirty="0" err="1" smtClean="0"/>
              <a:t>perl</a:t>
            </a:r>
            <a:r>
              <a:rPr lang="en-US" sz="1400" dirty="0" smtClean="0"/>
              <a:t> interpreter executable using the ‘which’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How are directories and files listed differently when using </a:t>
            </a:r>
            <a:r>
              <a:rPr lang="en-US" sz="1400" dirty="0" err="1" smtClean="0"/>
              <a:t>ls</a:t>
            </a:r>
            <a:r>
              <a:rPr lang="en-US" sz="1400" dirty="0" smtClean="0"/>
              <a:t> -</a:t>
            </a:r>
            <a:r>
              <a:rPr lang="en-US" sz="1400" dirty="0" err="1" smtClean="0"/>
              <a:t>l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touch to create an empty file in / (the real root directory). What happens and why?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 your attempt to create the empty file in /, but re-direct the warning to a separate file called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Repeat, appending the error message to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There is a very useful program in </a:t>
            </a:r>
            <a:r>
              <a:rPr lang="en-US" sz="1400" dirty="0" err="1" smtClean="0"/>
              <a:t>unix</a:t>
            </a:r>
            <a:r>
              <a:rPr lang="en-US" sz="1400" dirty="0" smtClean="0"/>
              <a:t> called 'find'. It is designed to start from a directory provided as an argument (default is current working directory), and apply certain filters that you specify using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switches to match only files in the directory and all its child directories which match them. Find out more about this incredibly useful command from the </a:t>
            </a:r>
            <a:r>
              <a:rPr lang="en-US" sz="1400" dirty="0" err="1" smtClean="0"/>
              <a:t>unix</a:t>
            </a:r>
            <a:r>
              <a:rPr lang="en-US" sz="1400" dirty="0" smtClean="0"/>
              <a:t>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using the ‘man’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find to find all of the files ending in .txt in your Home Directory.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(late ‘60s) at AT&amp;T Bell labs</a:t>
            </a:r>
          </a:p>
          <a:p>
            <a:r>
              <a:rPr lang="en-US" dirty="0" smtClean="0"/>
              <a:t>First written in assembly language, then C</a:t>
            </a:r>
          </a:p>
          <a:p>
            <a:r>
              <a:rPr lang="en-US" dirty="0" smtClean="0"/>
              <a:t>Early adoption in academia</a:t>
            </a:r>
          </a:p>
          <a:p>
            <a:r>
              <a:rPr lang="en-US" dirty="0" smtClean="0"/>
              <a:t>1983: AT&amp;T monetize UNIX, GNU founded</a:t>
            </a:r>
          </a:p>
          <a:p>
            <a:r>
              <a:rPr lang="en-US" dirty="0" smtClean="0"/>
              <a:t>UNIX wars: many variants in the ‘80s and ‘90s</a:t>
            </a:r>
          </a:p>
          <a:p>
            <a:r>
              <a:rPr lang="en-US" dirty="0" smtClean="0"/>
              <a:t>1991: Linux development starts</a:t>
            </a:r>
          </a:p>
          <a:p>
            <a:r>
              <a:rPr lang="en-US" dirty="0" smtClean="0"/>
              <a:t>1997: Apple acquires NEXTSTEP (BSD)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95400"/>
            <a:ext cx="19050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UNIX-like operating systems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3562" y="1493838"/>
            <a:ext cx="5913438" cy="5059362"/>
          </a:xfrm>
        </p:spPr>
        <p:txBody>
          <a:bodyPr/>
          <a:lstStyle/>
          <a:p>
            <a:r>
              <a:rPr lang="en-US" dirty="0" smtClean="0"/>
              <a:t>Out of the ‘UNIX wars’ and the open source movement, many UNIX-like systems have evolved.</a:t>
            </a:r>
          </a:p>
          <a:p>
            <a:r>
              <a:rPr lang="en-US" dirty="0" smtClean="0"/>
              <a:t>These systems can be installed on many different hardware platforms.</a:t>
            </a:r>
          </a:p>
          <a:p>
            <a:r>
              <a:rPr lang="en-US" dirty="0" smtClean="0"/>
              <a:t>UNIX-like systems can often be ‘test-driven’ using different virtualization approaches.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8" y="4597400"/>
            <a:ext cx="2011362" cy="201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24200"/>
            <a:ext cx="15494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UNIX-like file systems:</a:t>
            </a:r>
          </a:p>
          <a:p>
            <a:r>
              <a:rPr lang="en-US" dirty="0" smtClean="0"/>
              <a:t>are hierarchical trees navigated with relative and absolute paths</a:t>
            </a:r>
          </a:p>
          <a:p>
            <a:r>
              <a:rPr lang="en-US" dirty="0" smtClean="0"/>
              <a:t>follow some organizational conventions</a:t>
            </a:r>
          </a:p>
          <a:p>
            <a:r>
              <a:rPr lang="en-US" dirty="0" smtClean="0"/>
              <a:t>consider everything a “file”</a:t>
            </a:r>
          </a:p>
          <a:p>
            <a:r>
              <a:rPr lang="en-US" dirty="0" smtClean="0"/>
              <a:t>consider files simple byte arrays (and text)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user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/dev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Essential devices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/etc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Configuration</a:t>
                      </a:r>
                      <a:r>
                        <a:rPr lang="en-US" sz="2400" baseline="0" dirty="0" smtClean="0"/>
                        <a:t>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/home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Users’ home </a:t>
                      </a:r>
                      <a:r>
                        <a:rPr lang="en-US" sz="2400" dirty="0" err="1" smtClean="0"/>
                        <a:t>dirs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/lib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Libraries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sbin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tmp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usr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 user utilities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var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files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files is granted at user and group level</a:t>
            </a:r>
          </a:p>
          <a:p>
            <a:r>
              <a:rPr lang="en-US" dirty="0" smtClean="0"/>
              <a:t>Files can be read (</a:t>
            </a:r>
            <a:r>
              <a:rPr lang="en-US" dirty="0" err="1" smtClean="0"/>
              <a:t>r</a:t>
            </a:r>
            <a:r>
              <a:rPr lang="en-US" dirty="0" smtClean="0"/>
              <a:t>), written (</a:t>
            </a:r>
            <a:r>
              <a:rPr lang="en-US" dirty="0" err="1" smtClean="0"/>
              <a:t>w</a:t>
            </a:r>
            <a:r>
              <a:rPr lang="en-US" dirty="0" smtClean="0"/>
              <a:t>) and/or executed (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read from or write to a file, a file handle is opened</a:t>
            </a:r>
          </a:p>
          <a:p>
            <a:r>
              <a:rPr lang="en-US" dirty="0" smtClean="0"/>
              <a:t>File extensions don’t matter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Commonly-used CLI commands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1706562"/>
          <a:ext cx="404018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39"/>
                <a:gridCol w="2668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working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mv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Rename/move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mode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</a:t>
                      </a:r>
                      <a:endParaRPr lang="en-US" dirty="0"/>
                    </a:p>
                  </a:txBody>
                  <a:tcPr marL="91476" marR="91476"/>
                </a:tc>
              </a:tr>
            </a:tbl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Text operations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18428351"/>
              </p:ext>
            </p:extLst>
          </p:nvPr>
        </p:nvGraphicFramePr>
        <p:xfrm>
          <a:off x="4645025" y="1706562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375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more/less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through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head/tail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</a:t>
                      </a:r>
                      <a:r>
                        <a:rPr lang="en-US" dirty="0" smtClean="0"/>
                        <a:t>first/last </a:t>
                      </a:r>
                      <a:r>
                        <a:rPr lang="en-US" dirty="0" smtClean="0"/>
                        <a:t>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Extract columns from table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grep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line by 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and replace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 lines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Filter duplicate</a:t>
                      </a:r>
                      <a:r>
                        <a:rPr lang="en-US" baseline="0" dirty="0" smtClean="0"/>
                        <a:t> lines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(z)cat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(zipped) </a:t>
                      </a:r>
                      <a:r>
                        <a:rPr lang="en-US" dirty="0" smtClean="0"/>
                        <a:t>file contents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/R/…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Interpreters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5943600"/>
            <a:ext cx="81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are binaries that are executed by typing their names on a terminal shell $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by default write to STDOUT and read from STDIN</a:t>
            </a:r>
          </a:p>
          <a:p>
            <a:r>
              <a:rPr lang="en-US" dirty="0" smtClean="0"/>
              <a:t>The defaults can be re-directed with “&gt; </a:t>
            </a:r>
            <a:r>
              <a:rPr lang="en-US" dirty="0" err="1" smtClean="0"/>
              <a:t>outfile</a:t>
            </a:r>
            <a:r>
              <a:rPr lang="en-US" dirty="0" smtClean="0"/>
              <a:t>” and “&lt; </a:t>
            </a:r>
            <a:r>
              <a:rPr lang="en-US" dirty="0" err="1" smtClean="0"/>
              <a:t>infile</a:t>
            </a:r>
            <a:r>
              <a:rPr lang="en-US" dirty="0" smtClean="0"/>
              <a:t>”, respectively</a:t>
            </a:r>
          </a:p>
          <a:p>
            <a:r>
              <a:rPr lang="en-US" dirty="0" smtClean="0"/>
              <a:t>The output from one program can be piped into the input from the next:</a:t>
            </a:r>
          </a:p>
          <a:p>
            <a:pPr lvl="1"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cat file | sort | </a:t>
            </a:r>
            <a:r>
              <a:rPr lang="en-US" sz="2400" dirty="0" err="1" smtClean="0">
                <a:latin typeface="Courier New"/>
                <a:cs typeface="Courier New"/>
              </a:rPr>
              <a:t>uniq</a:t>
            </a:r>
            <a:r>
              <a:rPr lang="en-US" sz="2400" dirty="0" smtClean="0">
                <a:latin typeface="Courier New"/>
                <a:cs typeface="Courier New"/>
              </a:rPr>
              <a:t> &gt; </a:t>
            </a:r>
            <a:r>
              <a:rPr lang="en-US" sz="2400" dirty="0" err="1" smtClean="0">
                <a:latin typeface="Courier New"/>
                <a:cs typeface="Courier New"/>
              </a:rPr>
              <a:t>sorted_no_dups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22437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shell environment is configured using variables, i.e. things with a name and a value.</a:t>
            </a:r>
          </a:p>
          <a:p>
            <a:r>
              <a:rPr lang="en-US" sz="2400" dirty="0" smtClean="0"/>
              <a:t>These variables are often defined in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files.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export MYVAR=“hello world”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echo $MYVAR</a:t>
            </a:r>
            <a:endParaRPr lang="en-US" sz="1400" dirty="0">
              <a:latin typeface="Courier New"/>
              <a:cs typeface="Courier New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5799098"/>
              </p:ext>
            </p:extLst>
          </p:nvPr>
        </p:nvGraphicFramePr>
        <p:xfrm>
          <a:off x="4267200" y="1874837"/>
          <a:ext cx="441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36"/>
                <a:gridCol w="2890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CLI 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PERL5LIB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</a:t>
                      </a: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python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java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home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working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TMPDIR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provides a standardized environment for developing applications (historically in C)</a:t>
            </a:r>
          </a:p>
          <a:p>
            <a:r>
              <a:rPr lang="en-US" dirty="0" smtClean="0"/>
              <a:t>Many pieces of re-useable code (headers and libraries)</a:t>
            </a:r>
          </a:p>
          <a:p>
            <a:r>
              <a:rPr lang="en-US" dirty="0" smtClean="0"/>
              <a:t>Standard powerful text editors (vi,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toolchain</a:t>
            </a:r>
            <a:r>
              <a:rPr lang="en-US" dirty="0" smtClean="0"/>
              <a:t> for building binaries (e.g. </a:t>
            </a:r>
            <a:r>
              <a:rPr lang="en-US" dirty="0" err="1" smtClean="0"/>
              <a:t>autotools</a:t>
            </a:r>
            <a:r>
              <a:rPr lang="en-US" dirty="0" smtClean="0"/>
              <a:t>, make, </a:t>
            </a:r>
            <a:r>
              <a:rPr lang="en-US" dirty="0" err="1" smtClean="0"/>
              <a:t>gcc</a:t>
            </a:r>
            <a:r>
              <a:rPr lang="en-US" dirty="0" smtClean="0"/>
              <a:t>, ld, etc.)</a:t>
            </a:r>
          </a:p>
          <a:p>
            <a:r>
              <a:rPr lang="en-US" dirty="0" smtClean="0"/>
              <a:t>Standard support for scripting languages (</a:t>
            </a:r>
            <a:r>
              <a:rPr lang="en-US" dirty="0" err="1" smtClean="0"/>
              <a:t>perl</a:t>
            </a:r>
            <a:r>
              <a:rPr lang="en-US" dirty="0" smtClean="0"/>
              <a:t>, python, ruby, etc.)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969</Words>
  <Application>Microsoft Macintosh PowerPoint</Application>
  <PresentationFormat>Diavoorstelling (4:3)</PresentationFormat>
  <Paragraphs>158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Office Theme</vt:lpstr>
      <vt:lpstr>The UNIX command line</vt:lpstr>
      <vt:lpstr>History of UNIX</vt:lpstr>
      <vt:lpstr>UNIX-like operating systems</vt:lpstr>
      <vt:lpstr>UNIX file system conventions</vt:lpstr>
      <vt:lpstr>File access</vt:lpstr>
      <vt:lpstr>Commonly-used CLI commands</vt:lpstr>
      <vt:lpstr>UNIX pipes</vt:lpstr>
      <vt:lpstr>Environment variables</vt:lpstr>
      <vt:lpstr>UNIX programming</vt:lpstr>
      <vt:lpstr>Compiling</vt:lpstr>
      <vt:lpstr>Exercise: UNIX commands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CLI</dc:title>
  <dc:creator>Rutger Vos</dc:creator>
  <cp:lastModifiedBy>Vos, R.A.</cp:lastModifiedBy>
  <cp:revision>44</cp:revision>
  <dcterms:created xsi:type="dcterms:W3CDTF">2012-09-04T11:20:10Z</dcterms:created>
  <dcterms:modified xsi:type="dcterms:W3CDTF">2013-10-17T13:51:13Z</dcterms:modified>
</cp:coreProperties>
</file>