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63" r:id="rId2"/>
    <p:sldId id="257" r:id="rId3"/>
    <p:sldId id="258" r:id="rId4"/>
    <p:sldId id="261" r:id="rId5"/>
    <p:sldId id="259" r:id="rId6"/>
    <p:sldId id="260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-168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D2843E-FABA-5647-BE09-469D1564CF94}" type="datetimeFigureOut">
              <a:rPr lang="en-US" smtClean="0"/>
              <a:pPr/>
              <a:t>10/22/13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D22C1A-5C65-4B44-A3E8-333699168EE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327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progression of a research</a:t>
            </a:r>
            <a:r>
              <a:rPr lang="en-US" baseline="0" dirty="0" smtClean="0"/>
              <a:t> project, dependencies from one step to the next. </a:t>
            </a:r>
            <a:r>
              <a:rPr lang="en-US" baseline="0" smtClean="0"/>
              <a:t>Exercise: scripting steps together.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3AE5F8-5BBE-9040-829F-14E86114274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B5B03-E054-B54F-97A5-9471F82931B5}" type="datetimeFigureOut">
              <a:rPr lang="en-US" smtClean="0"/>
              <a:pPr/>
              <a:t>10/22/13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6282C-DE27-4E4C-AB57-F6340410E3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B5B03-E054-B54F-97A5-9471F82931B5}" type="datetimeFigureOut">
              <a:rPr lang="en-US" smtClean="0"/>
              <a:pPr/>
              <a:t>10/22/13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6282C-DE27-4E4C-AB57-F6340410E3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B5B03-E054-B54F-97A5-9471F82931B5}" type="datetimeFigureOut">
              <a:rPr lang="en-US" smtClean="0"/>
              <a:pPr/>
              <a:t>10/22/13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6282C-DE27-4E4C-AB57-F6340410E3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B5B03-E054-B54F-97A5-9471F82931B5}" type="datetimeFigureOut">
              <a:rPr lang="en-US" smtClean="0"/>
              <a:pPr/>
              <a:t>10/22/13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6282C-DE27-4E4C-AB57-F6340410E3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B5B03-E054-B54F-97A5-9471F82931B5}" type="datetimeFigureOut">
              <a:rPr lang="en-US" smtClean="0"/>
              <a:pPr/>
              <a:t>10/22/13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6282C-DE27-4E4C-AB57-F6340410E3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B5B03-E054-B54F-97A5-9471F82931B5}" type="datetimeFigureOut">
              <a:rPr lang="en-US" smtClean="0"/>
              <a:pPr/>
              <a:t>10/22/13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6282C-DE27-4E4C-AB57-F6340410E3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B5B03-E054-B54F-97A5-9471F82931B5}" type="datetimeFigureOut">
              <a:rPr lang="en-US" smtClean="0"/>
              <a:pPr/>
              <a:t>10/22/13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6282C-DE27-4E4C-AB57-F6340410E3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B5B03-E054-B54F-97A5-9471F82931B5}" type="datetimeFigureOut">
              <a:rPr lang="en-US" smtClean="0"/>
              <a:pPr/>
              <a:t>10/22/13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6282C-DE27-4E4C-AB57-F6340410E3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B5B03-E054-B54F-97A5-9471F82931B5}" type="datetimeFigureOut">
              <a:rPr lang="en-US" smtClean="0"/>
              <a:pPr/>
              <a:t>10/22/13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6282C-DE27-4E4C-AB57-F6340410E3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B5B03-E054-B54F-97A5-9471F82931B5}" type="datetimeFigureOut">
              <a:rPr lang="en-US" smtClean="0"/>
              <a:pPr/>
              <a:t>10/22/13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6282C-DE27-4E4C-AB57-F6340410E3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B5B03-E054-B54F-97A5-9471F82931B5}" type="datetimeFigureOut">
              <a:rPr lang="en-US" smtClean="0"/>
              <a:pPr/>
              <a:t>10/22/13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6282C-DE27-4E4C-AB57-F6340410E3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B5B03-E054-B54F-97A5-9471F82931B5}" type="datetimeFigureOut">
              <a:rPr lang="en-US" smtClean="0"/>
              <a:pPr/>
              <a:t>10/22/13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96282C-DE27-4E4C-AB57-F6340410E3D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bio-bwa.sourceforge.net/bwa.s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Sam Format &amp; Filtering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 Format Fields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hlinkClick r:id="rId2"/>
              </a:rPr>
              <a:t>http://bio-bwa.sourceforge.net/bwa.shtml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bwa</a:t>
            </a:r>
            <a:r>
              <a:rPr lang="en-US" dirty="0" smtClean="0"/>
              <a:t> includes an entry for every single read in the raw file, with flags to specify its status 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Aligned and Unaligned 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Bitwise AND (&amp;) the FLAG (column 2) with char ‘</a:t>
            </a:r>
            <a:r>
              <a:rPr lang="en-US" dirty="0" err="1" smtClean="0"/>
              <a:t>u</a:t>
            </a:r>
            <a:r>
              <a:rPr lang="en-US" dirty="0" smtClean="0"/>
              <a:t>’ (0x0004) to determine if a read failed to align successfully:</a:t>
            </a:r>
          </a:p>
          <a:p>
            <a:pPr>
              <a:buNone/>
            </a:pPr>
            <a:endParaRPr lang="en-US" sz="1800" i="1" dirty="0" smtClean="0"/>
          </a:p>
          <a:p>
            <a:pPr>
              <a:buNone/>
            </a:pPr>
            <a:r>
              <a:rPr lang="en-US" sz="1800" i="1" dirty="0" smtClean="0"/>
              <a:t>@fields = split /\</a:t>
            </a:r>
            <a:r>
              <a:rPr lang="en-US" sz="1800" i="1" dirty="0" err="1" smtClean="0"/>
              <a:t>s</a:t>
            </a:r>
            <a:r>
              <a:rPr lang="en-US" sz="1800" i="1" dirty="0" smtClean="0"/>
              <a:t>+/, $line;</a:t>
            </a:r>
          </a:p>
          <a:p>
            <a:pPr>
              <a:buNone/>
            </a:pPr>
            <a:r>
              <a:rPr lang="en-US" sz="1800" i="1" dirty="0" smtClean="0"/>
              <a:t>if ($fields[1] &amp; 0x0004) {</a:t>
            </a:r>
          </a:p>
          <a:p>
            <a:pPr>
              <a:buNone/>
            </a:pPr>
            <a:r>
              <a:rPr lang="en-US" sz="1800" i="1" dirty="0" smtClean="0"/>
              <a:t>    # unaligned</a:t>
            </a:r>
          </a:p>
          <a:p>
            <a:pPr>
              <a:buNone/>
            </a:pPr>
            <a:r>
              <a:rPr lang="en-US" sz="1800" i="1" dirty="0" smtClean="0"/>
              <a:t>} else {</a:t>
            </a:r>
          </a:p>
          <a:p>
            <a:pPr>
              <a:buNone/>
            </a:pPr>
            <a:r>
              <a:rPr lang="en-US" sz="1800" i="1" dirty="0" smtClean="0"/>
              <a:t>    # aligned</a:t>
            </a:r>
          </a:p>
          <a:p>
            <a:pPr>
              <a:buNone/>
            </a:pPr>
            <a:r>
              <a:rPr lang="en-US" sz="1800" i="1" dirty="0" smtClean="0"/>
              <a:t>}</a:t>
            </a:r>
          </a:p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FLAG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600" i="1" dirty="0" smtClean="0"/>
              <a:t>if ($flag &amp; 0x0010) {</a:t>
            </a:r>
          </a:p>
          <a:p>
            <a:pPr>
              <a:buNone/>
            </a:pPr>
            <a:r>
              <a:rPr lang="en-US" sz="1600" i="1" dirty="0" smtClean="0"/>
              <a:t>  # this read is on the reverse strand</a:t>
            </a:r>
          </a:p>
          <a:p>
            <a:pPr>
              <a:buNone/>
            </a:pPr>
            <a:r>
              <a:rPr lang="en-US" sz="1600" i="1" dirty="0" smtClean="0"/>
              <a:t>}</a:t>
            </a:r>
          </a:p>
          <a:p>
            <a:pPr>
              <a:buNone/>
            </a:pPr>
            <a:endParaRPr lang="en-US" sz="1600" i="1" dirty="0" smtClean="0"/>
          </a:p>
          <a:p>
            <a:pPr>
              <a:buNone/>
            </a:pPr>
            <a:r>
              <a:rPr lang="en-US" sz="1600" i="1" dirty="0" smtClean="0"/>
              <a:t>if ($flag &amp; 0x0200) {</a:t>
            </a:r>
          </a:p>
          <a:p>
            <a:pPr>
              <a:buNone/>
            </a:pPr>
            <a:r>
              <a:rPr lang="en-US" sz="1600" i="1" dirty="0" smtClean="0"/>
              <a:t>  # this one failed QC</a:t>
            </a:r>
          </a:p>
          <a:p>
            <a:pPr>
              <a:buNone/>
            </a:pPr>
            <a:r>
              <a:rPr lang="en-US" sz="1600" i="1" dirty="0" smtClean="0"/>
              <a:t>}</a:t>
            </a:r>
            <a:endParaRPr lang="en-US" sz="1600" i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Hits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Look for the optional X0 (ex-zero) field in any aligned sequence to find out how many best hits the alignment had.  The fewer the better:</a:t>
            </a:r>
          </a:p>
          <a:p>
            <a:pPr>
              <a:buNone/>
            </a:pPr>
            <a:r>
              <a:rPr lang="en-US" sz="1800" i="1" dirty="0" smtClean="0"/>
              <a:t>if ($line =~ m/X0\:\w+\:</a:t>
            </a:r>
            <a:r>
              <a:rPr lang="en-US" sz="1800" i="1" dirty="0" smtClean="0">
                <a:sym typeface="Wingdings"/>
              </a:rPr>
              <a:t>(\d+)/) {</a:t>
            </a:r>
          </a:p>
          <a:p>
            <a:pPr>
              <a:buNone/>
            </a:pPr>
            <a:r>
              <a:rPr lang="en-US" sz="1800" i="1" dirty="0" smtClean="0">
                <a:sym typeface="Wingdings"/>
              </a:rPr>
              <a:t>  $</a:t>
            </a:r>
            <a:r>
              <a:rPr lang="en-US" sz="1800" i="1" dirty="0" err="1" smtClean="0">
                <a:sym typeface="Wingdings"/>
              </a:rPr>
              <a:t>best_hits</a:t>
            </a:r>
            <a:r>
              <a:rPr lang="en-US" sz="1800" i="1" dirty="0" smtClean="0">
                <a:sym typeface="Wingdings"/>
              </a:rPr>
              <a:t> = $1; # pattern match</a:t>
            </a:r>
          </a:p>
          <a:p>
            <a:pPr>
              <a:buNone/>
            </a:pPr>
            <a:r>
              <a:rPr lang="en-US" sz="1800" i="1" dirty="0" smtClean="0">
                <a:sym typeface="Wingdings"/>
              </a:rPr>
              <a:t>  if ($</a:t>
            </a:r>
            <a:r>
              <a:rPr lang="en-US" sz="1800" i="1" dirty="0" err="1" smtClean="0">
                <a:sym typeface="Wingdings"/>
              </a:rPr>
              <a:t>best_hits</a:t>
            </a:r>
            <a:r>
              <a:rPr lang="en-US" sz="1800" i="1" dirty="0" smtClean="0">
                <a:sym typeface="Wingdings"/>
              </a:rPr>
              <a:t> &gt; $max) {</a:t>
            </a:r>
          </a:p>
          <a:p>
            <a:pPr>
              <a:buNone/>
            </a:pPr>
            <a:r>
              <a:rPr lang="en-US" sz="1800" i="1" dirty="0" smtClean="0">
                <a:sym typeface="Wingdings"/>
              </a:rPr>
              <a:t>    # skip this one, it has too many</a:t>
            </a:r>
          </a:p>
          <a:p>
            <a:pPr>
              <a:buNone/>
            </a:pPr>
            <a:r>
              <a:rPr lang="en-US" sz="1800" i="1" dirty="0" smtClean="0">
                <a:sym typeface="Wingdings"/>
              </a:rPr>
              <a:t>  }</a:t>
            </a:r>
          </a:p>
          <a:p>
            <a:pPr>
              <a:buNone/>
            </a:pPr>
            <a:r>
              <a:rPr lang="en-US" sz="1800" i="1" dirty="0" smtClean="0">
                <a:sym typeface="Wingdings"/>
              </a:rPr>
              <a:t>} else {</a:t>
            </a:r>
          </a:p>
          <a:p>
            <a:pPr>
              <a:buNone/>
            </a:pPr>
            <a:r>
              <a:rPr lang="en-US" sz="1800" i="1" dirty="0" smtClean="0">
                <a:sym typeface="Wingdings"/>
              </a:rPr>
              <a:t>  # I have never seen this one missing, but I guess it means it has no best hits?</a:t>
            </a:r>
          </a:p>
          <a:p>
            <a:pPr>
              <a:buNone/>
            </a:pPr>
            <a:r>
              <a:rPr lang="en-US" sz="1800" i="1" dirty="0" smtClean="0">
                <a:sym typeface="Wingdings"/>
              </a:rPr>
              <a:t>}</a:t>
            </a:r>
            <a:endParaRPr lang="en-US" sz="1800" i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Ambiguities in the 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XN optional flag to determine this</a:t>
            </a:r>
          </a:p>
          <a:p>
            <a:pPr>
              <a:buNone/>
            </a:pPr>
            <a:r>
              <a:rPr lang="en-US" sz="1800" i="1" dirty="0" smtClean="0"/>
              <a:t>if ($line =~ </a:t>
            </a:r>
            <a:r>
              <a:rPr lang="en-US" sz="1800" i="1" dirty="0" err="1" smtClean="0"/>
              <a:t>m/XN\:\w+\:(\d</a:t>
            </a:r>
            <a:r>
              <a:rPr lang="en-US" sz="1800" i="1" dirty="0" smtClean="0"/>
              <a:t>+)/) {</a:t>
            </a:r>
          </a:p>
          <a:p>
            <a:pPr>
              <a:buNone/>
            </a:pPr>
            <a:r>
              <a:rPr lang="en-US" sz="1800" i="1" dirty="0" smtClean="0"/>
              <a:t>  $</a:t>
            </a:r>
            <a:r>
              <a:rPr lang="en-US" sz="1800" i="1" dirty="0" err="1" smtClean="0"/>
              <a:t>num_ambiguities</a:t>
            </a:r>
            <a:r>
              <a:rPr lang="en-US" sz="1800" i="1" dirty="0" smtClean="0"/>
              <a:t> = $1;</a:t>
            </a:r>
          </a:p>
          <a:p>
            <a:pPr>
              <a:buNone/>
            </a:pPr>
            <a:r>
              <a:rPr lang="en-US" sz="1800" i="1" dirty="0" smtClean="0"/>
              <a:t>  if ($</a:t>
            </a:r>
            <a:r>
              <a:rPr lang="en-US" sz="1800" i="1" dirty="0" err="1" smtClean="0"/>
              <a:t>num_ambiguities</a:t>
            </a:r>
            <a:r>
              <a:rPr lang="en-US" sz="1800" i="1" dirty="0" smtClean="0"/>
              <a:t> &gt; $max) {</a:t>
            </a:r>
            <a:br>
              <a:rPr lang="en-US" sz="1800" i="1" dirty="0" smtClean="0"/>
            </a:br>
            <a:r>
              <a:rPr lang="en-US" sz="1800" i="1" dirty="0" smtClean="0"/>
              <a:t># skip this one, too many ambiguities were required to match it</a:t>
            </a:r>
          </a:p>
          <a:p>
            <a:pPr>
              <a:buNone/>
            </a:pPr>
            <a:r>
              <a:rPr lang="en-US" sz="1800" i="1" dirty="0" smtClean="0"/>
              <a:t>   }</a:t>
            </a:r>
          </a:p>
          <a:p>
            <a:pPr>
              <a:buNone/>
            </a:pPr>
            <a:r>
              <a:rPr lang="en-US" sz="1800" i="1" dirty="0" smtClean="0"/>
              <a:t>} else {</a:t>
            </a:r>
          </a:p>
          <a:p>
            <a:pPr>
              <a:buNone/>
            </a:pPr>
            <a:r>
              <a:rPr lang="en-US" sz="1800" i="1" dirty="0" smtClean="0"/>
              <a:t>  # this one has no ambiguity, so it should be good</a:t>
            </a:r>
          </a:p>
          <a:p>
            <a:pPr>
              <a:buNone/>
            </a:pPr>
            <a:r>
              <a:rPr lang="en-US" sz="1800" i="1" dirty="0" smtClean="0"/>
              <a:t>}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cp</a:t>
            </a:r>
            <a:r>
              <a:rPr lang="en-US" dirty="0" smtClean="0"/>
              <a:t> /</a:t>
            </a:r>
            <a:r>
              <a:rPr lang="en-US" dirty="0" err="1" smtClean="0"/>
              <a:t>gsd</a:t>
            </a:r>
            <a:r>
              <a:rPr lang="en-US" dirty="0" smtClean="0"/>
              <a:t>/</a:t>
            </a:r>
            <a:r>
              <a:rPr lang="en-US" dirty="0" err="1" smtClean="0"/>
              <a:t>To_Participant</a:t>
            </a:r>
            <a:r>
              <a:rPr lang="en-US" dirty="0" smtClean="0"/>
              <a:t>/ARANGS13/</a:t>
            </a:r>
            <a:r>
              <a:rPr lang="en-US" dirty="0" err="1" smtClean="0"/>
              <a:t>arangs</a:t>
            </a:r>
            <a:r>
              <a:rPr lang="en-US" dirty="0" smtClean="0"/>
              <a:t>/</a:t>
            </a:r>
            <a:r>
              <a:rPr lang="en-US" dirty="0" err="1" smtClean="0"/>
              <a:t>src</a:t>
            </a:r>
            <a:r>
              <a:rPr lang="en-US" dirty="0" smtClean="0"/>
              <a:t>/</a:t>
            </a:r>
            <a:r>
              <a:rPr lang="en-US" dirty="0" err="1" smtClean="0"/>
              <a:t>filter_sam.pl</a:t>
            </a:r>
            <a:r>
              <a:rPr lang="en-US" dirty="0"/>
              <a:t> </a:t>
            </a:r>
            <a:r>
              <a:rPr lang="en-US" dirty="0" err="1" smtClean="0"/>
              <a:t>bwa_alignment</a:t>
            </a:r>
            <a:endParaRPr lang="en-US" dirty="0" smtClean="0"/>
          </a:p>
          <a:p>
            <a:r>
              <a:rPr lang="en-US" dirty="0" err="1" smtClean="0"/>
              <a:t>cp</a:t>
            </a:r>
            <a:r>
              <a:rPr lang="en-US" dirty="0" smtClean="0"/>
              <a:t> /</a:t>
            </a:r>
            <a:r>
              <a:rPr lang="en-US" dirty="0" err="1" smtClean="0"/>
              <a:t>gsd</a:t>
            </a:r>
            <a:r>
              <a:rPr lang="en-US" dirty="0" smtClean="0"/>
              <a:t>/</a:t>
            </a:r>
            <a:r>
              <a:rPr lang="en-US" dirty="0" err="1" smtClean="0"/>
              <a:t>To_Participant</a:t>
            </a:r>
            <a:r>
              <a:rPr lang="en-US" dirty="0" smtClean="0"/>
              <a:t>/ARANGS13/U0015717.bam .</a:t>
            </a:r>
          </a:p>
          <a:p>
            <a:r>
              <a:rPr lang="en-US" dirty="0" smtClean="0"/>
              <a:t>From U0015717.bam, produce </a:t>
            </a:r>
            <a:r>
              <a:rPr lang="en-US" dirty="0" smtClean="0"/>
              <a:t>a sorted U0015717.</a:t>
            </a:r>
            <a:r>
              <a:rPr lang="en-US" dirty="0" smtClean="0"/>
              <a:t>unaligned_reads.bam </a:t>
            </a:r>
            <a:r>
              <a:rPr lang="en-US" dirty="0" smtClean="0"/>
              <a:t>file of reads that did not align</a:t>
            </a:r>
          </a:p>
          <a:p>
            <a:r>
              <a:rPr lang="en-US" dirty="0" smtClean="0"/>
              <a:t>Look at the </a:t>
            </a:r>
            <a:r>
              <a:rPr lang="en-US" dirty="0" err="1" smtClean="0"/>
              <a:t>flagstats</a:t>
            </a:r>
            <a:r>
              <a:rPr lang="en-US" dirty="0" smtClean="0"/>
              <a:t> of U0015717.</a:t>
            </a:r>
            <a:r>
              <a:rPr lang="en-US" dirty="0" smtClean="0"/>
              <a:t>unaligned_reads.bam</a:t>
            </a:r>
            <a:endParaRPr lang="en-US" dirty="0" smtClean="0"/>
          </a:p>
          <a:p>
            <a:r>
              <a:rPr lang="en-US" dirty="0" smtClean="0"/>
              <a:t>Repeat, but produce U0015717.</a:t>
            </a:r>
            <a:r>
              <a:rPr lang="en-US" dirty="0" smtClean="0"/>
              <a:t>aligned_reads.bam </a:t>
            </a:r>
            <a:r>
              <a:rPr lang="en-US" dirty="0" smtClean="0"/>
              <a:t>of reads that aligned</a:t>
            </a:r>
          </a:p>
          <a:p>
            <a:r>
              <a:rPr lang="en-US" dirty="0" smtClean="0"/>
              <a:t>Look at the </a:t>
            </a:r>
            <a:r>
              <a:rPr lang="en-US" dirty="0" err="1" smtClean="0"/>
              <a:t>flagstats</a:t>
            </a:r>
            <a:r>
              <a:rPr lang="en-US" dirty="0" smtClean="0"/>
              <a:t> of U0015717.</a:t>
            </a:r>
            <a:r>
              <a:rPr lang="en-US" dirty="0" smtClean="0"/>
              <a:t>aligned_reads.bam</a:t>
            </a:r>
            <a:endParaRPr lang="en-US" dirty="0" smtClean="0"/>
          </a:p>
          <a:p>
            <a:r>
              <a:rPr lang="en-US" dirty="0" smtClean="0"/>
              <a:t>Merge the aligned and unaligned </a:t>
            </a:r>
            <a:r>
              <a:rPr lang="en-US" dirty="0" err="1" smtClean="0"/>
              <a:t>bams</a:t>
            </a:r>
            <a:r>
              <a:rPr lang="en-US" dirty="0" smtClean="0"/>
              <a:t> back to </a:t>
            </a:r>
            <a:r>
              <a:rPr lang="en-US" dirty="0" smtClean="0"/>
              <a:t>a file called </a:t>
            </a:r>
            <a:r>
              <a:rPr lang="en-US" dirty="0" err="1" smtClean="0"/>
              <a:t>all_reads.bam</a:t>
            </a:r>
            <a:endParaRPr lang="en-US" dirty="0" smtClean="0"/>
          </a:p>
          <a:p>
            <a:r>
              <a:rPr lang="en-US" dirty="0" smtClean="0"/>
              <a:t>Look at the </a:t>
            </a:r>
            <a:r>
              <a:rPr lang="en-US" dirty="0" err="1" smtClean="0"/>
              <a:t>flagstats</a:t>
            </a:r>
            <a:r>
              <a:rPr lang="en-US" dirty="0" smtClean="0"/>
              <a:t> of U0015717.bam</a:t>
            </a:r>
          </a:p>
          <a:p>
            <a:r>
              <a:rPr lang="en-US" dirty="0" smtClean="0"/>
              <a:t>Look at the </a:t>
            </a:r>
            <a:r>
              <a:rPr lang="en-US" dirty="0" err="1" smtClean="0"/>
              <a:t>flagstats</a:t>
            </a:r>
            <a:r>
              <a:rPr lang="en-US" dirty="0" smtClean="0"/>
              <a:t> of </a:t>
            </a:r>
            <a:r>
              <a:rPr lang="en-US" dirty="0" err="1" smtClean="0"/>
              <a:t>all_reads.bam</a:t>
            </a:r>
            <a:r>
              <a:rPr lang="en-US" dirty="0" smtClean="0"/>
              <a:t> </a:t>
            </a:r>
            <a:r>
              <a:rPr lang="en-US" dirty="0" smtClean="0"/>
              <a:t>(are they </a:t>
            </a:r>
            <a:r>
              <a:rPr lang="en-US" smtClean="0"/>
              <a:t>the </a:t>
            </a:r>
            <a:r>
              <a:rPr lang="en-US" smtClean="0"/>
              <a:t>same as U0015717.bam?)</a:t>
            </a:r>
            <a:endParaRPr lang="en-US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437</Words>
  <Application>Microsoft Macintosh PowerPoint</Application>
  <PresentationFormat>On-screen Show (4:3)</PresentationFormat>
  <Paragraphs>54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Sam Format &amp; Filtering</vt:lpstr>
      <vt:lpstr>Sam Format Fields</vt:lpstr>
      <vt:lpstr>Aligned and Unaligned Reads</vt:lpstr>
      <vt:lpstr>Other FLAG information</vt:lpstr>
      <vt:lpstr>Best Hits</vt:lpstr>
      <vt:lpstr>Ambiguities in the Reference</vt:lpstr>
      <vt:lpstr>Exercise</vt:lpstr>
    </vt:vector>
  </TitlesOfParts>
  <Company>Duke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 Format &amp; Filtering</dc:title>
  <dc:creator>Office 2004 User</dc:creator>
  <cp:lastModifiedBy>Darin</cp:lastModifiedBy>
  <cp:revision>22</cp:revision>
  <dcterms:created xsi:type="dcterms:W3CDTF">2012-09-10T16:26:47Z</dcterms:created>
  <dcterms:modified xsi:type="dcterms:W3CDTF">2013-10-22T07:20:03Z</dcterms:modified>
</cp:coreProperties>
</file>