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7" r:id="rId6"/>
    <p:sldId id="260" r:id="rId7"/>
    <p:sldId id="261" r:id="rId8"/>
    <p:sldId id="262" r:id="rId9"/>
    <p:sldId id="263" r:id="rId10"/>
    <p:sldId id="268"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88" d="100"/>
          <a:sy n="88" d="100"/>
        </p:scale>
        <p:origin x="-16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FF0E2-E47A-A340-9B4D-91808E467950}" type="datetimeFigureOut">
              <a:rPr lang="en-US" smtClean="0"/>
              <a:pPr/>
              <a:t>10/22/13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A6E45-072C-3042-B2D4-A74DF932D6A2}" type="slidenum">
              <a:rPr lang="en-US" smtClean="0"/>
              <a:pPr/>
              <a:t>‹#›</a:t>
            </a:fld>
            <a:endParaRPr lang="en-US"/>
          </a:p>
        </p:txBody>
      </p:sp>
    </p:spTree>
    <p:extLst>
      <p:ext uri="{BB962C8B-B14F-4D97-AF65-F5344CB8AC3E}">
        <p14:creationId xmlns:p14="http://schemas.microsoft.com/office/powerpoint/2010/main" val="23794085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revision control systems, the need for them, what the options are. Introduce </a:t>
            </a:r>
            <a:r>
              <a:rPr lang="en-US" dirty="0" err="1" smtClean="0"/>
              <a:t>git</a:t>
            </a:r>
            <a:r>
              <a:rPr lang="en-US" dirty="0" smtClean="0"/>
              <a:t>, subversion</a:t>
            </a:r>
            <a:r>
              <a:rPr lang="en-US" smtClean="0"/>
              <a:t>, mercurial. </a:t>
            </a:r>
            <a:r>
              <a:rPr lang="en-US" dirty="0" smtClean="0"/>
              <a:t>Exercise: check</a:t>
            </a:r>
            <a:r>
              <a:rPr lang="en-US" baseline="0" dirty="0" smtClean="0"/>
              <a:t> out </a:t>
            </a:r>
            <a:r>
              <a:rPr lang="en-US" baseline="0" dirty="0" err="1" smtClean="0"/>
              <a:t>github</a:t>
            </a:r>
            <a:r>
              <a:rPr lang="en-US" baseline="0" dirty="0" smtClean="0"/>
              <a:t> project.</a:t>
            </a:r>
            <a:endParaRPr lang="en-US" dirty="0"/>
          </a:p>
        </p:txBody>
      </p:sp>
      <p:sp>
        <p:nvSpPr>
          <p:cNvPr id="4" name="Slide Number Placeholder 3"/>
          <p:cNvSpPr>
            <a:spLocks noGrp="1"/>
          </p:cNvSpPr>
          <p:nvPr>
            <p:ph type="sldNum" sz="quarter" idx="10"/>
          </p:nvPr>
        </p:nvSpPr>
        <p:spPr/>
        <p:txBody>
          <a:bodyPr/>
          <a:lstStyle/>
          <a:p>
            <a:fld id="{A6AA6E45-072C-3042-B2D4-A74DF932D6A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Peer to peer</a:t>
            </a:r>
            <a:r>
              <a:rPr lang="en-US" baseline="0" dirty="0" smtClean="0"/>
              <a:t> instead of Client/Server</a:t>
            </a:r>
            <a:endParaRPr lang="en-US" dirty="0"/>
          </a:p>
        </p:txBody>
      </p:sp>
      <p:sp>
        <p:nvSpPr>
          <p:cNvPr id="4" name="Slide Number Placeholder 3"/>
          <p:cNvSpPr>
            <a:spLocks noGrp="1"/>
          </p:cNvSpPr>
          <p:nvPr>
            <p:ph type="sldNum" sz="quarter" idx="10"/>
          </p:nvPr>
        </p:nvSpPr>
        <p:spPr/>
        <p:txBody>
          <a:bodyPr/>
          <a:lstStyle/>
          <a:p>
            <a:fld id="{A6AA6E45-072C-3042-B2D4-A74DF932D6A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C5F836F2-CA5C-0245-8085-6BA20A5317C4}"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C5F836F2-CA5C-0245-8085-6BA20A5317C4}"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C5F836F2-CA5C-0245-8085-6BA20A5317C4}" type="datetimeFigureOut">
              <a:rPr lang="en-US" smtClean="0"/>
              <a:pPr/>
              <a:t>10/22/13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C5F836F2-CA5C-0245-8085-6BA20A5317C4}" type="datetimeFigureOut">
              <a:rPr lang="en-US" smtClean="0"/>
              <a:pPr/>
              <a:t>10/22/13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836F2-CA5C-0245-8085-6BA20A5317C4}" type="datetimeFigureOut">
              <a:rPr lang="en-US" smtClean="0"/>
              <a:pPr/>
              <a:t>10/22/13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5F836F2-CA5C-0245-8085-6BA20A5317C4}"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5F836F2-CA5C-0245-8085-6BA20A5317C4}"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836F2-CA5C-0245-8085-6BA20A5317C4}" type="datetimeFigureOut">
              <a:rPr lang="en-US" smtClean="0"/>
              <a:pPr/>
              <a:t>10/22/13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AB568-430C-6344-8138-EF40E48458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ercurial.selenic.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urceforge.net/" TargetMode="External"/><Relationship Id="rId3"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aturalis/aran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5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sc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Version Control</a:t>
            </a:r>
            <a:r>
              <a:rPr lang="en-US" sz="3556" dirty="0" smtClean="0"/>
              <a:t/>
            </a:r>
            <a:br>
              <a:rPr lang="en-US" sz="3556" dirty="0" smtClean="0"/>
            </a:br>
            <a:r>
              <a:rPr lang="en-US" sz="2800" dirty="0" smtClean="0"/>
              <a:t>aka: Source Control Management</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Syntax	</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Slightly different from SVN/CVS</a:t>
            </a:r>
          </a:p>
          <a:p>
            <a:r>
              <a:rPr lang="en-US" dirty="0" smtClean="0"/>
              <a:t>initialize empty repository in directory</a:t>
            </a:r>
          </a:p>
          <a:p>
            <a:pPr>
              <a:buNone/>
            </a:pPr>
            <a:r>
              <a:rPr lang="en-US" sz="2400" i="1" dirty="0" smtClean="0"/>
              <a:t>&gt; </a:t>
            </a:r>
            <a:r>
              <a:rPr lang="en-US" sz="2400" i="1" dirty="0" err="1" smtClean="0"/>
              <a:t>git</a:t>
            </a:r>
            <a:r>
              <a:rPr lang="en-US" sz="2400" i="1" dirty="0" smtClean="0"/>
              <a:t> init PATH</a:t>
            </a:r>
          </a:p>
          <a:p>
            <a:pPr>
              <a:buNone/>
            </a:pPr>
            <a:r>
              <a:rPr lang="en-US" sz="2400" i="1" dirty="0" smtClean="0"/>
              <a:t>(Default PATH is to use current working directory)</a:t>
            </a:r>
          </a:p>
          <a:p>
            <a:r>
              <a:rPr lang="en-US" dirty="0" smtClean="0"/>
              <a:t>clone existing repository</a:t>
            </a:r>
          </a:p>
          <a:p>
            <a:pPr>
              <a:buNone/>
            </a:pPr>
            <a:r>
              <a:rPr lang="en-US" sz="2400" i="1" dirty="0" smtClean="0"/>
              <a:t>&gt; </a:t>
            </a:r>
            <a:r>
              <a:rPr lang="en-US" sz="2400" i="1" dirty="0" err="1" smtClean="0"/>
              <a:t>git</a:t>
            </a:r>
            <a:r>
              <a:rPr lang="en-US" sz="2400" i="1" dirty="0" smtClean="0"/>
              <a:t> clone PATH</a:t>
            </a:r>
          </a:p>
          <a:p>
            <a:pPr>
              <a:buNone/>
            </a:pPr>
            <a:r>
              <a:rPr lang="en-US" sz="2400" i="1" dirty="0" smtClean="0"/>
              <a:t>(PATH can be to local </a:t>
            </a:r>
            <a:r>
              <a:rPr lang="en-US" sz="2400" i="1" dirty="0" err="1" smtClean="0"/>
              <a:t>git</a:t>
            </a:r>
            <a:r>
              <a:rPr lang="en-US" sz="2400" i="1" dirty="0" smtClean="0"/>
              <a:t> directory, </a:t>
            </a:r>
            <a:r>
              <a:rPr lang="en-US" sz="2400" i="1" dirty="0" err="1" smtClean="0"/>
              <a:t>ssh</a:t>
            </a:r>
            <a:r>
              <a:rPr lang="en-US" sz="2400" i="1" dirty="0" smtClean="0"/>
              <a:t> path, or http)</a:t>
            </a:r>
          </a:p>
          <a:p>
            <a:r>
              <a:rPr lang="en-US" sz="3158" dirty="0" smtClean="0"/>
              <a:t>show  current status of the repository (this is very useful, watch for helpful suggestions for how to get changes into the repository, or roll back changes if they are not wanted)</a:t>
            </a:r>
          </a:p>
          <a:p>
            <a:pPr>
              <a:buNone/>
            </a:pPr>
            <a:r>
              <a:rPr lang="en-US" sz="3158" i="1" dirty="0" smtClean="0"/>
              <a:t>&gt;</a:t>
            </a:r>
            <a:r>
              <a:rPr lang="en-US" sz="2737" i="1" dirty="0" smtClean="0"/>
              <a:t> </a:t>
            </a:r>
            <a:r>
              <a:rPr lang="en-US" sz="2737" i="1" dirty="0" err="1" smtClean="0"/>
              <a:t>git</a:t>
            </a:r>
            <a:r>
              <a:rPr lang="en-US" sz="2737" i="1" dirty="0" smtClean="0"/>
              <a:t> status</a:t>
            </a:r>
          </a:p>
          <a:p>
            <a:r>
              <a:rPr lang="en-US" dirty="0" smtClean="0"/>
              <a:t>Add new file/directory to repository, or add changed file/directory</a:t>
            </a:r>
          </a:p>
          <a:p>
            <a:pPr>
              <a:buNone/>
            </a:pPr>
            <a:r>
              <a:rPr lang="en-US" sz="2400" i="1" dirty="0" smtClean="0"/>
              <a:t>&gt; </a:t>
            </a:r>
            <a:r>
              <a:rPr lang="en-US" sz="2400" i="1" dirty="0" err="1" smtClean="0"/>
              <a:t>git</a:t>
            </a:r>
            <a:r>
              <a:rPr lang="en-US" sz="2400" i="1" dirty="0" smtClean="0"/>
              <a:t> add </a:t>
            </a:r>
            <a:r>
              <a:rPr lang="en-US" sz="2400" i="1" dirty="0" err="1" smtClean="0"/>
              <a:t>local_path</a:t>
            </a:r>
            <a:endParaRPr lang="en-US" sz="2400" i="1" dirty="0" smtClean="0"/>
          </a:p>
          <a:p>
            <a:r>
              <a:rPr lang="en-US" dirty="0" smtClean="0"/>
              <a:t>Commit changes to local repository</a:t>
            </a:r>
          </a:p>
          <a:p>
            <a:pPr>
              <a:buNone/>
            </a:pPr>
            <a:r>
              <a:rPr lang="en-US" sz="2400" i="1" dirty="0" smtClean="0"/>
              <a:t>&gt; </a:t>
            </a:r>
            <a:r>
              <a:rPr lang="en-US" sz="2400" i="1" dirty="0" err="1" smtClean="0"/>
              <a:t>git</a:t>
            </a:r>
            <a:r>
              <a:rPr lang="en-US" sz="2400" i="1" dirty="0" smtClean="0"/>
              <a:t> commit</a:t>
            </a:r>
          </a:p>
          <a:p>
            <a:pPr>
              <a:buNone/>
            </a:pPr>
            <a:r>
              <a:rPr lang="en-US" sz="2364" i="1" dirty="0" smtClean="0"/>
              <a:t>(launches default text editor, unless –</a:t>
            </a:r>
            <a:r>
              <a:rPr lang="en-US" sz="2364" i="1" dirty="0" err="1" smtClean="0"/>
              <a:t>m</a:t>
            </a:r>
            <a:r>
              <a:rPr lang="en-US" sz="2364" i="1" dirty="0" smtClean="0"/>
              <a:t> ‘message’, or –</a:t>
            </a:r>
            <a:r>
              <a:rPr lang="en-US" sz="2364" i="1" dirty="0" err="1" smtClean="0"/>
              <a:t>f</a:t>
            </a:r>
            <a:r>
              <a:rPr lang="en-US" sz="2364" i="1" dirty="0" smtClean="0"/>
              <a:t> ‘file with message’ is passed)</a:t>
            </a:r>
          </a:p>
          <a:p>
            <a:r>
              <a:rPr lang="en-US" dirty="0" smtClean="0"/>
              <a:t>Pull changes from another repository into your repository</a:t>
            </a:r>
          </a:p>
          <a:p>
            <a:pPr>
              <a:buNone/>
            </a:pPr>
            <a:r>
              <a:rPr lang="en-US" sz="2400" i="1" dirty="0" smtClean="0"/>
              <a:t>&gt; </a:t>
            </a:r>
            <a:r>
              <a:rPr lang="en-US" sz="2400" i="1" dirty="0" err="1" smtClean="0"/>
              <a:t>git</a:t>
            </a:r>
            <a:r>
              <a:rPr lang="en-US" sz="2400" i="1" dirty="0" smtClean="0"/>
              <a:t> pull </a:t>
            </a:r>
            <a:r>
              <a:rPr lang="en-US" sz="2400" i="1" dirty="0" smtClean="0"/>
              <a:t>REMOTE LOCAL</a:t>
            </a:r>
            <a:endParaRPr lang="en-US" sz="2400" i="1" dirty="0" smtClean="0"/>
          </a:p>
          <a:p>
            <a:pPr>
              <a:buNone/>
            </a:pPr>
            <a:r>
              <a:rPr lang="en-US" sz="2364" i="1" dirty="0" smtClean="0"/>
              <a:t>(default is to push origin to master, but this can be overridden with explicit arguments)</a:t>
            </a:r>
          </a:p>
          <a:p>
            <a:r>
              <a:rPr lang="en-US" dirty="0" smtClean="0"/>
              <a:t>Push your changes to another repository</a:t>
            </a:r>
          </a:p>
          <a:p>
            <a:pPr>
              <a:buNone/>
            </a:pPr>
            <a:r>
              <a:rPr lang="en-US" sz="2400" i="1" dirty="0" smtClean="0"/>
              <a:t>&gt; </a:t>
            </a:r>
            <a:r>
              <a:rPr lang="en-US" sz="2400" i="1" dirty="0" err="1" smtClean="0"/>
              <a:t>git</a:t>
            </a:r>
            <a:r>
              <a:rPr lang="en-US" sz="2400" i="1" dirty="0" smtClean="0"/>
              <a:t> </a:t>
            </a:r>
            <a:r>
              <a:rPr lang="en-US" sz="2400" i="1" dirty="0" smtClean="0"/>
              <a:t>push REMOTE LOCAL</a:t>
            </a:r>
            <a:endParaRPr lang="en-US" sz="2400" i="1" dirty="0" smtClean="0"/>
          </a:p>
          <a:p>
            <a:pPr>
              <a:buNone/>
            </a:pPr>
            <a:r>
              <a:rPr lang="en-US" sz="2364" i="1" dirty="0" smtClean="0"/>
              <a:t>( same defaults as </a:t>
            </a:r>
            <a:r>
              <a:rPr lang="en-US" sz="2364" i="1" dirty="0" err="1" smtClean="0"/>
              <a:t>git</a:t>
            </a:r>
            <a:r>
              <a:rPr lang="en-US" sz="2364" i="1" dirty="0" smtClean="0"/>
              <a:t> push)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Mercurial</a:t>
            </a:r>
            <a:endParaRPr lang="en-US" dirty="0"/>
          </a:p>
        </p:txBody>
      </p:sp>
      <p:sp>
        <p:nvSpPr>
          <p:cNvPr id="3" name="Content Placeholder 2"/>
          <p:cNvSpPr>
            <a:spLocks noGrp="1"/>
          </p:cNvSpPr>
          <p:nvPr>
            <p:ph idx="1"/>
          </p:nvPr>
        </p:nvSpPr>
        <p:spPr/>
        <p:txBody>
          <a:bodyPr/>
          <a:lstStyle/>
          <a:p>
            <a:pPr>
              <a:buNone/>
            </a:pPr>
            <a:r>
              <a:rPr lang="en-US" dirty="0" smtClean="0">
                <a:hlinkClick r:id="rId2"/>
              </a:rPr>
              <a:t>http://mercurial.selenic.com/</a:t>
            </a:r>
            <a:endParaRPr lang="en-US" dirty="0" smtClean="0"/>
          </a:p>
          <a:p>
            <a:r>
              <a:rPr lang="en-US" dirty="0" smtClean="0"/>
              <a:t>Free and Open Source Distributed Version Control</a:t>
            </a:r>
          </a:p>
          <a:p>
            <a:r>
              <a:rPr lang="en-US" dirty="0" smtClean="0"/>
              <a:t>Basic usage just like </a:t>
            </a:r>
            <a:r>
              <a:rPr lang="en-US" dirty="0" err="1" smtClean="0"/>
              <a:t>git</a:t>
            </a:r>
            <a:r>
              <a:rPr lang="en-US" dirty="0" smtClean="0"/>
              <a:t> (</a:t>
            </a:r>
            <a:r>
              <a:rPr lang="en-US" dirty="0" err="1" smtClean="0"/>
              <a:t>s/git/hg/g</a:t>
            </a:r>
            <a:r>
              <a:rPr lang="en-US" dirty="0" smtClean="0"/>
              <a:t>)</a:t>
            </a:r>
          </a:p>
          <a:p>
            <a:r>
              <a:rPr lang="en-US" dirty="0" smtClean="0"/>
              <a:t>Platform </a:t>
            </a:r>
            <a:r>
              <a:rPr lang="en-US" dirty="0" err="1" smtClean="0"/>
              <a:t>Independant</a:t>
            </a:r>
            <a:r>
              <a:rPr lang="en-US" dirty="0" smtClean="0"/>
              <a:t> (written mostly in python)</a:t>
            </a:r>
          </a:p>
          <a:p>
            <a:r>
              <a:rPr lang="en-US" dirty="0" smtClean="0"/>
              <a:t>Extensible (lots of existing </a:t>
            </a:r>
            <a:r>
              <a:rPr lang="en-US" dirty="0" err="1" smtClean="0"/>
              <a:t>plugins</a:t>
            </a:r>
            <a:r>
              <a:rPr lang="en-US" dirty="0" smtClean="0"/>
              <a:t>, and you can write your own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RCS hosts</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SourceForge</a:t>
            </a:r>
            <a:r>
              <a:rPr lang="en-US" dirty="0" smtClean="0"/>
              <a:t>: Oldest and largest online host of Free and Open Source Projects</a:t>
            </a:r>
          </a:p>
          <a:p>
            <a:pPr lvl="1"/>
            <a:r>
              <a:rPr lang="en-US" dirty="0" smtClean="0">
                <a:hlinkClick r:id="rId2"/>
              </a:rPr>
              <a:t>http://sourceforge.net/</a:t>
            </a:r>
            <a:endParaRPr lang="en-US" dirty="0" smtClean="0"/>
          </a:p>
          <a:p>
            <a:pPr lvl="1"/>
            <a:r>
              <a:rPr lang="en-US" dirty="0" smtClean="0"/>
              <a:t>provides Source Control in most major Open Source SCM Systems (</a:t>
            </a:r>
            <a:r>
              <a:rPr lang="en-US" dirty="0" err="1" smtClean="0"/>
              <a:t>cvs</a:t>
            </a:r>
            <a:r>
              <a:rPr lang="en-US" dirty="0" smtClean="0"/>
              <a:t>, </a:t>
            </a:r>
            <a:r>
              <a:rPr lang="en-US" dirty="0" err="1" smtClean="0"/>
              <a:t>svn</a:t>
            </a:r>
            <a:r>
              <a:rPr lang="en-US" dirty="0" smtClean="0"/>
              <a:t>, </a:t>
            </a:r>
            <a:r>
              <a:rPr lang="en-US" dirty="0" err="1" smtClean="0"/>
              <a:t>git</a:t>
            </a:r>
            <a:r>
              <a:rPr lang="en-US" dirty="0" smtClean="0"/>
              <a:t>, mercurial, etc.)</a:t>
            </a:r>
          </a:p>
          <a:p>
            <a:pPr lvl="1"/>
            <a:r>
              <a:rPr lang="en-US" dirty="0" smtClean="0"/>
              <a:t>tiered pricing model, starting with basic free hosting with limited storage/bandwidth, increased support, storage, bandwidth, etc. with monthly fees</a:t>
            </a:r>
          </a:p>
          <a:p>
            <a:r>
              <a:rPr lang="en-US" dirty="0" err="1" smtClean="0"/>
              <a:t>GitHub</a:t>
            </a:r>
            <a:r>
              <a:rPr lang="en-US" dirty="0" smtClean="0"/>
              <a:t>: Large host of </a:t>
            </a:r>
            <a:r>
              <a:rPr lang="en-US" dirty="0" err="1" smtClean="0"/>
              <a:t>git</a:t>
            </a:r>
            <a:r>
              <a:rPr lang="en-US" dirty="0" smtClean="0"/>
              <a:t> repositories</a:t>
            </a:r>
          </a:p>
          <a:p>
            <a:pPr marL="914400" lvl="1" indent="-514350"/>
            <a:r>
              <a:rPr lang="en-US" dirty="0" smtClean="0">
                <a:hlinkClick r:id="rId3"/>
              </a:rPr>
              <a:t>https://github.com/</a:t>
            </a:r>
            <a:endParaRPr lang="en-US" dirty="0" smtClean="0"/>
          </a:p>
          <a:p>
            <a:pPr marL="914400" lvl="1" indent="-514350"/>
            <a:r>
              <a:rPr lang="en-US" dirty="0" smtClean="0"/>
              <a:t>Free repositories with limited storage, and must be publicly available.  With membership, repositories can be private/access controlled</a:t>
            </a:r>
          </a:p>
          <a:p>
            <a:pPr marL="914400" lvl="1" indent="-514350"/>
            <a:r>
              <a:rPr lang="en-US" dirty="0" smtClean="0"/>
              <a:t>Social Networking interface allows you to allow other users access (read only, or read/write) to your repositories, and see information about all project repositories to which you have given access</a:t>
            </a:r>
          </a:p>
          <a:p>
            <a:r>
              <a:rPr lang="en-US" dirty="0" err="1" smtClean="0"/>
              <a:t>BitBucket</a:t>
            </a:r>
            <a:r>
              <a:rPr lang="en-US" dirty="0" smtClean="0"/>
              <a:t>: Online host for </a:t>
            </a:r>
            <a:r>
              <a:rPr lang="en-US" dirty="0" err="1" smtClean="0"/>
              <a:t>git</a:t>
            </a:r>
            <a:r>
              <a:rPr lang="en-US" dirty="0" smtClean="0"/>
              <a:t> and mercurial repositories</a:t>
            </a:r>
          </a:p>
          <a:p>
            <a:pPr lvl="1"/>
            <a:r>
              <a:rPr lang="en-US" dirty="0" smtClean="0"/>
              <a:t>like </a:t>
            </a:r>
            <a:r>
              <a:rPr lang="en-US" dirty="0" err="1" smtClean="0"/>
              <a:t>GitHub</a:t>
            </a:r>
            <a:endParaRPr lang="en-US" dirty="0" smtClean="0"/>
          </a:p>
          <a:p>
            <a:pPr lvl="1"/>
            <a:r>
              <a:rPr lang="en-US" dirty="0" smtClean="0"/>
              <a:t>allows free, unlimited storage for private/access controlled repositories, accessed by up to 5 users</a:t>
            </a:r>
          </a:p>
          <a:p>
            <a:pPr lvl="1"/>
            <a:r>
              <a:rPr lang="en-US" dirty="0" smtClean="0"/>
              <a:t>Tiered pricing based on the number of users interacting with the repository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basic </a:t>
            </a:r>
            <a:r>
              <a:rPr lang="en-US" dirty="0" err="1" smtClean="0"/>
              <a:t>git</a:t>
            </a:r>
            <a:r>
              <a:rPr lang="en-US" dirty="0" smtClean="0"/>
              <a:t> usage</a:t>
            </a:r>
            <a:endParaRPr lang="en-US" dirty="0"/>
          </a:p>
        </p:txBody>
      </p:sp>
      <p:sp>
        <p:nvSpPr>
          <p:cNvPr id="3" name="Content Placeholder 2"/>
          <p:cNvSpPr>
            <a:spLocks noGrp="1"/>
          </p:cNvSpPr>
          <p:nvPr>
            <p:ph idx="1"/>
          </p:nvPr>
        </p:nvSpPr>
        <p:spPr/>
        <p:txBody>
          <a:bodyPr>
            <a:normAutofit fontScale="40000" lnSpcReduction="20000"/>
          </a:bodyPr>
          <a:lstStyle/>
          <a:p>
            <a:r>
              <a:rPr lang="en-US" dirty="0" err="1" smtClean="0"/>
              <a:t>intialize</a:t>
            </a:r>
            <a:r>
              <a:rPr lang="en-US" dirty="0" smtClean="0"/>
              <a:t> an empty </a:t>
            </a:r>
            <a:r>
              <a:rPr lang="en-US" dirty="0" err="1" smtClean="0"/>
              <a:t>git</a:t>
            </a:r>
            <a:r>
              <a:rPr lang="en-US" dirty="0" smtClean="0"/>
              <a:t> </a:t>
            </a:r>
            <a:r>
              <a:rPr lang="en-US" dirty="0" smtClean="0"/>
              <a:t>repository</a:t>
            </a:r>
          </a:p>
          <a:p>
            <a:r>
              <a:rPr lang="en-US" dirty="0"/>
              <a:t>c</a:t>
            </a:r>
            <a:r>
              <a:rPr lang="en-US" dirty="0" smtClean="0"/>
              <a:t>heck the status</a:t>
            </a:r>
            <a:endParaRPr lang="en-US" dirty="0" smtClean="0"/>
          </a:p>
          <a:p>
            <a:r>
              <a:rPr lang="en-US" dirty="0" smtClean="0"/>
              <a:t>edit a text file, add some </a:t>
            </a:r>
            <a:r>
              <a:rPr lang="en-US" dirty="0" smtClean="0"/>
              <a:t>text</a:t>
            </a:r>
          </a:p>
          <a:p>
            <a:r>
              <a:rPr lang="en-US" dirty="0"/>
              <a:t>c</a:t>
            </a:r>
            <a:r>
              <a:rPr lang="en-US" dirty="0" smtClean="0"/>
              <a:t>heck the status.  Note how the </a:t>
            </a:r>
            <a:r>
              <a:rPr lang="en-US" dirty="0"/>
              <a:t>output from </a:t>
            </a:r>
            <a:r>
              <a:rPr lang="en-US" dirty="0" err="1"/>
              <a:t>git</a:t>
            </a:r>
            <a:r>
              <a:rPr lang="en-US" dirty="0"/>
              <a:t> status always tells you how to either go back, or go forward, depending on the current state of a file in the </a:t>
            </a:r>
            <a:r>
              <a:rPr lang="en-US" dirty="0" err="1"/>
              <a:t>git</a:t>
            </a:r>
            <a:r>
              <a:rPr lang="en-US" dirty="0"/>
              <a:t> repo</a:t>
            </a:r>
            <a:r>
              <a:rPr lang="en-US" dirty="0" smtClean="0"/>
              <a:t>.</a:t>
            </a:r>
            <a:endParaRPr lang="en-US" dirty="0" smtClean="0"/>
          </a:p>
          <a:p>
            <a:r>
              <a:rPr lang="en-US" dirty="0"/>
              <a:t>a</a:t>
            </a:r>
            <a:r>
              <a:rPr lang="en-US" dirty="0" smtClean="0"/>
              <a:t>dd </a:t>
            </a:r>
            <a:r>
              <a:rPr lang="en-US" dirty="0" smtClean="0"/>
              <a:t>that file to the repository</a:t>
            </a:r>
          </a:p>
          <a:p>
            <a:r>
              <a:rPr lang="en-US" dirty="0" smtClean="0"/>
              <a:t>commit the text file to the repository</a:t>
            </a:r>
          </a:p>
          <a:p>
            <a:r>
              <a:rPr lang="en-US" dirty="0" smtClean="0"/>
              <a:t>change the file</a:t>
            </a:r>
          </a:p>
          <a:p>
            <a:r>
              <a:rPr lang="en-US" dirty="0" smtClean="0"/>
              <a:t>find out what has changed</a:t>
            </a:r>
          </a:p>
          <a:p>
            <a:r>
              <a:rPr lang="en-US" dirty="0" smtClean="0"/>
              <a:t>commit the changes to the repository* (2 step process)</a:t>
            </a:r>
          </a:p>
          <a:p>
            <a:r>
              <a:rPr lang="en-US" dirty="0" smtClean="0"/>
              <a:t>edit the file</a:t>
            </a:r>
          </a:p>
          <a:p>
            <a:r>
              <a:rPr lang="en-US" dirty="0" smtClean="0"/>
              <a:t>find out what is changed</a:t>
            </a:r>
          </a:p>
          <a:p>
            <a:r>
              <a:rPr lang="en-US" dirty="0" smtClean="0"/>
              <a:t>revert the file to the previous version</a:t>
            </a:r>
          </a:p>
          <a:p>
            <a:r>
              <a:rPr lang="en-US" dirty="0" smtClean="0"/>
              <a:t>check the status</a:t>
            </a:r>
          </a:p>
          <a:p>
            <a:r>
              <a:rPr lang="en-US" dirty="0" smtClean="0"/>
              <a:t>edit the file</a:t>
            </a:r>
          </a:p>
          <a:p>
            <a:r>
              <a:rPr lang="en-US" dirty="0" smtClean="0"/>
              <a:t>add the file</a:t>
            </a:r>
          </a:p>
          <a:p>
            <a:r>
              <a:rPr lang="en-US" dirty="0" smtClean="0"/>
              <a:t>check the status</a:t>
            </a:r>
          </a:p>
          <a:p>
            <a:r>
              <a:rPr lang="en-US" dirty="0" smtClean="0"/>
              <a:t>discard the changes, and revert the file to the previous </a:t>
            </a:r>
            <a:r>
              <a:rPr lang="en-US" dirty="0" smtClean="0"/>
              <a:t>version.  The best way to find how to do this is to run </a:t>
            </a:r>
            <a:r>
              <a:rPr lang="en-US" dirty="0" err="1" smtClean="0"/>
              <a:t>git</a:t>
            </a:r>
            <a:r>
              <a:rPr lang="en-US" dirty="0" smtClean="0"/>
              <a:t> status.</a:t>
            </a:r>
            <a:endParaRPr lang="en-US" dirty="0" smtClean="0"/>
          </a:p>
          <a:p>
            <a:r>
              <a:rPr lang="en-US" dirty="0" smtClean="0"/>
              <a:t>clone </a:t>
            </a:r>
            <a:r>
              <a:rPr lang="en-US" dirty="0" smtClean="0"/>
              <a:t>a </a:t>
            </a:r>
            <a:r>
              <a:rPr lang="en-US" dirty="0" err="1" smtClean="0"/>
              <a:t>readonly</a:t>
            </a:r>
            <a:r>
              <a:rPr lang="en-US" dirty="0" smtClean="0"/>
              <a:t> </a:t>
            </a:r>
            <a:r>
              <a:rPr lang="en-US" dirty="0" smtClean="0"/>
              <a:t>version of </a:t>
            </a:r>
            <a:r>
              <a:rPr lang="en-US" dirty="0" smtClean="0"/>
              <a:t>the </a:t>
            </a:r>
            <a:r>
              <a:rPr lang="en-US" dirty="0" err="1" smtClean="0"/>
              <a:t>arangs</a:t>
            </a:r>
            <a:r>
              <a:rPr lang="en-US" dirty="0" smtClean="0"/>
              <a:t> project into your home directory</a:t>
            </a:r>
            <a:endParaRPr lang="en-US" dirty="0" smtClean="0"/>
          </a:p>
          <a:p>
            <a:pPr lvl="1"/>
            <a:r>
              <a:rPr lang="en-US" dirty="0" smtClean="0">
                <a:hlinkClick r:id="rId2"/>
              </a:rPr>
              <a:t>https://github.com/naturalis/arangs</a:t>
            </a:r>
            <a:r>
              <a:rPr lang="en-US" dirty="0" smtClean="0"/>
              <a:t> </a:t>
            </a:r>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versions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Things change over time.  This change can either be unmanaged, or managed</a:t>
            </a:r>
          </a:p>
          <a:p>
            <a:r>
              <a:rPr lang="en-US" dirty="0" smtClean="0"/>
              <a:t>Versions allow you to manage and record the change in something over time</a:t>
            </a:r>
          </a:p>
          <a:p>
            <a:r>
              <a:rPr lang="en-US" dirty="0" smtClean="0"/>
              <a:t>If you have versions of something, you can</a:t>
            </a:r>
          </a:p>
          <a:p>
            <a:pPr lvl="1"/>
            <a:r>
              <a:rPr lang="en-US" dirty="0" smtClean="0"/>
              <a:t>compare current version to any/all previous versions to understand how it changed</a:t>
            </a:r>
          </a:p>
          <a:p>
            <a:pPr lvl="1"/>
            <a:r>
              <a:rPr lang="en-US" dirty="0" smtClean="0"/>
              <a:t>revert current version to a previous version if a mistake was made</a:t>
            </a:r>
          </a:p>
          <a:p>
            <a:r>
              <a:rPr lang="en-US" dirty="0" smtClean="0"/>
              <a:t> But wait, doesn’t that take up a bunch of extra space!!!?  Not as much as you would think when </a:t>
            </a:r>
            <a:r>
              <a:rPr lang="en-US" dirty="0" err="1" smtClean="0"/>
              <a:t>diffs</a:t>
            </a:r>
            <a:r>
              <a:rPr lang="en-US" dirty="0" smtClean="0"/>
              <a:t> are stored instead of files, and patched to files when needed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together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two or more people work on the same things, change over time increases exponentially</a:t>
            </a:r>
          </a:p>
          <a:p>
            <a:r>
              <a:rPr lang="en-US" dirty="0" smtClean="0"/>
              <a:t>Most of the time, you each work on different parts of the overall system, and your work can simply be merged in with their work without issue</a:t>
            </a:r>
          </a:p>
          <a:p>
            <a:r>
              <a:rPr lang="en-US" dirty="0" smtClean="0"/>
              <a:t>Sometimes, you will work on the same part of the system as someone else, and clobber each other’s work if you are not careful</a:t>
            </a:r>
          </a:p>
          <a:p>
            <a:r>
              <a:rPr lang="en-US" dirty="0" smtClean="0"/>
              <a:t>Good Versioning facilitates collaboration</a:t>
            </a:r>
          </a:p>
          <a:p>
            <a:pPr lvl="1"/>
            <a:r>
              <a:rPr lang="en-US" dirty="0" smtClean="0"/>
              <a:t>changes in different parts of the system can be merged in transparently</a:t>
            </a:r>
          </a:p>
          <a:p>
            <a:pPr lvl="1"/>
            <a:r>
              <a:rPr lang="en-US" dirty="0" smtClean="0"/>
              <a:t>conflicts can be flagged for consideration, and resolved using a well-defined workflow that is easy to understand and implement</a:t>
            </a:r>
          </a:p>
          <a:p>
            <a:pPr lvl="1"/>
            <a:r>
              <a:rPr lang="en-US" dirty="0" smtClean="0"/>
              <a:t>if the conflicting work cannot be resolved, you can always revert to a version previous to the conflict, and work together more closely to make the changes that you need to make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Software systems that allow changes to files (and sometimes directory structure) to be managed and tracked over time with versions</a:t>
            </a:r>
          </a:p>
          <a:p>
            <a:r>
              <a:rPr lang="en-US" dirty="0" smtClean="0"/>
              <a:t>Files, and sometimes directories stored in a repository</a:t>
            </a:r>
          </a:p>
          <a:p>
            <a:r>
              <a:rPr lang="en-US" dirty="0" smtClean="0"/>
              <a:t>changes stored in repository as </a:t>
            </a:r>
            <a:r>
              <a:rPr lang="en-US" dirty="0" err="1" smtClean="0"/>
              <a:t>diffs</a:t>
            </a:r>
            <a:r>
              <a:rPr lang="en-US" dirty="0" smtClean="0"/>
              <a:t> from initial file input</a:t>
            </a:r>
          </a:p>
          <a:p>
            <a:r>
              <a:rPr lang="en-US" dirty="0" smtClean="0"/>
              <a:t>Multiple working copies of the repository can be ‘checked out’, and each of these can be in different states of change from the repository</a:t>
            </a:r>
          </a:p>
          <a:p>
            <a:r>
              <a:rPr lang="en-US" dirty="0" smtClean="0"/>
              <a:t>New files/directories can be ‘added’ to a working copy</a:t>
            </a:r>
          </a:p>
          <a:p>
            <a:r>
              <a:rPr lang="en-US" dirty="0" smtClean="0"/>
              <a:t>Changes in file contents, file names, directories can be made to the working copy</a:t>
            </a:r>
          </a:p>
          <a:p>
            <a:r>
              <a:rPr lang="en-US" dirty="0" smtClean="0"/>
              <a:t>All additions, changes must be ‘committed’ to the repository to change it</a:t>
            </a:r>
          </a:p>
          <a:p>
            <a:r>
              <a:rPr lang="en-US" dirty="0" smtClean="0"/>
              <a:t>working copies can be updated with changes made to the repository by others. Name and directory structure changes (if tracked) are made in place, new files are added, but changes in files either result in a ‘merge’, or a ‘conflict’.  Conflicts must be ‘resolved’</a:t>
            </a:r>
          </a:p>
          <a:p>
            <a:r>
              <a:rPr lang="en-US" dirty="0" smtClean="0"/>
              <a:t>Repositories can be hosted on the same file system, or on completely different host servers</a:t>
            </a:r>
          </a:p>
          <a:p>
            <a:r>
              <a:rPr lang="en-US" dirty="0" smtClean="0"/>
              <a:t>Similarly, working copies can be made in different parts of the same file system, or on lots of different servers (sometimes thousands of miles apart)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Branches, Forks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Defined sets of changes to files/directories can be identified with tags for easy download into working copies</a:t>
            </a:r>
          </a:p>
          <a:p>
            <a:r>
              <a:rPr lang="en-US" dirty="0" smtClean="0"/>
              <a:t>Complex experimental changes can be made easier using ‘branches’, which can either be thrown away without affecting the main ‘trunk’, or merged back into the trunk, and/or other branches</a:t>
            </a:r>
          </a:p>
          <a:p>
            <a:r>
              <a:rPr lang="en-US" dirty="0" smtClean="0"/>
              <a:t>Sometimes branches take on a life of their own.  These will diverge so much from the original trunk, that they turn into a new ‘fork’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CVS</a:t>
            </a:r>
            <a:br>
              <a:rPr lang="en-US" dirty="0" smtClean="0"/>
            </a:br>
            <a:r>
              <a:rPr lang="en-US" dirty="0" smtClean="0"/>
              <a:t>http://</a:t>
            </a:r>
            <a:r>
              <a:rPr lang="en-US" dirty="0" err="1" smtClean="0"/>
              <a:t>www.nongnu.org/cvs</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One of the first successful Version Control Systems to be used around the world to manage software projects with lots of collaborating developers</a:t>
            </a:r>
          </a:p>
          <a:p>
            <a:r>
              <a:rPr lang="en-US" dirty="0" smtClean="0"/>
              <a:t>Client/Server</a:t>
            </a:r>
          </a:p>
          <a:p>
            <a:pPr lvl="1"/>
            <a:r>
              <a:rPr lang="en-US" dirty="0" smtClean="0"/>
              <a:t>Server admin software creates repositories, serves them to clients</a:t>
            </a:r>
          </a:p>
          <a:p>
            <a:pPr lvl="1"/>
            <a:r>
              <a:rPr lang="en-US" dirty="0" smtClean="0"/>
              <a:t>client software manages working copies of the repository, communicates with the server</a:t>
            </a:r>
          </a:p>
          <a:p>
            <a:r>
              <a:rPr lang="en-US" dirty="0" smtClean="0"/>
              <a:t>Introduced the use of different protocols to serve repositories to clients</a:t>
            </a:r>
          </a:p>
          <a:p>
            <a:pPr lvl="1"/>
            <a:r>
              <a:rPr lang="en-US" dirty="0" smtClean="0">
                <a:hlinkClick r:id="rId2" invalidUrl="file:///" action="ppaction://hlinkfile"/>
              </a:rPr>
              <a:t>file:///</a:t>
            </a:r>
            <a:r>
              <a:rPr lang="en-US" dirty="0" smtClean="0"/>
              <a:t> (</a:t>
            </a:r>
            <a:r>
              <a:rPr lang="en-US" dirty="0" err="1" smtClean="0"/>
              <a:t>localhost</a:t>
            </a:r>
            <a:r>
              <a:rPr lang="en-US" dirty="0" smtClean="0"/>
              <a:t> file repositories and working copies, authentication and authorization are delegated to the server operating system with login control, and user/group file permissions) </a:t>
            </a:r>
          </a:p>
          <a:p>
            <a:pPr lvl="1"/>
            <a:r>
              <a:rPr lang="en-US" dirty="0" err="1" smtClean="0"/>
              <a:t>http(s</a:t>
            </a:r>
            <a:r>
              <a:rPr lang="en-US" dirty="0" smtClean="0"/>
              <a:t>):// (server serves repository over http or https, clients make http GET and POST, using SSL for https, authentication/authorization can be controlled using understood http access controls, rather than OS file permissions)</a:t>
            </a:r>
          </a:p>
          <a:p>
            <a:pPr lvl="1"/>
            <a:r>
              <a:rPr lang="en-US" dirty="0" err="1" smtClean="0"/>
              <a:t>ssh</a:t>
            </a:r>
            <a:r>
              <a:rPr lang="en-US" dirty="0" smtClean="0"/>
              <a:t> (similar to file, but client and server can be on different machines, and all communication between the client and the server is encrypted using Secure Shell, authentication and authorization are still controlled by the OS in the same was as file)</a:t>
            </a:r>
          </a:p>
          <a:p>
            <a:r>
              <a:rPr lang="en-US" dirty="0" smtClean="0"/>
              <a:t>Tracks changes to files much better than changes to directory structure</a:t>
            </a:r>
          </a:p>
          <a:p>
            <a:r>
              <a:rPr lang="en-US" dirty="0" smtClean="0"/>
              <a:t>Supports tagging/branching, but difficult to use</a:t>
            </a:r>
          </a:p>
          <a:p>
            <a:r>
              <a:rPr lang="en-US" dirty="0" smtClean="0"/>
              <a:t>No explicit support for forking.  Forks are simply new repositories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Subversion (SVN)</a:t>
            </a:r>
            <a:br>
              <a:rPr lang="en-US" dirty="0" smtClean="0"/>
            </a:br>
            <a:r>
              <a:rPr lang="en-US" dirty="0" smtClean="0"/>
              <a:t>http://</a:t>
            </a:r>
            <a:r>
              <a:rPr lang="en-US" dirty="0" err="1" smtClean="0"/>
              <a:t>subversion.apache.org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Actually a Fork of CVS.  Took many of the best aspects of CVS</a:t>
            </a:r>
          </a:p>
          <a:p>
            <a:pPr lvl="1"/>
            <a:r>
              <a:rPr lang="en-US" dirty="0" smtClean="0"/>
              <a:t>Client/Server</a:t>
            </a:r>
          </a:p>
          <a:p>
            <a:pPr lvl="1"/>
            <a:r>
              <a:rPr lang="en-US" dirty="0" smtClean="0"/>
              <a:t>Multiple communication protocols (file, </a:t>
            </a:r>
            <a:r>
              <a:rPr lang="en-US" dirty="0" err="1" smtClean="0"/>
              <a:t>ssh</a:t>
            </a:r>
            <a:r>
              <a:rPr lang="en-US" dirty="0" smtClean="0"/>
              <a:t>, </a:t>
            </a:r>
            <a:r>
              <a:rPr lang="en-US" dirty="0" err="1" smtClean="0"/>
              <a:t>http(s</a:t>
            </a:r>
            <a:r>
              <a:rPr lang="en-US" dirty="0" smtClean="0"/>
              <a:t>))</a:t>
            </a:r>
          </a:p>
          <a:p>
            <a:pPr lvl="1"/>
            <a:r>
              <a:rPr lang="en-US" dirty="0" smtClean="0"/>
              <a:t>files + </a:t>
            </a:r>
            <a:r>
              <a:rPr lang="en-US" dirty="0" err="1" smtClean="0"/>
              <a:t>diffs</a:t>
            </a:r>
            <a:r>
              <a:rPr lang="en-US" dirty="0" smtClean="0"/>
              <a:t> used to track changes to minimize storage  requirements</a:t>
            </a:r>
          </a:p>
          <a:p>
            <a:r>
              <a:rPr lang="en-US" dirty="0" smtClean="0"/>
              <a:t>Improved the bits that were not well implemented</a:t>
            </a:r>
          </a:p>
          <a:p>
            <a:pPr lvl="1"/>
            <a:r>
              <a:rPr lang="en-US" dirty="0" smtClean="0"/>
              <a:t>Tracks changes to directory structure</a:t>
            </a:r>
          </a:p>
          <a:p>
            <a:pPr lvl="1"/>
            <a:r>
              <a:rPr lang="en-US" dirty="0" smtClean="0"/>
              <a:t>branching and tagging are supported as changes to the directory structure instead of special client/server communication attributes</a:t>
            </a:r>
          </a:p>
          <a:p>
            <a:pPr lvl="1">
              <a:buNone/>
            </a:pPr>
            <a:r>
              <a:rPr lang="en-US" i="1" dirty="0" smtClean="0"/>
              <a:t>project/</a:t>
            </a:r>
          </a:p>
          <a:p>
            <a:pPr lvl="1">
              <a:buNone/>
            </a:pPr>
            <a:r>
              <a:rPr lang="en-US" i="1" dirty="0" smtClean="0"/>
              <a:t>               tags/</a:t>
            </a:r>
          </a:p>
          <a:p>
            <a:pPr lvl="1">
              <a:buNone/>
            </a:pPr>
            <a:r>
              <a:rPr lang="en-US" i="1" dirty="0" smtClean="0"/>
              <a:t>               branches/</a:t>
            </a:r>
          </a:p>
          <a:p>
            <a:pPr lvl="1">
              <a:buNone/>
            </a:pPr>
            <a:r>
              <a:rPr lang="en-US" i="1" dirty="0" smtClean="0"/>
              <a:t>              trunk/</a:t>
            </a:r>
          </a:p>
          <a:p>
            <a:r>
              <a:rPr lang="en-US" dirty="0" smtClean="0"/>
              <a:t>A good source of online documentation, the red-bean book: </a:t>
            </a:r>
            <a:r>
              <a:rPr lang="en-US" dirty="0" err="1" smtClean="0"/>
              <a:t>http://svnbook.red-bean.com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version control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Implements the best practices of CVS/SVN, and other ‘Centralized’ VCS</a:t>
            </a:r>
          </a:p>
          <a:p>
            <a:r>
              <a:rPr lang="en-US" dirty="0" smtClean="0"/>
              <a:t>Adds support for sharing among peers (Peer to peer instead of Client/Server)</a:t>
            </a:r>
          </a:p>
          <a:p>
            <a:r>
              <a:rPr lang="en-US" dirty="0" smtClean="0"/>
              <a:t>Everyone has a repository</a:t>
            </a:r>
          </a:p>
          <a:p>
            <a:r>
              <a:rPr lang="en-US" dirty="0" smtClean="0"/>
              <a:t>Users can share their repository with another user’s repository, changes to one can be merged into the other, as if they were part of the same ‘central’ system</a:t>
            </a:r>
          </a:p>
          <a:p>
            <a:r>
              <a:rPr lang="en-US" dirty="0" smtClean="0"/>
              <a:t>Multiple users can share their repository with a single, central repository, for a more ‘centralized’ feel, but this is not required</a:t>
            </a:r>
          </a:p>
          <a:p>
            <a:r>
              <a:rPr lang="en-US" dirty="0" smtClean="0"/>
              <a:t>Like Centralized repository, changes are made to the repository as if it were a working copy, but ‘commits’ also happen only at the local repository level</a:t>
            </a:r>
          </a:p>
          <a:p>
            <a:r>
              <a:rPr lang="en-US" dirty="0" smtClean="0"/>
              <a:t>Changes in one repo have to be ‘pushed’ to other repositories for them to become aware of the changes</a:t>
            </a:r>
          </a:p>
          <a:p>
            <a:r>
              <a:rPr lang="en-US" dirty="0" smtClean="0"/>
              <a:t>Changes in the other repository have to be ‘pulled’ to your repository for your system to record them locally</a:t>
            </a:r>
          </a:p>
          <a:p>
            <a:r>
              <a:rPr lang="en-US" dirty="0" err="1" smtClean="0"/>
              <a:t>http://betterexplained.com/articles/intro-to-distributed-version-control-illustrated/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hlinkClick r:id="rId2"/>
              </a:rPr>
              <a:t>http://git-scm.com/</a:t>
            </a:r>
            <a:endParaRPr lang="en-US" dirty="0" smtClean="0"/>
          </a:p>
          <a:p>
            <a:r>
              <a:rPr lang="en-US" dirty="0" smtClean="0"/>
              <a:t>Distributed Version Control System</a:t>
            </a:r>
          </a:p>
          <a:p>
            <a:r>
              <a:rPr lang="en-US" dirty="0" smtClean="0"/>
              <a:t>Free and Open Source</a:t>
            </a:r>
          </a:p>
          <a:p>
            <a:r>
              <a:rPr lang="en-US" dirty="0" smtClean="0"/>
              <a:t>Only one application, </a:t>
            </a:r>
            <a:r>
              <a:rPr lang="en-US" dirty="0" err="1" smtClean="0"/>
              <a:t>git</a:t>
            </a:r>
            <a:endParaRPr lang="en-US" dirty="0" smtClean="0"/>
          </a:p>
          <a:p>
            <a:r>
              <a:rPr lang="en-US" dirty="0" smtClean="0"/>
              <a:t>Repositories are easy to initialize and get started</a:t>
            </a:r>
          </a:p>
          <a:p>
            <a:r>
              <a:rPr lang="en-US" dirty="0" smtClean="0"/>
              <a:t>Repositories can be shared easily</a:t>
            </a:r>
          </a:p>
          <a:p>
            <a:pPr lvl="1"/>
            <a:r>
              <a:rPr lang="en-US" dirty="0" smtClean="0"/>
              <a:t>archive (tar)</a:t>
            </a:r>
          </a:p>
          <a:p>
            <a:pPr lvl="1"/>
            <a:r>
              <a:rPr lang="en-US" dirty="0" smtClean="0"/>
              <a:t>between users on the same </a:t>
            </a:r>
            <a:r>
              <a:rPr lang="en-US" dirty="0" err="1" smtClean="0"/>
              <a:t>filesystem</a:t>
            </a:r>
            <a:endParaRPr lang="en-US" dirty="0" smtClean="0"/>
          </a:p>
          <a:p>
            <a:pPr lvl="1"/>
            <a:r>
              <a:rPr lang="en-US" dirty="0" smtClean="0"/>
              <a:t>users on different servers via </a:t>
            </a:r>
            <a:r>
              <a:rPr lang="en-US" dirty="0" err="1" smtClean="0"/>
              <a:t>ssh</a:t>
            </a:r>
            <a:r>
              <a:rPr lang="en-US" dirty="0" smtClean="0"/>
              <a:t> or http</a:t>
            </a:r>
          </a:p>
          <a:p>
            <a:pPr lvl="1"/>
            <a:r>
              <a:rPr lang="en-US" dirty="0" smtClean="0"/>
              <a:t>hosted on publicly available hubs</a:t>
            </a:r>
          </a:p>
          <a:p>
            <a:r>
              <a:rPr lang="en-US" dirty="0" smtClean="0"/>
              <a:t>Cheap branching encourages experimentation: </a:t>
            </a:r>
            <a:r>
              <a:rPr lang="en-US" dirty="0" err="1" smtClean="0"/>
              <a:t>http://git-scm.com/about/branching-and-merging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458</TotalTime>
  <Words>1774</Words>
  <Application>Microsoft Macintosh PowerPoint</Application>
  <PresentationFormat>On-screen Show (4:3)</PresentationFormat>
  <Paragraphs>142</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Version Control aka: Source Control Management</vt:lpstr>
      <vt:lpstr>About versions</vt:lpstr>
      <vt:lpstr>Working together</vt:lpstr>
      <vt:lpstr>Version control systems</vt:lpstr>
      <vt:lpstr>Tags, Branches, Forks</vt:lpstr>
      <vt:lpstr>CVS http://www.nongnu.org/cvs/</vt:lpstr>
      <vt:lpstr>Subversion (SVN) http://subversion.apache.org</vt:lpstr>
      <vt:lpstr>Distributed version control</vt:lpstr>
      <vt:lpstr>GIT</vt:lpstr>
      <vt:lpstr>Git Syntax </vt:lpstr>
      <vt:lpstr>Mercurial</vt:lpstr>
      <vt:lpstr>Free RCS hosts</vt:lpstr>
      <vt:lpstr>Exercise: basic git usage</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systems</dc:title>
  <dc:creator>Rutger Vos</dc:creator>
  <cp:lastModifiedBy>Darin</cp:lastModifiedBy>
  <cp:revision>33</cp:revision>
  <dcterms:created xsi:type="dcterms:W3CDTF">2012-09-08T10:24:17Z</dcterms:created>
  <dcterms:modified xsi:type="dcterms:W3CDTF">2013-10-22T07:48:08Z</dcterms:modified>
</cp:coreProperties>
</file>