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60" r:id="rId4"/>
    <p:sldId id="259" r:id="rId5"/>
    <p:sldId id="261" r:id="rId6"/>
    <p:sldId id="262"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showGuides="1">
      <p:cViewPr varScale="1">
        <p:scale>
          <a:sx n="84" d="100"/>
          <a:sy n="84" d="100"/>
        </p:scale>
        <p:origin x="-94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D1AA53-AABD-6B49-992F-E061A7498157}" type="datetimeFigureOut">
              <a:rPr lang="en-US" smtClean="0"/>
              <a:pPr/>
              <a:t>10/22/13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6AEE8C-7E75-B34B-94B0-1167AF240711}" type="slidenum">
              <a:rPr lang="en-US" smtClean="0"/>
              <a:pPr/>
              <a:t>‹#›</a:t>
            </a:fld>
            <a:endParaRPr lang="en-US"/>
          </a:p>
        </p:txBody>
      </p:sp>
    </p:spTree>
    <p:extLst>
      <p:ext uri="{BB962C8B-B14F-4D97-AF65-F5344CB8AC3E}">
        <p14:creationId xmlns:p14="http://schemas.microsoft.com/office/powerpoint/2010/main" val="5803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Explore layout of projects.</a:t>
            </a:r>
            <a:r>
              <a:rPr lang="en-US" baseline="0" dirty="0" smtClean="0"/>
              <a:t> This is a very short presentation, but that will allow for spill-over from the installation session before lunch.</a:t>
            </a:r>
            <a:endParaRPr lang="en-US" dirty="0"/>
          </a:p>
        </p:txBody>
      </p:sp>
      <p:sp>
        <p:nvSpPr>
          <p:cNvPr id="4" name="Slide Number Placeholder 3"/>
          <p:cNvSpPr>
            <a:spLocks noGrp="1"/>
          </p:cNvSpPr>
          <p:nvPr>
            <p:ph type="sldNum" sz="quarter" idx="10"/>
          </p:nvPr>
        </p:nvSpPr>
        <p:spPr/>
        <p:txBody>
          <a:bodyPr/>
          <a:lstStyle/>
          <a:p>
            <a:fld id="{5C6AEE8C-7E75-B34B-94B0-1167AF240711}"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653A51A6-7484-E546-BA42-A31390E7BDE5}" type="datetimeFigureOut">
              <a:rPr lang="en-US" smtClean="0"/>
              <a:pPr/>
              <a:t>10/22/13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133BB-EB56-514D-BEB6-6BAC73E1319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53A51A6-7484-E546-BA42-A31390E7BDE5}" type="datetimeFigureOut">
              <a:rPr lang="en-US" smtClean="0"/>
              <a:pPr/>
              <a:t>10/22/13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133BB-EB56-514D-BEB6-6BAC73E1319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53A51A6-7484-E546-BA42-A31390E7BDE5}" type="datetimeFigureOut">
              <a:rPr lang="en-US" smtClean="0"/>
              <a:pPr/>
              <a:t>10/22/13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133BB-EB56-514D-BEB6-6BAC73E1319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53A51A6-7484-E546-BA42-A31390E7BDE5}" type="datetimeFigureOut">
              <a:rPr lang="en-US" smtClean="0"/>
              <a:pPr/>
              <a:t>10/22/13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133BB-EB56-514D-BEB6-6BAC73E1319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653A51A6-7484-E546-BA42-A31390E7BDE5}" type="datetimeFigureOut">
              <a:rPr lang="en-US" smtClean="0"/>
              <a:pPr/>
              <a:t>10/22/13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133BB-EB56-514D-BEB6-6BAC73E1319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653A51A6-7484-E546-BA42-A31390E7BDE5}" type="datetimeFigureOut">
              <a:rPr lang="en-US" smtClean="0"/>
              <a:pPr/>
              <a:t>10/22/13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133BB-EB56-514D-BEB6-6BAC73E1319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653A51A6-7484-E546-BA42-A31390E7BDE5}" type="datetimeFigureOut">
              <a:rPr lang="en-US" smtClean="0"/>
              <a:pPr/>
              <a:t>10/22/13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7133BB-EB56-514D-BEB6-6BAC73E1319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653A51A6-7484-E546-BA42-A31390E7BDE5}" type="datetimeFigureOut">
              <a:rPr lang="en-US" smtClean="0"/>
              <a:pPr/>
              <a:t>10/22/13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7133BB-EB56-514D-BEB6-6BAC73E1319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3A51A6-7484-E546-BA42-A31390E7BDE5}" type="datetimeFigureOut">
              <a:rPr lang="en-US" smtClean="0"/>
              <a:pPr/>
              <a:t>10/22/13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7133BB-EB56-514D-BEB6-6BAC73E1319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53A51A6-7484-E546-BA42-A31390E7BDE5}" type="datetimeFigureOut">
              <a:rPr lang="en-US" smtClean="0"/>
              <a:pPr/>
              <a:t>10/22/13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133BB-EB56-514D-BEB6-6BAC73E1319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53A51A6-7484-E546-BA42-A31390E7BDE5}" type="datetimeFigureOut">
              <a:rPr lang="en-US" smtClean="0"/>
              <a:pPr/>
              <a:t>10/22/13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133BB-EB56-514D-BEB6-6BAC73E1319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3A51A6-7484-E546-BA42-A31390E7BDE5}" type="datetimeFigureOut">
              <a:rPr lang="en-US" smtClean="0"/>
              <a:pPr/>
              <a:t>10/22/13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7133BB-EB56-514D-BEB6-6BAC73E1319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organization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research actually works</a:t>
            </a:r>
            <a:endParaRPr lang="en-US" dirty="0"/>
          </a:p>
        </p:txBody>
      </p:sp>
      <p:sp>
        <p:nvSpPr>
          <p:cNvPr id="3" name="Content Placeholder 2"/>
          <p:cNvSpPr>
            <a:spLocks noGrp="1"/>
          </p:cNvSpPr>
          <p:nvPr>
            <p:ph idx="1"/>
          </p:nvPr>
        </p:nvSpPr>
        <p:spPr/>
        <p:txBody>
          <a:bodyPr/>
          <a:lstStyle/>
          <a:p>
            <a:r>
              <a:rPr lang="en-US" dirty="0" smtClean="0"/>
              <a:t>Research is iterative: we make mistakes, acquire more data, learn new techniques</a:t>
            </a:r>
          </a:p>
          <a:p>
            <a:r>
              <a:rPr lang="en-US" dirty="0" smtClean="0"/>
              <a:t>Different studies are done in parallel</a:t>
            </a:r>
          </a:p>
          <a:p>
            <a:r>
              <a:rPr lang="en-US" dirty="0" smtClean="0"/>
              <a:t>Many months later (e.g. after reviews) you will have to re-visit old work</a:t>
            </a:r>
          </a:p>
          <a:p>
            <a:r>
              <a:rPr lang="en-US" dirty="0" smtClean="0"/>
              <a:t>Research is done collaboratively, sometimes with people you don't know</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project-oriented view</a:t>
            </a:r>
            <a:endParaRPr lang="en-US" dirty="0"/>
          </a:p>
        </p:txBody>
      </p:sp>
      <p:sp>
        <p:nvSpPr>
          <p:cNvPr id="3" name="Content Placeholder 2"/>
          <p:cNvSpPr>
            <a:spLocks noGrp="1"/>
          </p:cNvSpPr>
          <p:nvPr>
            <p:ph idx="1"/>
          </p:nvPr>
        </p:nvSpPr>
        <p:spPr/>
        <p:txBody>
          <a:bodyPr/>
          <a:lstStyle/>
          <a:p>
            <a:r>
              <a:rPr lang="en-US" dirty="0" smtClean="0"/>
              <a:t>Every study should be organized as a self-contained project</a:t>
            </a:r>
          </a:p>
          <a:p>
            <a:r>
              <a:rPr lang="en-US" dirty="0" smtClean="0"/>
              <a:t>You should be able to share everything that relates to the project easily</a:t>
            </a:r>
          </a:p>
          <a:p>
            <a:r>
              <a:rPr lang="en-US" dirty="0" smtClean="0"/>
              <a:t>You should be able to archive and retrieve the project easily</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organization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store all of the files relevant to one project under a common root directory</a:t>
            </a:r>
          </a:p>
          <a:p>
            <a:r>
              <a:rPr lang="en-US" dirty="0" smtClean="0"/>
              <a:t>logical top-level organization</a:t>
            </a:r>
          </a:p>
          <a:p>
            <a:pPr lvl="1"/>
            <a:r>
              <a:rPr lang="en-US" dirty="0" smtClean="0"/>
              <a:t>Doc</a:t>
            </a:r>
          </a:p>
          <a:p>
            <a:pPr lvl="1"/>
            <a:r>
              <a:rPr lang="en-US" dirty="0"/>
              <a:t>d</a:t>
            </a:r>
            <a:r>
              <a:rPr lang="en-US" dirty="0" smtClean="0"/>
              <a:t>ata</a:t>
            </a:r>
          </a:p>
          <a:p>
            <a:pPr lvl="1"/>
            <a:r>
              <a:rPr lang="en-US" dirty="0" err="1"/>
              <a:t>s</a:t>
            </a:r>
            <a:r>
              <a:rPr lang="en-US" dirty="0" err="1" smtClean="0"/>
              <a:t>rc</a:t>
            </a:r>
            <a:endParaRPr lang="en-US" dirty="0" smtClean="0"/>
          </a:p>
          <a:p>
            <a:pPr lvl="1"/>
            <a:r>
              <a:rPr lang="en-US" dirty="0" smtClean="0"/>
              <a:t>bin</a:t>
            </a:r>
          </a:p>
          <a:p>
            <a:pPr lvl="1"/>
            <a:r>
              <a:rPr lang="en-US" dirty="0" smtClean="0"/>
              <a:t>results</a:t>
            </a:r>
          </a:p>
          <a:p>
            <a:r>
              <a:rPr lang="en-US" dirty="0" smtClean="0"/>
              <a:t>chronological Secondary organization</a:t>
            </a:r>
          </a:p>
          <a:p>
            <a:r>
              <a:rPr lang="en-US" dirty="0" smtClean="0"/>
              <a:t>logical tertiary organization</a:t>
            </a:r>
          </a:p>
          <a:p>
            <a:pPr marL="0" inden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journal.pcbi.1000424.g001.png"/>
          <p:cNvPicPr>
            <a:picLocks noChangeAspect="1"/>
          </p:cNvPicPr>
          <p:nvPr/>
        </p:nvPicPr>
        <p:blipFill>
          <a:blip r:embed="rId2"/>
          <a:stretch>
            <a:fillRect/>
          </a:stretch>
        </p:blipFill>
        <p:spPr>
          <a:xfrm>
            <a:off x="1447800" y="2743200"/>
            <a:ext cx="6299201" cy="3517900"/>
          </a:xfrm>
          <a:prstGeom prst="rect">
            <a:avLst/>
          </a:prstGeom>
        </p:spPr>
      </p:pic>
      <p:sp>
        <p:nvSpPr>
          <p:cNvPr id="2" name="Title 1"/>
          <p:cNvSpPr>
            <a:spLocks noGrp="1"/>
          </p:cNvSpPr>
          <p:nvPr>
            <p:ph type="title"/>
          </p:nvPr>
        </p:nvSpPr>
        <p:spPr/>
        <p:txBody>
          <a:bodyPr/>
          <a:lstStyle/>
          <a:p>
            <a:r>
              <a:rPr lang="en-US" dirty="0" smtClean="0"/>
              <a:t>Directory structure</a:t>
            </a:r>
            <a:endParaRPr lang="en-US" dirty="0"/>
          </a:p>
        </p:txBody>
      </p:sp>
      <p:sp>
        <p:nvSpPr>
          <p:cNvPr id="8" name="Content Placeholder 7"/>
          <p:cNvSpPr>
            <a:spLocks noGrp="1"/>
          </p:cNvSpPr>
          <p:nvPr>
            <p:ph idx="1"/>
          </p:nvPr>
        </p:nvSpPr>
        <p:spPr>
          <a:xfrm>
            <a:off x="457200" y="1600201"/>
            <a:ext cx="8229600" cy="2057400"/>
          </a:xfrm>
        </p:spPr>
        <p:txBody>
          <a:bodyPr/>
          <a:lstStyle/>
          <a:p>
            <a:pPr marL="0" indent="0">
              <a:buNone/>
            </a:pPr>
            <a:r>
              <a:rPr lang="en-US" dirty="0" smtClean="0"/>
              <a:t>Choosing a consistent directory structure will help you (and your collaborators) find things later 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Exercise</a:t>
            </a:r>
            <a:endParaRPr lang="en-US" dirty="0"/>
          </a:p>
        </p:txBody>
      </p:sp>
      <p:sp>
        <p:nvSpPr>
          <p:cNvPr id="3" name="Content Placeholder 2"/>
          <p:cNvSpPr>
            <a:spLocks noGrp="1"/>
          </p:cNvSpPr>
          <p:nvPr>
            <p:ph idx="1"/>
          </p:nvPr>
        </p:nvSpPr>
        <p:spPr>
          <a:xfrm>
            <a:off x="443048" y="1196752"/>
            <a:ext cx="8229600" cy="5472608"/>
          </a:xfrm>
        </p:spPr>
        <p:txBody>
          <a:bodyPr>
            <a:noAutofit/>
          </a:bodyPr>
          <a:lstStyle/>
          <a:p>
            <a:r>
              <a:rPr lang="en-US" sz="1600" dirty="0" err="1" smtClean="0"/>
              <a:t>cp</a:t>
            </a:r>
            <a:r>
              <a:rPr lang="en-US" sz="1600" dirty="0" smtClean="0"/>
              <a:t> </a:t>
            </a:r>
            <a:r>
              <a:rPr lang="en-US" sz="1600" dirty="0"/>
              <a:t>/</a:t>
            </a:r>
            <a:r>
              <a:rPr lang="en-US" sz="1600" dirty="0" err="1"/>
              <a:t>gsd</a:t>
            </a:r>
            <a:r>
              <a:rPr lang="en-US" sz="1600" dirty="0"/>
              <a:t>/</a:t>
            </a:r>
            <a:r>
              <a:rPr lang="en-US" sz="1600" dirty="0" err="1"/>
              <a:t>To_Participant</a:t>
            </a:r>
            <a:r>
              <a:rPr lang="en-US" sz="1600" dirty="0"/>
              <a:t>/ARANGS/1-U0015717_GTGGCC_L005_R[12]_001_$NUM.bfq . # $NUM will vary from team group to team group</a:t>
            </a:r>
          </a:p>
          <a:p>
            <a:r>
              <a:rPr lang="en-US" sz="1600" dirty="0"/>
              <a:t>In Teams, write a bash script </a:t>
            </a:r>
            <a:r>
              <a:rPr lang="en-US" sz="1600" dirty="0" smtClean="0"/>
              <a:t>(use </a:t>
            </a:r>
            <a:r>
              <a:rPr lang="en-US" sz="1600" dirty="0"/>
              <a:t>/</a:t>
            </a:r>
            <a:r>
              <a:rPr lang="en-US" sz="1600" dirty="0" err="1"/>
              <a:t>gsd</a:t>
            </a:r>
            <a:r>
              <a:rPr lang="en-US" sz="1600" dirty="0"/>
              <a:t>/</a:t>
            </a:r>
            <a:r>
              <a:rPr lang="en-US" sz="1600" dirty="0" err="1"/>
              <a:t>To_Participant</a:t>
            </a:r>
            <a:r>
              <a:rPr lang="en-US" sz="1600" dirty="0"/>
              <a:t>/ARANGS13/</a:t>
            </a:r>
            <a:r>
              <a:rPr lang="en-US" sz="1600" dirty="0" err="1"/>
              <a:t>arangs</a:t>
            </a:r>
            <a:r>
              <a:rPr lang="en-US" sz="1600" dirty="0"/>
              <a:t>/</a:t>
            </a:r>
            <a:r>
              <a:rPr lang="en-US" sz="1600" dirty="0" err="1"/>
              <a:t>src</a:t>
            </a:r>
            <a:r>
              <a:rPr lang="en-US" sz="1600" dirty="0"/>
              <a:t>/</a:t>
            </a:r>
            <a:r>
              <a:rPr lang="en-US" sz="1600" dirty="0" err="1" smtClean="0"/>
              <a:t>template.sh</a:t>
            </a:r>
            <a:r>
              <a:rPr lang="en-US" sz="1600" dirty="0"/>
              <a:t> and /</a:t>
            </a:r>
            <a:r>
              <a:rPr lang="en-US" sz="1600" dirty="0" err="1"/>
              <a:t>gsd</a:t>
            </a:r>
            <a:r>
              <a:rPr lang="en-US" sz="1600" dirty="0"/>
              <a:t>/</a:t>
            </a:r>
            <a:r>
              <a:rPr lang="en-US" sz="1600" dirty="0" err="1"/>
              <a:t>To_Participant</a:t>
            </a:r>
            <a:r>
              <a:rPr lang="en-US" sz="1600" dirty="0"/>
              <a:t>/ARANGS13/</a:t>
            </a:r>
            <a:r>
              <a:rPr lang="en-US" sz="1600" dirty="0" err="1"/>
              <a:t>arangs</a:t>
            </a:r>
            <a:r>
              <a:rPr lang="en-US" sz="1600" dirty="0"/>
              <a:t>/</a:t>
            </a:r>
            <a:r>
              <a:rPr lang="en-US" sz="1600" dirty="0" err="1"/>
              <a:t>src</a:t>
            </a:r>
            <a:r>
              <a:rPr lang="en-US" sz="1600" dirty="0" smtClean="0"/>
              <a:t>/</a:t>
            </a:r>
            <a:r>
              <a:rPr lang="en-US" sz="1600" dirty="0" err="1" smtClean="0"/>
              <a:t>bwa-aln.sh</a:t>
            </a:r>
            <a:r>
              <a:rPr lang="en-US" sz="1600" dirty="0" smtClean="0"/>
              <a:t> </a:t>
            </a:r>
            <a:r>
              <a:rPr lang="en-US" sz="1600" smtClean="0"/>
              <a:t>for inspiration) </a:t>
            </a:r>
            <a:r>
              <a:rPr lang="en-US" sz="1600" dirty="0"/>
              <a:t>that:</a:t>
            </a:r>
          </a:p>
          <a:p>
            <a:pPr lvl="1"/>
            <a:r>
              <a:rPr lang="en-US" sz="1600" dirty="0" err="1"/>
              <a:t>TeamA</a:t>
            </a:r>
            <a:r>
              <a:rPr lang="en-US" sz="1600" dirty="0"/>
              <a:t>: takes reference and paired raw files (full paths required), tests to make sure reference and raw files exist, and print an error if they do not, then runs the alignment you manually ran on day1 session4 to generate a </a:t>
            </a:r>
            <a:r>
              <a:rPr lang="en-US" sz="1600" dirty="0" err="1"/>
              <a:t>sam</a:t>
            </a:r>
            <a:r>
              <a:rPr lang="en-US" sz="1600" dirty="0"/>
              <a:t> file named </a:t>
            </a:r>
            <a:r>
              <a:rPr lang="en-US" sz="1600" dirty="0" err="1"/>
              <a:t>all_reads.sam</a:t>
            </a:r>
            <a:endParaRPr lang="en-US" sz="1600" dirty="0"/>
          </a:p>
          <a:p>
            <a:pPr lvl="2"/>
            <a:r>
              <a:rPr lang="en-US" sz="1600" dirty="0"/>
              <a:t>Usage: </a:t>
            </a:r>
            <a:r>
              <a:rPr lang="en-US" sz="1600" dirty="0" err="1"/>
              <a:t>team_a_script.bash</a:t>
            </a:r>
            <a:r>
              <a:rPr lang="en-US" sz="1600" dirty="0"/>
              <a:t> </a:t>
            </a:r>
            <a:r>
              <a:rPr lang="en-US" sz="1600" dirty="0" err="1"/>
              <a:t>path_to_reference</a:t>
            </a:r>
            <a:r>
              <a:rPr lang="en-US" sz="1600" dirty="0"/>
              <a:t> </a:t>
            </a:r>
            <a:r>
              <a:rPr lang="en-US" sz="1600" dirty="0" err="1"/>
              <a:t>path_to_pair_one</a:t>
            </a:r>
            <a:r>
              <a:rPr lang="en-US" sz="1600" dirty="0"/>
              <a:t> </a:t>
            </a:r>
            <a:r>
              <a:rPr lang="en-US" sz="1600" dirty="0" err="1"/>
              <a:t>path_to_pair_two</a:t>
            </a:r>
            <a:endParaRPr lang="en-US" sz="1600" dirty="0"/>
          </a:p>
          <a:p>
            <a:pPr lvl="2"/>
            <a:r>
              <a:rPr lang="en-US" sz="1600" dirty="0"/>
              <a:t>Produces </a:t>
            </a:r>
            <a:r>
              <a:rPr lang="en-US" sz="1600" dirty="0" err="1"/>
              <a:t>all_reads.sam</a:t>
            </a:r>
            <a:endParaRPr lang="en-US" sz="1600" dirty="0"/>
          </a:p>
          <a:p>
            <a:pPr lvl="1"/>
            <a:r>
              <a:rPr lang="en-US" sz="1600" dirty="0" err="1"/>
              <a:t>TeamB</a:t>
            </a:r>
            <a:r>
              <a:rPr lang="en-US" sz="1600" dirty="0"/>
              <a:t>: takes the </a:t>
            </a:r>
            <a:r>
              <a:rPr lang="en-US" sz="1600" dirty="0" err="1"/>
              <a:t>all_reads.sam</a:t>
            </a:r>
            <a:r>
              <a:rPr lang="en-US" sz="1600" dirty="0"/>
              <a:t> file produced by </a:t>
            </a:r>
            <a:r>
              <a:rPr lang="en-US" sz="1600" dirty="0" err="1"/>
              <a:t>team_a_script.bash</a:t>
            </a:r>
            <a:r>
              <a:rPr lang="en-US" sz="1600" dirty="0"/>
              <a:t>, and produces two sorted bam files named </a:t>
            </a:r>
            <a:r>
              <a:rPr lang="en-US" sz="1600" dirty="0" err="1"/>
              <a:t>aligned_reads.bam</a:t>
            </a:r>
            <a:r>
              <a:rPr lang="en-US" sz="1600" dirty="0"/>
              <a:t> and </a:t>
            </a:r>
            <a:r>
              <a:rPr lang="en-US" sz="1600" dirty="0" err="1"/>
              <a:t>unaligned_reads.bam</a:t>
            </a:r>
            <a:endParaRPr lang="en-US" sz="1600" dirty="0"/>
          </a:p>
          <a:p>
            <a:pPr lvl="2"/>
            <a:r>
              <a:rPr lang="en-US" sz="1600" dirty="0"/>
              <a:t>Usage: </a:t>
            </a:r>
            <a:r>
              <a:rPr lang="en-US" sz="1600" dirty="0" err="1"/>
              <a:t>team_b_script.bash</a:t>
            </a:r>
            <a:r>
              <a:rPr lang="en-US" sz="1600" dirty="0"/>
              <a:t> </a:t>
            </a:r>
            <a:r>
              <a:rPr lang="en-US" sz="1600" dirty="0" err="1"/>
              <a:t>path_to_sam</a:t>
            </a:r>
            <a:endParaRPr lang="en-US" sz="1600" dirty="0"/>
          </a:p>
          <a:p>
            <a:pPr lvl="2"/>
            <a:r>
              <a:rPr lang="en-US" sz="1600" dirty="0"/>
              <a:t>Produces (sorted): </a:t>
            </a:r>
            <a:r>
              <a:rPr lang="en-US" sz="1600" dirty="0" err="1"/>
              <a:t>aligned_reads.bam</a:t>
            </a:r>
            <a:r>
              <a:rPr lang="en-US" sz="1600" dirty="0"/>
              <a:t>, </a:t>
            </a:r>
            <a:r>
              <a:rPr lang="en-US" sz="1600" dirty="0" err="1"/>
              <a:t>unaligned_reads.bam</a:t>
            </a:r>
            <a:endParaRPr lang="en-US" sz="1600" dirty="0"/>
          </a:p>
          <a:p>
            <a:r>
              <a:rPr lang="en-US" sz="1600" dirty="0" smtClean="0"/>
              <a:t>In </a:t>
            </a:r>
            <a:r>
              <a:rPr lang="en-US" sz="1600" dirty="0"/>
              <a:t>the same Teams, modify your scripts from session1 to take, as arguments, just the reference and raw file names instead of the full paths to the files.  They should then create a timestamp subdirectory in the project ‘results’ directory (relative to $HOME, or ~/, depending on your preference), and place all results in that </a:t>
            </a:r>
            <a:r>
              <a:rPr lang="en-US" sz="1600" dirty="0" smtClean="0"/>
              <a:t>directory </a:t>
            </a:r>
            <a:r>
              <a:rPr lang="en-US" sz="1600" dirty="0"/>
              <a:t>instead of in the current working </a:t>
            </a:r>
            <a:r>
              <a:rPr lang="en-US" sz="1600" dirty="0" smtClean="0"/>
              <a:t>directory</a:t>
            </a:r>
          </a:p>
          <a:p>
            <a:r>
              <a:rPr lang="en-US" sz="1600" dirty="0"/>
              <a:t>Bash manual: http://</a:t>
            </a:r>
            <a:r>
              <a:rPr lang="en-US" sz="1600" dirty="0" err="1"/>
              <a:t>www.tldp.org</a:t>
            </a:r>
            <a:r>
              <a:rPr lang="en-US" sz="1600" dirty="0"/>
              <a:t>/LDP/abs/html</a:t>
            </a:r>
            <a:r>
              <a:rPr lang="en-US" sz="1600" dirty="0" smtClean="0"/>
              <a:t>/</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214</TotalTime>
  <Words>428</Words>
  <Application>Microsoft Macintosh PowerPoint</Application>
  <PresentationFormat>On-screen Show (4:3)</PresentationFormat>
  <Paragraphs>35</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Project organization</vt:lpstr>
      <vt:lpstr>How research actually works</vt:lpstr>
      <vt:lpstr>A project-oriented view</vt:lpstr>
      <vt:lpstr>Project organization</vt:lpstr>
      <vt:lpstr>Directory structure</vt:lpstr>
      <vt:lpstr>Exercise</vt:lpstr>
    </vt:vector>
  </TitlesOfParts>
  <Company>University of Reading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organization</dc:title>
  <dc:creator>Rutger Vos</dc:creator>
  <cp:lastModifiedBy>Darin</cp:lastModifiedBy>
  <cp:revision>42</cp:revision>
  <dcterms:created xsi:type="dcterms:W3CDTF">2012-09-10T16:30:17Z</dcterms:created>
  <dcterms:modified xsi:type="dcterms:W3CDTF">2013-10-22T12:54:13Z</dcterms:modified>
</cp:coreProperties>
</file>