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6" r:id="rId5"/>
    <p:sldId id="261" r:id="rId6"/>
    <p:sldId id="263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16E4-91AF-C94B-A1BC-2728F95D87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CEAC-9ACA-174F-B852-C688BB818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command line tools for dealing with NGS data: SAM/BAM tools, sequence conversion using BioPerl, </a:t>
            </a:r>
            <a:r>
              <a:rPr lang="en-US" dirty="0" err="1" smtClean="0"/>
              <a:t>BioPython</a:t>
            </a:r>
            <a:r>
              <a:rPr lang="en-US" dirty="0" smtClean="0"/>
              <a:t>,</a:t>
            </a:r>
            <a:r>
              <a:rPr lang="en-US" baseline="0" dirty="0" smtClean="0"/>
              <a:t> reading with R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How to run scripts on the command line. Exercise: </a:t>
            </a:r>
            <a:r>
              <a:rPr lang="en-US" baseline="0" dirty="0" err="1" smtClean="0"/>
              <a:t>http://bioinf.comav.upv.es/courses/sequence_analysis/sequence_file_formats.html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samtools.sourceforge.net</a:t>
            </a:r>
            <a:r>
              <a:rPr lang="en-US" baseline="0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CEAC-9ACA-174F-B852-C688BB8182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Introduces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exercise, we compile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samtools</a:t>
            </a:r>
            <a:r>
              <a:rPr lang="en-US" baseline="0" dirty="0" smtClean="0"/>
              <a:t> (?) and do some basic conversion on the </a:t>
            </a:r>
            <a:r>
              <a:rPr lang="en-US" baseline="0" smtClean="0"/>
              <a:t>command line.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CEAC-9ACA-174F-B852-C688BB81823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CCC7-6A45-A647-850E-B4CE4DABA2A7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NGS analyses on the CLI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pre-processing: </a:t>
            </a:r>
          </a:p>
          <a:p>
            <a:pPr lvl="1"/>
            <a:r>
              <a:rPr lang="en-US" dirty="0" smtClean="0"/>
              <a:t>Characterize / trim low base scores</a:t>
            </a:r>
          </a:p>
          <a:p>
            <a:pPr lvl="1"/>
            <a:r>
              <a:rPr lang="en-US" dirty="0" smtClean="0"/>
              <a:t>Clip adapters</a:t>
            </a:r>
          </a:p>
          <a:p>
            <a:pPr lvl="1"/>
            <a:r>
              <a:rPr lang="en-US" dirty="0" smtClean="0"/>
              <a:t>Collapse duplicates</a:t>
            </a:r>
          </a:p>
          <a:p>
            <a:pPr lvl="1"/>
            <a:r>
              <a:rPr lang="en-US" dirty="0" smtClean="0"/>
              <a:t>File conversion</a:t>
            </a:r>
          </a:p>
          <a:p>
            <a:r>
              <a:rPr lang="en-US" dirty="0" smtClean="0"/>
              <a:t>Assembly:</a:t>
            </a:r>
          </a:p>
          <a:p>
            <a:pPr lvl="1"/>
            <a:r>
              <a:rPr lang="en-US" dirty="0" smtClean="0"/>
              <a:t>de Novo</a:t>
            </a:r>
          </a:p>
          <a:p>
            <a:pPr lvl="1"/>
            <a:r>
              <a:rPr lang="en-US" dirty="0" smtClean="0"/>
              <a:t>To reference </a:t>
            </a:r>
            <a:r>
              <a:rPr lang="en-US" dirty="0" err="1" smtClean="0"/>
              <a:t>sequence(s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…more bioinformatics…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cleaning steps can be programmed with common open source bioinformatics toolkits</a:t>
            </a:r>
          </a:p>
          <a:p>
            <a:r>
              <a:rPr lang="en-US" dirty="0" smtClean="0"/>
              <a:t>Some off-the-shelf tools exist</a:t>
            </a:r>
          </a:p>
          <a:p>
            <a:pPr lvl="1"/>
            <a:r>
              <a:rPr lang="en-US" dirty="0" smtClean="0"/>
              <a:t>FASTX-toolkit (also in galaxy)</a:t>
            </a:r>
          </a:p>
          <a:p>
            <a:pPr lvl="1"/>
            <a:r>
              <a:rPr lang="en-US" dirty="0" smtClean="0"/>
              <a:t>FASTQC</a:t>
            </a:r>
          </a:p>
          <a:p>
            <a:pPr lvl="1"/>
            <a:r>
              <a:rPr lang="en-US" dirty="0" smtClean="0"/>
              <a:t>PRINSEQ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programs:</a:t>
            </a:r>
          </a:p>
          <a:p>
            <a:pPr lvl="1"/>
            <a:r>
              <a:rPr lang="en-US" dirty="0" err="1" smtClean="0"/>
              <a:t>samtools</a:t>
            </a:r>
            <a:endParaRPr lang="en-US" dirty="0" smtClean="0"/>
          </a:p>
          <a:p>
            <a:pPr lvl="1"/>
            <a:r>
              <a:rPr lang="en-US" dirty="0" err="1" smtClean="0"/>
              <a:t>picard</a:t>
            </a:r>
            <a:endParaRPr lang="en-US" dirty="0" smtClean="0"/>
          </a:p>
          <a:p>
            <a:r>
              <a:rPr lang="en-US" dirty="0" smtClean="0"/>
              <a:t>APIs:</a:t>
            </a:r>
          </a:p>
          <a:p>
            <a:pPr lvl="1"/>
            <a:r>
              <a:rPr lang="en-US" dirty="0" err="1" smtClean="0"/>
              <a:t>Bio::SamTools</a:t>
            </a:r>
            <a:r>
              <a:rPr lang="en-US" dirty="0" smtClean="0"/>
              <a:t>, </a:t>
            </a:r>
            <a:r>
              <a:rPr lang="en-US" dirty="0" err="1" smtClean="0"/>
              <a:t>Bio::SFF</a:t>
            </a:r>
            <a:r>
              <a:rPr lang="en-US" dirty="0" smtClean="0"/>
              <a:t>, </a:t>
            </a:r>
            <a:r>
              <a:rPr lang="en-US" dirty="0" err="1" smtClean="0"/>
              <a:t>Vcf.pm</a:t>
            </a:r>
            <a:endParaRPr lang="en-US" dirty="0" smtClean="0"/>
          </a:p>
          <a:p>
            <a:pPr lvl="1"/>
            <a:r>
              <a:rPr lang="en-US" dirty="0" err="1" smtClean="0"/>
              <a:t>Bio::SeqIO</a:t>
            </a:r>
            <a:endParaRPr lang="en-US" dirty="0" smtClean="0"/>
          </a:p>
          <a:p>
            <a:pPr lvl="1"/>
            <a:r>
              <a:rPr lang="en-US" dirty="0" err="1" smtClean="0"/>
              <a:t>Bio.SeqIO</a:t>
            </a:r>
            <a:endParaRPr lang="en-US" dirty="0" smtClean="0"/>
          </a:p>
          <a:p>
            <a:pPr lvl="1"/>
            <a:r>
              <a:rPr lang="en-US" dirty="0" smtClean="0"/>
              <a:t>bio-</a:t>
            </a:r>
            <a:r>
              <a:rPr lang="en-US" dirty="0" err="1" smtClean="0"/>
              <a:t>ngs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De-novo assembly tools:</a:t>
            </a:r>
          </a:p>
          <a:p>
            <a:pPr lvl="1"/>
            <a:r>
              <a:rPr lang="en-US" dirty="0" smtClean="0"/>
              <a:t>SOAP de-novo</a:t>
            </a:r>
          </a:p>
          <a:p>
            <a:pPr lvl="1"/>
            <a:r>
              <a:rPr lang="en-US" dirty="0" smtClean="0"/>
              <a:t>Velvet</a:t>
            </a:r>
          </a:p>
          <a:p>
            <a:r>
              <a:rPr lang="en-US" dirty="0" smtClean="0"/>
              <a:t>Reference mapping:</a:t>
            </a:r>
          </a:p>
          <a:p>
            <a:pPr lvl="1"/>
            <a:r>
              <a:rPr lang="en-US" dirty="0" smtClean="0"/>
              <a:t>BWA</a:t>
            </a:r>
          </a:p>
          <a:p>
            <a:pPr lvl="1"/>
            <a:r>
              <a:rPr lang="en-US" dirty="0" smtClean="0"/>
              <a:t>MAQ</a:t>
            </a:r>
          </a:p>
          <a:p>
            <a:pPr lvl="1"/>
            <a:r>
              <a:rPr lang="en-US" dirty="0" smtClean="0"/>
              <a:t>Bowtie</a:t>
            </a:r>
          </a:p>
          <a:p>
            <a:pPr lvl="1"/>
            <a:r>
              <a:rPr lang="en-US" dirty="0" smtClean="0"/>
              <a:t>BFAST</a:t>
            </a:r>
          </a:p>
          <a:p>
            <a:pPr lvl="1"/>
            <a:r>
              <a:rPr lang="en-US" dirty="0" smtClean="0"/>
              <a:t>MIRA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bioinformatics universe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Integrated suites </a:t>
            </a:r>
            <a:r>
              <a:rPr lang="en-US" dirty="0" smtClean="0"/>
              <a:t>(CLC, </a:t>
            </a:r>
            <a:r>
              <a:rPr lang="en-US" dirty="0" err="1" smtClean="0"/>
              <a:t>Geneious</a:t>
            </a:r>
            <a:r>
              <a:rPr lang="en-US" dirty="0" smtClean="0"/>
              <a:t>, GATK) versus </a:t>
            </a:r>
            <a:r>
              <a:rPr lang="en-US" b="1" dirty="0" smtClean="0"/>
              <a:t>small utilities </a:t>
            </a:r>
            <a:r>
              <a:rPr lang="en-US" dirty="0" smtClean="0"/>
              <a:t>versus </a:t>
            </a:r>
            <a:r>
              <a:rPr lang="en-US" b="1" dirty="0" smtClean="0"/>
              <a:t>APIs</a:t>
            </a:r>
          </a:p>
          <a:p>
            <a:r>
              <a:rPr lang="en-US" b="1" dirty="0" smtClean="0"/>
              <a:t>Graphical user interface</a:t>
            </a:r>
            <a:r>
              <a:rPr lang="en-US" dirty="0" smtClean="0"/>
              <a:t> versus </a:t>
            </a:r>
            <a:r>
              <a:rPr lang="en-US" b="1" dirty="0" smtClean="0"/>
              <a:t>command line interface</a:t>
            </a:r>
            <a:endParaRPr lang="en-US" dirty="0" smtClean="0"/>
          </a:p>
          <a:p>
            <a:r>
              <a:rPr lang="en-US" b="1" dirty="0" smtClean="0"/>
              <a:t>Open source</a:t>
            </a:r>
            <a:r>
              <a:rPr lang="en-US" dirty="0" smtClean="0"/>
              <a:t> versus restrictive </a:t>
            </a:r>
            <a:r>
              <a:rPr lang="en-US" b="1" dirty="0" smtClean="0"/>
              <a:t>commercial licenses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table of bioinformatics</a:t>
            </a:r>
            <a:endParaRPr lang="en-US" dirty="0"/>
          </a:p>
        </p:txBody>
      </p:sp>
      <p:pic>
        <p:nvPicPr>
          <p:cNvPr id="4" name="Content Placeholder 3" descr="elements-72dpi.pdf"/>
          <p:cNvPicPr>
            <a:picLocks noGrp="1" noChangeAspect="1"/>
          </p:cNvPicPr>
          <p:nvPr>
            <p:ph idx="1"/>
          </p:nvPr>
        </p:nvPicPr>
        <p:blipFill>
          <a:blip r:embed="rId3"/>
          <a:srcRect l="2525" t="23206"/>
          <a:stretch>
            <a:fillRect/>
          </a:stretch>
        </p:blipFill>
        <p:spPr>
          <a:xfrm>
            <a:off x="76200" y="1371600"/>
            <a:ext cx="8944174" cy="498316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Download BWA: http://bio-</a:t>
            </a:r>
            <a:r>
              <a:rPr lang="en-US" sz="2400" dirty="0" err="1" smtClean="0"/>
              <a:t>bwa.sourceforge.net</a:t>
            </a:r>
            <a:r>
              <a:rPr lang="en-US" sz="2400" dirty="0" smtClean="0"/>
              <a:t>/</a:t>
            </a:r>
          </a:p>
          <a:p>
            <a:r>
              <a:rPr lang="en-US" sz="2400" dirty="0" smtClean="0"/>
              <a:t>On the command line:</a:t>
            </a:r>
          </a:p>
          <a:p>
            <a:pPr lvl="1"/>
            <a:r>
              <a:rPr lang="en-US" sz="2000" dirty="0" smtClean="0"/>
              <a:t>Expand the archive</a:t>
            </a:r>
          </a:p>
          <a:p>
            <a:pPr lvl="1"/>
            <a:r>
              <a:rPr lang="en-US" sz="2000" dirty="0" err="1" smtClean="0"/>
              <a:t>cd</a:t>
            </a:r>
            <a:r>
              <a:rPr lang="en-US" sz="2000" dirty="0" smtClean="0"/>
              <a:t> into it</a:t>
            </a:r>
          </a:p>
          <a:p>
            <a:pPr lvl="1"/>
            <a:r>
              <a:rPr lang="en-US" sz="2000" dirty="0" smtClean="0"/>
              <a:t>run '</a:t>
            </a:r>
            <a:r>
              <a:rPr lang="en-US" sz="2000" dirty="0" smtClean="0"/>
              <a:t>make’</a:t>
            </a:r>
            <a:endParaRPr lang="en-US" sz="2000" dirty="0" smtClean="0"/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un ./</a:t>
            </a:r>
            <a:r>
              <a:rPr lang="en-US" sz="2000" dirty="0" err="1" smtClean="0"/>
              <a:t>bwa</a:t>
            </a:r>
            <a:r>
              <a:rPr lang="en-US" sz="2000" dirty="0"/>
              <a:t> </a:t>
            </a:r>
            <a:r>
              <a:rPr lang="en-US" sz="2000" dirty="0" smtClean="0"/>
              <a:t>to see that it prints its version and usage,</a:t>
            </a:r>
            <a:r>
              <a:rPr lang="en-US" sz="2000" dirty="0"/>
              <a:t> c</a:t>
            </a:r>
            <a:r>
              <a:rPr lang="en-US" sz="2000" dirty="0" smtClean="0"/>
              <a:t>ompare to the </a:t>
            </a:r>
            <a:r>
              <a:rPr lang="en-US" sz="2000" dirty="0" err="1" smtClean="0"/>
              <a:t>bwa</a:t>
            </a:r>
            <a:r>
              <a:rPr lang="en-US" sz="2000" dirty="0"/>
              <a:t> </a:t>
            </a:r>
            <a:r>
              <a:rPr lang="en-US" sz="2000" dirty="0" smtClean="0"/>
              <a:t>in PATH</a:t>
            </a:r>
            <a:endParaRPr lang="en-US" sz="2000" dirty="0" smtClean="0"/>
          </a:p>
          <a:p>
            <a:r>
              <a:rPr lang="en-US" sz="2400" dirty="0" smtClean="0"/>
              <a:t>Download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: http://</a:t>
            </a:r>
            <a:r>
              <a:rPr lang="en-US" sz="2400" dirty="0" err="1" smtClean="0"/>
              <a:t>samtools.sourceforge.net</a:t>
            </a:r>
            <a:r>
              <a:rPr lang="en-US" sz="2400" dirty="0" smtClean="0"/>
              <a:t>/</a:t>
            </a:r>
          </a:p>
          <a:p>
            <a:r>
              <a:rPr lang="en-US" sz="2400" dirty="0" smtClean="0"/>
              <a:t>On the command line:</a:t>
            </a:r>
          </a:p>
          <a:p>
            <a:pPr lvl="1"/>
            <a:r>
              <a:rPr lang="en-US" sz="2000" dirty="0" smtClean="0"/>
              <a:t>Expand the archive</a:t>
            </a:r>
          </a:p>
          <a:p>
            <a:pPr lvl="1"/>
            <a:r>
              <a:rPr lang="en-US" sz="2000" dirty="0" err="1" smtClean="0"/>
              <a:t>cd</a:t>
            </a:r>
            <a:r>
              <a:rPr lang="en-US" sz="2000" dirty="0" smtClean="0"/>
              <a:t> into it</a:t>
            </a:r>
          </a:p>
          <a:p>
            <a:pPr lvl="1"/>
            <a:r>
              <a:rPr lang="en-US" sz="2000" dirty="0" smtClean="0"/>
              <a:t>run '</a:t>
            </a:r>
            <a:r>
              <a:rPr lang="en-US" sz="2000" dirty="0" smtClean="0"/>
              <a:t>make’</a:t>
            </a:r>
            <a:endParaRPr lang="en-US" sz="2000" dirty="0" smtClean="0"/>
          </a:p>
          <a:p>
            <a:pPr lvl="1"/>
            <a:r>
              <a:rPr lang="en-US" sz="2000" dirty="0" smtClean="0"/>
              <a:t>Run ./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to see that it prints its version and usage, compare to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in PATH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329</Words>
  <Application>Microsoft Macintosh PowerPoint</Application>
  <PresentationFormat>On-screen Show (4:3)</PresentationFormat>
  <Paragraphs>60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Running NGS analyses on the CLI</vt:lpstr>
      <vt:lpstr>NGS analyses</vt:lpstr>
      <vt:lpstr>Data pre-processing</vt:lpstr>
      <vt:lpstr>Data conversion</vt:lpstr>
      <vt:lpstr>Assembly</vt:lpstr>
      <vt:lpstr>The bioinformatics universe</vt:lpstr>
      <vt:lpstr>Periodic table of bioinformatics</vt:lpstr>
      <vt:lpstr>Exercise: compilation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NGS analyses on the CLI</dc:title>
  <dc:creator>Rutger Vos</dc:creator>
  <cp:lastModifiedBy>Darin</cp:lastModifiedBy>
  <cp:revision>36</cp:revision>
  <dcterms:created xsi:type="dcterms:W3CDTF">2012-09-10T21:49:55Z</dcterms:created>
  <dcterms:modified xsi:type="dcterms:W3CDTF">2013-10-18T12:13:01Z</dcterms:modified>
</cp:coreProperties>
</file>