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58" r:id="rId4"/>
    <p:sldId id="262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 showGuides="1">
      <p:cViewPr varScale="1">
        <p:scale>
          <a:sx n="183" d="100"/>
          <a:sy n="183" d="100"/>
        </p:scale>
        <p:origin x="-30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428752-E750-7D4F-BE4B-114A5D768740}" type="datetimeFigureOut">
              <a:rPr lang="en-US" smtClean="0"/>
              <a:pPr/>
              <a:t>10/18/13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D3709B-AE5A-E84B-A997-B124ABB215E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143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 a canned workflow in galaxy. Example: prepare an example workflow on galaxy main (e.g. basic reads quality),</a:t>
            </a:r>
            <a:r>
              <a:rPr lang="en-US" baseline="0" dirty="0" smtClean="0"/>
              <a:t> make students register for main (https://main.g2.bx.psu.edu) and run the workflow. Also, </a:t>
            </a:r>
            <a:r>
              <a:rPr lang="en-US" baseline="0" dirty="0" err="1" smtClean="0"/>
              <a:t>myExperiment</a:t>
            </a:r>
            <a:r>
              <a:rPr lang="en-US" baseline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3709B-AE5A-E84B-A997-B124ABB215E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062EE-C02B-1E4B-8957-C75DC942CD8A}" type="datetimeFigureOut">
              <a:rPr lang="en-US" smtClean="0"/>
              <a:pPr/>
              <a:t>10/18/13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B811-A876-984B-A525-7FF2CAAFB4C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062EE-C02B-1E4B-8957-C75DC942CD8A}" type="datetimeFigureOut">
              <a:rPr lang="en-US" smtClean="0"/>
              <a:pPr/>
              <a:t>10/18/13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B811-A876-984B-A525-7FF2CAAFB4C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062EE-C02B-1E4B-8957-C75DC942CD8A}" type="datetimeFigureOut">
              <a:rPr lang="en-US" smtClean="0"/>
              <a:pPr/>
              <a:t>10/18/13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B811-A876-984B-A525-7FF2CAAFB4C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062EE-C02B-1E4B-8957-C75DC942CD8A}" type="datetimeFigureOut">
              <a:rPr lang="en-US" smtClean="0"/>
              <a:pPr/>
              <a:t>10/18/13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B811-A876-984B-A525-7FF2CAAFB4C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062EE-C02B-1E4B-8957-C75DC942CD8A}" type="datetimeFigureOut">
              <a:rPr lang="en-US" smtClean="0"/>
              <a:pPr/>
              <a:t>10/18/13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B811-A876-984B-A525-7FF2CAAFB4C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062EE-C02B-1E4B-8957-C75DC942CD8A}" type="datetimeFigureOut">
              <a:rPr lang="en-US" smtClean="0"/>
              <a:pPr/>
              <a:t>10/18/13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B811-A876-984B-A525-7FF2CAAFB4C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062EE-C02B-1E4B-8957-C75DC942CD8A}" type="datetimeFigureOut">
              <a:rPr lang="en-US" smtClean="0"/>
              <a:pPr/>
              <a:t>10/18/13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B811-A876-984B-A525-7FF2CAAFB4C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062EE-C02B-1E4B-8957-C75DC942CD8A}" type="datetimeFigureOut">
              <a:rPr lang="en-US" smtClean="0"/>
              <a:pPr/>
              <a:t>10/18/13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B811-A876-984B-A525-7FF2CAAFB4C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062EE-C02B-1E4B-8957-C75DC942CD8A}" type="datetimeFigureOut">
              <a:rPr lang="en-US" smtClean="0"/>
              <a:pPr/>
              <a:t>10/18/13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B811-A876-984B-A525-7FF2CAAFB4C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062EE-C02B-1E4B-8957-C75DC942CD8A}" type="datetimeFigureOut">
              <a:rPr lang="en-US" smtClean="0"/>
              <a:pPr/>
              <a:t>10/18/13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B811-A876-984B-A525-7FF2CAAFB4C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062EE-C02B-1E4B-8957-C75DC942CD8A}" type="datetimeFigureOut">
              <a:rPr lang="en-US" smtClean="0"/>
              <a:pPr/>
              <a:t>10/18/13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B811-A876-984B-A525-7FF2CAAFB4C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062EE-C02B-1E4B-8957-C75DC942CD8A}" type="datetimeFigureOut">
              <a:rPr lang="en-US" smtClean="0"/>
              <a:pPr/>
              <a:t>10/18/13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0B811-A876-984B-A525-7FF2CAAFB4C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Running existing workflows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sharing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myExperiment.org</a:t>
            </a:r>
            <a:r>
              <a:rPr lang="en-US" dirty="0" smtClean="0"/>
              <a:t> is a platform for sharing files and workflows for:</a:t>
            </a:r>
          </a:p>
          <a:p>
            <a:pPr lvl="1"/>
            <a:r>
              <a:rPr lang="en-US" dirty="0" err="1" smtClean="0"/>
              <a:t>Taverna</a:t>
            </a:r>
            <a:endParaRPr lang="en-US" dirty="0" smtClean="0"/>
          </a:p>
          <a:p>
            <a:pPr lvl="1"/>
            <a:r>
              <a:rPr lang="en-US" dirty="0" err="1" smtClean="0"/>
              <a:t>RapidMiner</a:t>
            </a:r>
            <a:endParaRPr lang="en-US" dirty="0" smtClean="0"/>
          </a:p>
          <a:p>
            <a:pPr lvl="1"/>
            <a:r>
              <a:rPr lang="en-US" dirty="0" err="1" smtClean="0"/>
              <a:t>Kepler</a:t>
            </a:r>
            <a:endParaRPr lang="en-US" dirty="0" smtClean="0"/>
          </a:p>
          <a:p>
            <a:pPr lvl="1"/>
            <a:r>
              <a:rPr lang="en-US" dirty="0" err="1" smtClean="0"/>
              <a:t>BioClipse</a:t>
            </a:r>
            <a:endParaRPr lang="en-US" dirty="0" smtClean="0"/>
          </a:p>
          <a:p>
            <a:pPr lvl="1"/>
            <a:r>
              <a:rPr lang="en-US" dirty="0" smtClean="0"/>
              <a:t>etc.</a:t>
            </a:r>
            <a:endParaRPr lang="en-US" dirty="0"/>
          </a:p>
        </p:txBody>
      </p:sp>
      <p:pic>
        <p:nvPicPr>
          <p:cNvPr id="6" name="Content Placeholder 5" descr="myexperiment.pn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648200" y="1776480"/>
            <a:ext cx="4038600" cy="325272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Galaxy workflow sharing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371601"/>
            <a:ext cx="8305800" cy="12954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Galaxy, being web-based, hosts its own platform for workflow sharing</a:t>
            </a:r>
          </a:p>
          <a:p>
            <a:r>
              <a:rPr lang="en-US" sz="2000" dirty="0" smtClean="0"/>
              <a:t>Any history you have built up can be turned into a workflow and shared</a:t>
            </a:r>
          </a:p>
          <a:p>
            <a:r>
              <a:rPr lang="en-US" sz="2000" dirty="0" smtClean="0"/>
              <a:t>The URL for this workflow can be supplementary material to a publication</a:t>
            </a:r>
            <a:endParaRPr lang="en-US" sz="2000" dirty="0"/>
          </a:p>
        </p:txBody>
      </p:sp>
      <p:pic>
        <p:nvPicPr>
          <p:cNvPr id="6" name="Content Placeholder 5" descr="galaxy_workflow_sharing.pn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1676400" y="2731718"/>
            <a:ext cx="5791200" cy="3814811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</a:t>
            </a:r>
            <a:r>
              <a:rPr lang="en-US" dirty="0" err="1" smtClean="0"/>
              <a:t>metagenomics</a:t>
            </a:r>
            <a:r>
              <a:rPr lang="en-US" dirty="0" smtClean="0"/>
              <a:t> on windshield</a:t>
            </a:r>
            <a:endParaRPr lang="en-US" dirty="0"/>
          </a:p>
        </p:txBody>
      </p:sp>
      <p:pic>
        <p:nvPicPr>
          <p:cNvPr id="7" name="Content Placeholder 6" descr="windshield_route.jpeg"/>
          <p:cNvPicPr>
            <a:picLocks noGrp="1" noChangeAspect="1"/>
          </p:cNvPicPr>
          <p:nvPr>
            <p:ph idx="1"/>
          </p:nvPr>
        </p:nvPicPr>
        <p:blipFill>
          <a:blip r:embed="rId2"/>
          <a:srcRect l="-1657" r="-1657"/>
          <a:stretch>
            <a:fillRect/>
          </a:stretch>
        </p:blipFill>
        <p:spPr/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</a:t>
            </a:r>
            <a:r>
              <a:rPr lang="en-US" dirty="0" err="1" smtClean="0"/>
              <a:t>metagenomics</a:t>
            </a:r>
            <a:r>
              <a:rPr lang="en-US" dirty="0" smtClean="0"/>
              <a:t> on windshield</a:t>
            </a:r>
            <a:endParaRPr lang="en-US" dirty="0"/>
          </a:p>
        </p:txBody>
      </p:sp>
      <p:pic>
        <p:nvPicPr>
          <p:cNvPr id="8" name="Content Placeholder 7" descr="windshield_phylogenies.jpeg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-15865" r="-15865"/>
          <a:stretch>
            <a:fillRect/>
          </a:stretch>
        </p:blipFill>
        <p:spPr/>
      </p:pic>
      <p:pic>
        <p:nvPicPr>
          <p:cNvPr id="6" name="Content Placeholder 5" descr="windshield.png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l="3609" t="1895" r="4813" b="1895"/>
          <a:stretch>
            <a:fillRect/>
          </a:stretch>
        </p:blipFill>
        <p:spPr>
          <a:xfrm>
            <a:off x="5014208" y="1685976"/>
            <a:ext cx="3263690" cy="4354411"/>
          </a:xfr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run an existing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Log in on Galaxy "main"</a:t>
            </a:r>
          </a:p>
          <a:p>
            <a:r>
              <a:rPr lang="en-US" dirty="0" smtClean="0"/>
              <a:t>Go to </a:t>
            </a:r>
            <a:r>
              <a:rPr lang="en-US" dirty="0" smtClean="0">
                <a:solidFill>
                  <a:srgbClr val="0000FF"/>
                </a:solidFill>
              </a:rPr>
              <a:t>https://main.g2.bx.psu.edu/u/aun1/p/windshield-splatter</a:t>
            </a:r>
          </a:p>
          <a:p>
            <a:r>
              <a:rPr lang="en-US" dirty="0" smtClean="0"/>
              <a:t>Import 'Galaxy history | </a:t>
            </a:r>
            <a:r>
              <a:rPr lang="en-US" dirty="0" err="1" smtClean="0"/>
              <a:t>metagenomic</a:t>
            </a:r>
            <a:r>
              <a:rPr lang="en-US" dirty="0" smtClean="0"/>
              <a:t> analysis'</a:t>
            </a:r>
          </a:p>
          <a:p>
            <a:r>
              <a:rPr lang="en-US" dirty="0" smtClean="0"/>
              <a:t>Analyze the steps of the workflow:</a:t>
            </a:r>
          </a:p>
          <a:p>
            <a:pPr lvl="1"/>
            <a:r>
              <a:rPr lang="en-US" dirty="0" smtClean="0"/>
              <a:t>What was the minimal </a:t>
            </a:r>
            <a:r>
              <a:rPr lang="en-US" dirty="0" err="1" smtClean="0"/>
              <a:t>phred</a:t>
            </a:r>
            <a:r>
              <a:rPr lang="en-US" dirty="0" smtClean="0"/>
              <a:t> score we accept in step 2?</a:t>
            </a:r>
          </a:p>
          <a:p>
            <a:pPr lvl="1"/>
            <a:r>
              <a:rPr lang="en-US" dirty="0" smtClean="0"/>
              <a:t>Why would splitting on "low quality based in </a:t>
            </a:r>
            <a:r>
              <a:rPr lang="en-US" dirty="0" err="1" smtClean="0"/>
              <a:t>homopolymers</a:t>
            </a:r>
            <a:r>
              <a:rPr lang="en-US" dirty="0" smtClean="0"/>
              <a:t>" result in fragmentation in 454 runs?</a:t>
            </a:r>
          </a:p>
          <a:p>
            <a:pPr lvl="1"/>
            <a:r>
              <a:rPr lang="en-US" dirty="0" smtClean="0"/>
              <a:t>Why was </a:t>
            </a:r>
            <a:r>
              <a:rPr lang="en-US" dirty="0" err="1" smtClean="0"/>
              <a:t>megablast</a:t>
            </a:r>
            <a:r>
              <a:rPr lang="en-US" dirty="0" smtClean="0"/>
              <a:t> run twice?</a:t>
            </a:r>
          </a:p>
          <a:p>
            <a:pPr lvl="1"/>
            <a:r>
              <a:rPr lang="en-US" dirty="0" smtClean="0"/>
              <a:t>What is a "join" (in step 11)?</a:t>
            </a:r>
          </a:p>
          <a:p>
            <a:pPr lvl="1"/>
            <a:r>
              <a:rPr lang="en-US" dirty="0" smtClean="0"/>
              <a:t>What do we filter on in step 12?</a:t>
            </a:r>
          </a:p>
          <a:p>
            <a:pPr lvl="1"/>
            <a:r>
              <a:rPr lang="en-US" dirty="0" smtClean="0"/>
              <a:t>Based on step 16, is windshield splatter actually mostly insects?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239</Words>
  <Application>Microsoft Macintosh PowerPoint</Application>
  <PresentationFormat>Diavoorstelling (4:3)</PresentationFormat>
  <Paragraphs>27</Paragraphs>
  <Slides>6</Slides>
  <Notes>1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7" baseType="lpstr">
      <vt:lpstr>Office Theme</vt:lpstr>
      <vt:lpstr>Running existing workflows</vt:lpstr>
      <vt:lpstr>Workflow sharing</vt:lpstr>
      <vt:lpstr>Galaxy workflow sharing</vt:lpstr>
      <vt:lpstr>Example: metagenomics on windshield</vt:lpstr>
      <vt:lpstr>Example: metagenomics on windshield</vt:lpstr>
      <vt:lpstr>Exercise: run an existing workflow</vt:lpstr>
    </vt:vector>
  </TitlesOfParts>
  <Company>University of Reading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Running existing workflows</dc:title>
  <dc:creator>Rutger Vos</dc:creator>
  <cp:lastModifiedBy>Vos, R.A.</cp:lastModifiedBy>
  <cp:revision>11</cp:revision>
  <dcterms:created xsi:type="dcterms:W3CDTF">2012-09-13T09:25:35Z</dcterms:created>
  <dcterms:modified xsi:type="dcterms:W3CDTF">2013-10-18T10:25:09Z</dcterms:modified>
</cp:coreProperties>
</file>