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E1D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5880A-C342-1143-831E-CB91D5241AEE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54F9-BFC8-334B-B189-BB03E6D0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1D4E-5470-D54A-988D-EBB274F3F401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ncbi.nih.gov" TargetMode="External"/><Relationship Id="rId3" Type="http://schemas.openxmlformats.org/officeDocument/2006/relationships/hyperlink" Target="ftp://ftp.sra.ebi.ac.u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" TargetMode="External"/><Relationship Id="rId3" Type="http://schemas.openxmlformats.org/officeDocument/2006/relationships/hyperlink" Target="http://samtools.sourceforge.net/samtools-c.s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BWA and </a:t>
            </a:r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9.30</a:t>
            </a:r>
            <a:r>
              <a:rPr lang="en-US" smtClean="0"/>
              <a:t>-</a:t>
            </a:r>
            <a:r>
              <a:rPr lang="en-US" smtClean="0"/>
              <a:t>10.00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dirty="0" err="1" smtClean="0"/>
              <a:t>Bams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bam files must be sorted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merge </a:t>
            </a:r>
            <a:r>
              <a:rPr lang="en-US" sz="2000" i="1" dirty="0" err="1" smtClean="0"/>
              <a:t>out.bam</a:t>
            </a:r>
            <a:r>
              <a:rPr lang="en-US" sz="2000" i="1" dirty="0" smtClean="0"/>
              <a:t> in1.bam in2.bam in3.bam ......</a:t>
            </a:r>
          </a:p>
          <a:p>
            <a:pPr>
              <a:buNone/>
            </a:pPr>
            <a:endParaRPr lang="en-US" sz="20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Sam Headers (simplest, smallest, but cannot be converted back to bam)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out.sam</a:t>
            </a:r>
            <a:endParaRPr lang="en-US" sz="2000" i="1" dirty="0" smtClean="0"/>
          </a:p>
          <a:p>
            <a:r>
              <a:rPr lang="en-US" sz="2800" dirty="0" smtClean="0"/>
              <a:t>With Sam Headers (extra </a:t>
            </a:r>
            <a:r>
              <a:rPr lang="en-US" sz="2800" dirty="0" err="1" smtClean="0"/>
              <a:t>commandline</a:t>
            </a:r>
            <a:r>
              <a:rPr lang="en-US" sz="2800" dirty="0" smtClean="0"/>
              <a:t> switch and larger. </a:t>
            </a:r>
            <a:r>
              <a:rPr lang="en-US" sz="2800" dirty="0"/>
              <a:t>N</a:t>
            </a:r>
            <a:r>
              <a:rPr lang="en-US" sz="2800" dirty="0" smtClean="0"/>
              <a:t>ecessary to write bam to </a:t>
            </a:r>
            <a:r>
              <a:rPr lang="en-US" sz="2800" dirty="0" err="1" smtClean="0"/>
              <a:t>sam</a:t>
            </a:r>
            <a:r>
              <a:rPr lang="en-US" sz="2800" dirty="0" smtClean="0"/>
              <a:t>, filter the </a:t>
            </a:r>
            <a:r>
              <a:rPr lang="en-US" sz="2800" dirty="0" err="1" smtClean="0"/>
              <a:t>sam</a:t>
            </a:r>
            <a:r>
              <a:rPr lang="en-US" sz="2800" dirty="0" smtClean="0"/>
              <a:t>, and then write back to bam)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out.sam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filter_unaligned.pl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– aligned</a:t>
            </a:r>
            <a:endParaRPr lang="en-US" sz="20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flagstat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Extremely useful for calculating statistics of total sequences, unaligned sequences, etc. from a bam file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flagstat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3717710 + 0 in total (QC-passed reads + QC-failed reads)</a:t>
            </a:r>
          </a:p>
          <a:p>
            <a:pPr>
              <a:buNone/>
            </a:pPr>
            <a:r>
              <a:rPr lang="en-US" sz="2000" i="1" dirty="0" smtClean="0"/>
              <a:t>0 + 0 duplicates</a:t>
            </a:r>
          </a:p>
          <a:p>
            <a:pPr>
              <a:buNone/>
            </a:pPr>
            <a:r>
              <a:rPr lang="en-US" sz="2000" i="1" dirty="0" smtClean="0"/>
              <a:t>328647 + 0 mapped (8.84%:nan%)</a:t>
            </a:r>
          </a:p>
          <a:p>
            <a:pPr>
              <a:buNone/>
            </a:pPr>
            <a:r>
              <a:rPr lang="en-US" sz="2000" i="1" dirty="0" smtClean="0"/>
              <a:t>3717710 + 0 paired in sequencing</a:t>
            </a:r>
          </a:p>
          <a:p>
            <a:pPr>
              <a:buNone/>
            </a:pPr>
            <a:r>
              <a:rPr lang="en-US" sz="2000" i="1" dirty="0" smtClean="0"/>
              <a:t>1858855 + 0 read1</a:t>
            </a:r>
          </a:p>
          <a:p>
            <a:pPr>
              <a:buNone/>
            </a:pPr>
            <a:r>
              <a:rPr lang="en-US" sz="2000" i="1" dirty="0" smtClean="0"/>
              <a:t>1858855 + 0 read2</a:t>
            </a:r>
          </a:p>
          <a:p>
            <a:pPr>
              <a:buNone/>
            </a:pPr>
            <a:r>
              <a:rPr lang="en-US" sz="2000" i="1" dirty="0" smtClean="0"/>
              <a:t>299654 + 0 properly paired (8.06%:nan%)</a:t>
            </a:r>
          </a:p>
          <a:p>
            <a:pPr>
              <a:buNone/>
            </a:pPr>
            <a:r>
              <a:rPr lang="en-US" sz="2000" i="1" dirty="0" smtClean="0"/>
              <a:t>317892 + 0 with itself and mate mapped</a:t>
            </a:r>
          </a:p>
          <a:p>
            <a:pPr>
              <a:buNone/>
            </a:pPr>
            <a:r>
              <a:rPr lang="en-US" sz="2000" i="1" dirty="0" smtClean="0"/>
              <a:t>10755 + 0 singletons (0.29%:nan%)</a:t>
            </a:r>
          </a:p>
          <a:p>
            <a:pPr>
              <a:buNone/>
            </a:pPr>
            <a:r>
              <a:rPr lang="en-US" sz="2000" i="1" dirty="0" smtClean="0"/>
              <a:t>15610 + 0 with mate mapped to a different </a:t>
            </a:r>
            <a:r>
              <a:rPr lang="en-US" sz="2000" i="1" dirty="0" err="1" smtClean="0"/>
              <a:t>chr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8622 + 0 with mate mapped to a different </a:t>
            </a:r>
            <a:r>
              <a:rPr lang="en-US" sz="2000" i="1" dirty="0" err="1" smtClean="0"/>
              <a:t>chr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mapQ</a:t>
            </a:r>
            <a:r>
              <a:rPr lang="en-US" sz="2000" i="1" dirty="0" smtClean="0"/>
              <a:t>&gt;=5)</a:t>
            </a:r>
          </a:p>
          <a:p>
            <a:pPr>
              <a:buNone/>
            </a:pPr>
            <a:endParaRPr lang="en-US" sz="20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download Plasmodium </a:t>
            </a:r>
            <a:r>
              <a:rPr lang="en-US" sz="2000" dirty="0" err="1" smtClean="0"/>
              <a:t>falciparum</a:t>
            </a:r>
            <a:r>
              <a:rPr lang="en-US" sz="2000" dirty="0" smtClean="0"/>
              <a:t> reference genome</a:t>
            </a:r>
          </a:p>
          <a:p>
            <a:pPr lvl="1"/>
            <a:r>
              <a:rPr lang="en-US" sz="1200" dirty="0" smtClean="0"/>
              <a:t>ftp </a:t>
            </a:r>
            <a:r>
              <a:rPr lang="en-US" sz="1200" dirty="0" smtClean="0">
                <a:hlinkClick r:id="rId2" action="ppaction://hlinkfile"/>
              </a:rPr>
              <a:t>ftp.ncbi.nih.gov</a:t>
            </a:r>
            <a:r>
              <a:rPr lang="en-US" sz="1200" dirty="0" smtClean="0"/>
              <a:t> (user anonymous, password your email)</a:t>
            </a:r>
          </a:p>
          <a:p>
            <a:pPr lvl="1"/>
            <a:r>
              <a:rPr lang="en-US" sz="1200" dirty="0" err="1" smtClean="0"/>
              <a:t>cd</a:t>
            </a:r>
            <a:r>
              <a:rPr lang="en-US" sz="1200" dirty="0" smtClean="0"/>
              <a:t> genomes/</a:t>
            </a:r>
            <a:r>
              <a:rPr lang="en-US" sz="1200" dirty="0" err="1" smtClean="0"/>
              <a:t>Plasmodium_falciparum_OLD</a:t>
            </a:r>
            <a:endParaRPr lang="en-US" sz="1200" dirty="0" smtClean="0"/>
          </a:p>
          <a:p>
            <a:pPr lvl="1"/>
            <a:r>
              <a:rPr lang="en-US" sz="1200" dirty="0" err="1" smtClean="0"/>
              <a:t>ls</a:t>
            </a:r>
            <a:endParaRPr lang="en-US" sz="1200" dirty="0" smtClean="0"/>
          </a:p>
          <a:p>
            <a:pPr lvl="1"/>
            <a:r>
              <a:rPr lang="en-US" sz="1200" dirty="0" err="1" smtClean="0"/>
              <a:t>cd</a:t>
            </a:r>
            <a:r>
              <a:rPr lang="en-US" sz="1200" dirty="0" smtClean="0"/>
              <a:t> CHR1</a:t>
            </a:r>
          </a:p>
          <a:p>
            <a:pPr lvl="1"/>
            <a:r>
              <a:rPr lang="en-US" sz="1200" dirty="0" err="1" smtClean="0"/>
              <a:t>ls</a:t>
            </a:r>
            <a:r>
              <a:rPr lang="en-US" sz="1200" dirty="0" smtClean="0"/>
              <a:t> *</a:t>
            </a:r>
            <a:r>
              <a:rPr lang="en-US" sz="1200" dirty="0" err="1" smtClean="0"/>
              <a:t>fna</a:t>
            </a:r>
            <a:endParaRPr lang="en-US" sz="1200" dirty="0" smtClean="0"/>
          </a:p>
          <a:p>
            <a:pPr lvl="1"/>
            <a:r>
              <a:rPr lang="en-US" sz="1200" dirty="0" smtClean="0"/>
              <a:t>copy/paste the </a:t>
            </a:r>
            <a:r>
              <a:rPr lang="en-US" sz="1200" dirty="0" err="1" smtClean="0"/>
              <a:t>fna</a:t>
            </a:r>
            <a:r>
              <a:rPr lang="en-US" sz="1200" dirty="0" smtClean="0"/>
              <a:t> filename into get FILENAME</a:t>
            </a:r>
          </a:p>
          <a:p>
            <a:pPr lvl="1"/>
            <a:r>
              <a:rPr lang="en-US" sz="1200" dirty="0" err="1" smtClean="0"/>
              <a:t>cd</a:t>
            </a:r>
            <a:r>
              <a:rPr lang="en-US" sz="1200" dirty="0" smtClean="0"/>
              <a:t> ..</a:t>
            </a:r>
          </a:p>
          <a:p>
            <a:pPr lvl="1"/>
            <a:r>
              <a:rPr lang="en-US" sz="1200" dirty="0" smtClean="0"/>
              <a:t>repeat for all other chromosomes</a:t>
            </a:r>
          </a:p>
          <a:p>
            <a:pPr lvl="1"/>
            <a:r>
              <a:rPr lang="en-US" sz="1200" dirty="0" smtClean="0"/>
              <a:t>quit</a:t>
            </a:r>
          </a:p>
          <a:p>
            <a:pPr lvl="1"/>
            <a:r>
              <a:rPr lang="en-US" sz="1200" dirty="0" smtClean="0"/>
              <a:t>cat *</a:t>
            </a:r>
            <a:r>
              <a:rPr lang="en-US" sz="1200" dirty="0" err="1" smtClean="0"/>
              <a:t>fna</a:t>
            </a:r>
            <a:r>
              <a:rPr lang="en-US" sz="1200" dirty="0" smtClean="0"/>
              <a:t> | </a:t>
            </a:r>
            <a:r>
              <a:rPr lang="en-US" sz="1200" dirty="0" err="1" smtClean="0"/>
              <a:t>perl</a:t>
            </a:r>
            <a:r>
              <a:rPr lang="en-US" sz="1200" dirty="0" smtClean="0"/>
              <a:t> -pi -</a:t>
            </a:r>
            <a:r>
              <a:rPr lang="en-US" sz="1200" dirty="0" err="1" smtClean="0"/>
              <a:t>e</a:t>
            </a:r>
            <a:r>
              <a:rPr lang="en-US" sz="1200" dirty="0" smtClean="0"/>
              <a:t> '</a:t>
            </a:r>
            <a:r>
              <a:rPr lang="en-US" sz="1200" dirty="0" err="1" smtClean="0"/>
              <a:t>s</a:t>
            </a:r>
            <a:r>
              <a:rPr lang="en-US" sz="1200" dirty="0" smtClean="0"/>
              <a:t>/^\&gt;</a:t>
            </a:r>
            <a:r>
              <a:rPr lang="en-US" sz="1200" dirty="0" err="1" smtClean="0"/>
              <a:t>gi</a:t>
            </a:r>
            <a:r>
              <a:rPr lang="en-US" sz="1200" dirty="0" smtClean="0"/>
              <a:t>.*chromosome\</a:t>
            </a:r>
            <a:r>
              <a:rPr lang="en-US" sz="1200" dirty="0" err="1" smtClean="0"/>
              <a:t>s(\d</a:t>
            </a:r>
            <a:r>
              <a:rPr lang="en-US" sz="1200" dirty="0" smtClean="0"/>
              <a:t>+).*/\&gt;chr$1/g' &gt;&gt; </a:t>
            </a:r>
            <a:r>
              <a:rPr lang="en-US" sz="1200" dirty="0" err="1" smtClean="0"/>
              <a:t>Plasmodium_falciparum_OLD.fa</a:t>
            </a:r>
            <a:endParaRPr lang="en-US" sz="1200" dirty="0" smtClean="0"/>
          </a:p>
          <a:p>
            <a:pPr lvl="1"/>
            <a:r>
              <a:rPr lang="en-US" sz="1200" dirty="0" err="1" smtClean="0"/>
              <a:t>rm</a:t>
            </a:r>
            <a:r>
              <a:rPr lang="en-US" sz="1200" dirty="0" smtClean="0"/>
              <a:t> *.</a:t>
            </a:r>
            <a:r>
              <a:rPr lang="en-US" sz="1200" dirty="0" err="1" smtClean="0"/>
              <a:t>fna</a:t>
            </a:r>
            <a:endParaRPr lang="en-US" sz="1200" dirty="0" smtClean="0"/>
          </a:p>
          <a:p>
            <a:r>
              <a:rPr lang="en-US" sz="2000" dirty="0" err="1" smtClean="0"/>
              <a:t>bwa</a:t>
            </a:r>
            <a:r>
              <a:rPr lang="en-US" sz="2000" dirty="0" smtClean="0"/>
              <a:t> index </a:t>
            </a:r>
            <a:r>
              <a:rPr lang="en-US" sz="2000" dirty="0" err="1" smtClean="0"/>
              <a:t>Plasmodium_falciparu_OLD.fa</a:t>
            </a:r>
            <a:endParaRPr lang="en-US" sz="2000" dirty="0" smtClean="0"/>
          </a:p>
          <a:p>
            <a:r>
              <a:rPr lang="en-US" sz="2000" dirty="0" smtClean="0"/>
              <a:t>download P. </a:t>
            </a:r>
            <a:r>
              <a:rPr lang="en-US" sz="2000" dirty="0" err="1" smtClean="0"/>
              <a:t>falciparum</a:t>
            </a:r>
            <a:r>
              <a:rPr lang="en-US" sz="2000" dirty="0" smtClean="0"/>
              <a:t> experiment Paired Sample raw </a:t>
            </a:r>
            <a:r>
              <a:rPr lang="en-US" sz="2000" dirty="0" err="1" smtClean="0"/>
              <a:t>fastq</a:t>
            </a:r>
            <a:r>
              <a:rPr lang="en-US" sz="2000" dirty="0" smtClean="0"/>
              <a:t> files</a:t>
            </a:r>
          </a:p>
          <a:p>
            <a:pPr lvl="1"/>
            <a:r>
              <a:rPr lang="en-US" sz="1400" dirty="0" smtClean="0"/>
              <a:t>ftp </a:t>
            </a:r>
            <a:r>
              <a:rPr lang="en-US" sz="1400" dirty="0" smtClean="0">
                <a:hlinkClick r:id="rId3" action="ppaction://hlinkfile"/>
              </a:rPr>
              <a:t>ftp.sra.ebi.ac.uk</a:t>
            </a:r>
            <a:r>
              <a:rPr lang="en-US" sz="1400" dirty="0" smtClean="0"/>
              <a:t> (user anonymous, password your email)</a:t>
            </a:r>
          </a:p>
          <a:p>
            <a:pPr lvl="1"/>
            <a:r>
              <a:rPr lang="en-US" sz="1400" dirty="0" err="1" smtClean="0"/>
              <a:t>cd</a:t>
            </a:r>
            <a:r>
              <a:rPr lang="en-US" sz="1400" dirty="0" smtClean="0"/>
              <a:t> vol1/fastq/ERR022/ERR022523</a:t>
            </a:r>
          </a:p>
          <a:p>
            <a:pPr lvl="1"/>
            <a:r>
              <a:rPr lang="en-US" sz="1400" dirty="0" smtClean="0"/>
              <a:t>get ERR022523_1.fastq.gz</a:t>
            </a:r>
          </a:p>
          <a:p>
            <a:pPr lvl="1"/>
            <a:r>
              <a:rPr lang="en-US" sz="1400" dirty="0" smtClean="0"/>
              <a:t>get ERR022523_2.fastq.gz</a:t>
            </a:r>
          </a:p>
          <a:p>
            <a:pPr lvl="1"/>
            <a:r>
              <a:rPr lang="en-US" sz="1400" dirty="0" smtClean="0"/>
              <a:t>quit</a:t>
            </a:r>
          </a:p>
          <a:p>
            <a:pPr lvl="1"/>
            <a:r>
              <a:rPr lang="en-US" sz="1400" dirty="0" err="1" smtClean="0"/>
              <a:t>gunzip</a:t>
            </a:r>
            <a:r>
              <a:rPr lang="en-US" sz="1400" dirty="0" smtClean="0"/>
              <a:t> ERR022523_1.fastq.gz</a:t>
            </a:r>
          </a:p>
          <a:p>
            <a:pPr lvl="1"/>
            <a:r>
              <a:rPr lang="en-US" sz="1400" dirty="0" err="1" smtClean="0"/>
              <a:t>gunzip</a:t>
            </a:r>
            <a:r>
              <a:rPr lang="en-US" sz="1400" dirty="0" smtClean="0"/>
              <a:t> ERR022523_2.fastq.gz</a:t>
            </a:r>
          </a:p>
          <a:p>
            <a:r>
              <a:rPr lang="en-US" sz="2000" dirty="0" smtClean="0"/>
              <a:t>align ERR022523_1.fastq against </a:t>
            </a:r>
            <a:r>
              <a:rPr lang="en-US" sz="2000" dirty="0" err="1" smtClean="0"/>
              <a:t>Plasmodium_falciparum_OLD.fa</a:t>
            </a:r>
            <a:endParaRPr lang="en-US" sz="2000" dirty="0" smtClean="0"/>
          </a:p>
          <a:p>
            <a:r>
              <a:rPr lang="en-US" sz="2000" dirty="0" smtClean="0"/>
              <a:t>align ERR022523_2.fastq against </a:t>
            </a:r>
            <a:r>
              <a:rPr lang="en-US" sz="2000" dirty="0" err="1" smtClean="0"/>
              <a:t>Plasmodium_falciparum_OLD.fa</a:t>
            </a:r>
            <a:endParaRPr lang="en-US" sz="2000" dirty="0" smtClean="0"/>
          </a:p>
          <a:p>
            <a:r>
              <a:rPr lang="en-US" sz="2000" dirty="0" smtClean="0"/>
              <a:t>generate a sorted bam alignment output file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is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smtClean="0"/>
              <a:t>/Plasmodium.sh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http://bio-</a:t>
            </a:r>
            <a:r>
              <a:rPr lang="en-US" dirty="0" err="1" smtClean="0"/>
              <a:t>bwa.sourceforge.net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http://sourceforge.net/projects/bio-bwa</a:t>
            </a:r>
            <a:endParaRPr lang="en-US" dirty="0" smtClean="0"/>
          </a:p>
          <a:p>
            <a:r>
              <a:rPr lang="en-US" dirty="0" smtClean="0"/>
              <a:t>Aligns short read sequences to long reference genomes efficiently and quickly</a:t>
            </a:r>
          </a:p>
          <a:p>
            <a:r>
              <a:rPr lang="en-US" dirty="0" smtClean="0"/>
              <a:t>Free and Open Source (GPL3 and MIT)</a:t>
            </a:r>
          </a:p>
          <a:p>
            <a:r>
              <a:rPr lang="en-US" dirty="0" smtClean="0"/>
              <a:t>Easy to use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has two different </a:t>
            </a:r>
            <a:r>
              <a:rPr lang="en-US" dirty="0" err="1" smtClean="0"/>
              <a:t>indeing</a:t>
            </a:r>
            <a:r>
              <a:rPr lang="en-US" dirty="0" smtClean="0"/>
              <a:t> algorithms: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s:  This method is used for small  (&lt; 2Gb) genomes and runs very quickly.  It will produce a segmentation fault for larger genomes.  It is the default</a:t>
            </a:r>
          </a:p>
          <a:p>
            <a:r>
              <a:rPr lang="en-US" sz="2400" dirty="0" err="1"/>
              <a:t>b</a:t>
            </a:r>
            <a:r>
              <a:rPr lang="en-US" sz="2400" dirty="0" err="1" smtClean="0"/>
              <a:t>wtsw</a:t>
            </a:r>
            <a:r>
              <a:rPr lang="en-US" sz="2400" dirty="0" smtClean="0"/>
              <a:t>: This method is used for larger genomes and runs more slowly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1600" i="1" dirty="0" smtClean="0"/>
              <a:t>&gt; </a:t>
            </a:r>
            <a:r>
              <a:rPr lang="en-US" sz="1600" i="1" dirty="0" err="1" smtClean="0"/>
              <a:t>bwa</a:t>
            </a:r>
            <a:r>
              <a:rPr lang="en-US" sz="1600" i="1" dirty="0" smtClean="0"/>
              <a:t> index </a:t>
            </a:r>
            <a:r>
              <a:rPr lang="en-US" sz="1600" i="1" dirty="0" err="1" smtClean="0"/>
              <a:t>reference.fa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&gt; </a:t>
            </a:r>
            <a:r>
              <a:rPr lang="en-US" sz="1600" i="1" dirty="0" err="1" smtClean="0"/>
              <a:t>ls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reference.fa.amb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reference.faann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reference.fa.bwt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reference.fa.pac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reference.fa.sa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 </a:t>
            </a:r>
            <a:endParaRPr lang="en-US" sz="16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bwa</a:t>
            </a:r>
            <a:r>
              <a:rPr lang="en-US" sz="2400" dirty="0" smtClean="0"/>
              <a:t> </a:t>
            </a:r>
            <a:r>
              <a:rPr lang="en-US" sz="2400" dirty="0" err="1" smtClean="0"/>
              <a:t>aln</a:t>
            </a:r>
            <a:r>
              <a:rPr lang="en-US" sz="2400" dirty="0" smtClean="0"/>
              <a:t> [options] &lt;prefix&gt; &lt;</a:t>
            </a:r>
            <a:r>
              <a:rPr lang="en-US" sz="2400" dirty="0" err="1" smtClean="0"/>
              <a:t>in.fq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prefix is the full path to your </a:t>
            </a:r>
            <a:r>
              <a:rPr lang="en-US" sz="2400" dirty="0" err="1" smtClean="0"/>
              <a:t>reference.fa</a:t>
            </a:r>
            <a:r>
              <a:rPr lang="en-US" sz="2400" dirty="0" smtClean="0"/>
              <a:t> file.  It will automatically find all of the other </a:t>
            </a:r>
            <a:r>
              <a:rPr lang="en-US" sz="2400" dirty="0" err="1" smtClean="0"/>
              <a:t>bwa</a:t>
            </a:r>
            <a:r>
              <a:rPr lang="en-US" sz="2400" dirty="0" smtClean="0"/>
              <a:t> index files with that file if it can find that file itself.</a:t>
            </a:r>
          </a:p>
          <a:p>
            <a:r>
              <a:rPr lang="en-US" sz="2400" dirty="0" err="1" smtClean="0"/>
              <a:t>in.fq</a:t>
            </a:r>
            <a:r>
              <a:rPr lang="en-US" sz="2400" dirty="0" smtClean="0"/>
              <a:t> should be a Sanger formatted </a:t>
            </a:r>
            <a:r>
              <a:rPr lang="en-US" sz="2400" dirty="0" err="1" smtClean="0"/>
              <a:t>Fastq</a:t>
            </a:r>
            <a:r>
              <a:rPr lang="en-US" sz="2400" dirty="0" smtClean="0"/>
              <a:t> file (default, can use </a:t>
            </a:r>
            <a:r>
              <a:rPr lang="en-US" sz="2400" dirty="0" err="1" smtClean="0"/>
              <a:t>commandline</a:t>
            </a:r>
            <a:r>
              <a:rPr lang="en-US" sz="2400" dirty="0" smtClean="0"/>
              <a:t> arguments to specify other supported formats)</a:t>
            </a:r>
          </a:p>
          <a:p>
            <a:r>
              <a:rPr lang="en-US" sz="2400" dirty="0" smtClean="0"/>
              <a:t>prints a binary sequence alignment index (</a:t>
            </a:r>
            <a:r>
              <a:rPr lang="en-US" sz="2400" dirty="0" err="1" smtClean="0"/>
              <a:t>sai</a:t>
            </a:r>
            <a:r>
              <a:rPr lang="en-US" sz="2400" dirty="0" smtClean="0"/>
              <a:t>) to STDOUT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SAI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End uses </a:t>
            </a:r>
            <a:r>
              <a:rPr lang="en-US" dirty="0" err="1" smtClean="0"/>
              <a:t>samse</a:t>
            </a:r>
            <a:r>
              <a:rPr lang="en-US" dirty="0" smtClean="0"/>
              <a:t> on the single </a:t>
            </a:r>
            <a:r>
              <a:rPr lang="en-US" dirty="0" err="1" smtClean="0"/>
              <a:t>sai</a:t>
            </a:r>
            <a:r>
              <a:rPr lang="en-US" dirty="0" smtClean="0"/>
              <a:t> output</a:t>
            </a:r>
          </a:p>
          <a:p>
            <a:pPr>
              <a:buNone/>
            </a:pPr>
            <a:r>
              <a:rPr lang="en-US" sz="2400" i="1" dirty="0" smtClean="0"/>
              <a:t>Usage: </a:t>
            </a:r>
            <a:r>
              <a:rPr lang="en-US" sz="2400" i="1" dirty="0" err="1" smtClean="0"/>
              <a:t>bwa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samse</a:t>
            </a:r>
            <a:r>
              <a:rPr lang="en-US" sz="2400" i="1" dirty="0" smtClean="0"/>
              <a:t> [-</a:t>
            </a:r>
            <a:r>
              <a:rPr lang="en-US" sz="2400" i="1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max_occ</a:t>
            </a:r>
            <a:r>
              <a:rPr lang="en-US" sz="2400" i="1" dirty="0" smtClean="0"/>
              <a:t>] [-</a:t>
            </a:r>
            <a:r>
              <a:rPr lang="en-US" sz="2400" i="1" dirty="0" err="1" smtClean="0"/>
              <a:t>f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out.sam</a:t>
            </a:r>
            <a:r>
              <a:rPr lang="en-US" sz="2400" i="1" dirty="0" smtClean="0"/>
              <a:t>] [-r </a:t>
            </a:r>
            <a:r>
              <a:rPr lang="en-US" sz="2400" i="1" dirty="0" err="1" smtClean="0"/>
              <a:t>RG_line</a:t>
            </a:r>
            <a:r>
              <a:rPr lang="en-US" sz="2400" i="1" dirty="0" smtClean="0"/>
              <a:t>] &lt;prefix&gt; &lt;</a:t>
            </a:r>
            <a:r>
              <a:rPr lang="en-US" sz="2400" i="1" dirty="0" err="1" smtClean="0"/>
              <a:t>in.sai</a:t>
            </a:r>
            <a:r>
              <a:rPr lang="en-US" sz="2400" i="1" dirty="0" smtClean="0"/>
              <a:t>&gt; &lt;</a:t>
            </a:r>
            <a:r>
              <a:rPr lang="en-US" sz="2400" i="1" dirty="0" err="1" smtClean="0"/>
              <a:t>in.fq</a:t>
            </a:r>
            <a:r>
              <a:rPr lang="en-US" sz="2400" i="1" dirty="0" smtClean="0"/>
              <a:t>&gt;</a:t>
            </a:r>
          </a:p>
          <a:p>
            <a:r>
              <a:rPr lang="en-US" dirty="0" smtClean="0"/>
              <a:t>Paired End uses </a:t>
            </a:r>
            <a:r>
              <a:rPr lang="en-US" dirty="0" err="1" smtClean="0"/>
              <a:t>sampe</a:t>
            </a:r>
            <a:r>
              <a:rPr lang="en-US" dirty="0" smtClean="0"/>
              <a:t> on the two </a:t>
            </a:r>
            <a:r>
              <a:rPr lang="en-US" dirty="0" err="1" smtClean="0"/>
              <a:t>sai</a:t>
            </a:r>
            <a:r>
              <a:rPr lang="en-US" dirty="0" smtClean="0"/>
              <a:t> outputs</a:t>
            </a:r>
          </a:p>
          <a:p>
            <a:pPr>
              <a:buNone/>
            </a:pPr>
            <a:r>
              <a:rPr lang="en-US" sz="2400" i="1" dirty="0" smtClean="0"/>
              <a:t>Usage:   </a:t>
            </a:r>
            <a:r>
              <a:rPr lang="en-US" sz="2400" i="1" dirty="0" err="1" smtClean="0"/>
              <a:t>bwa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sampe</a:t>
            </a:r>
            <a:r>
              <a:rPr lang="en-US" sz="2400" i="1" dirty="0" smtClean="0"/>
              <a:t> [options] &lt;prefix&gt; &lt;in1.sai&gt; &lt;in2.sai&gt; &lt;in1.fq&gt; &lt;in2.fq&gt;</a:t>
            </a:r>
            <a:endParaRPr lang="en-US" dirty="0" smtClean="0"/>
          </a:p>
          <a:p>
            <a:r>
              <a:rPr lang="en-US" dirty="0" smtClean="0"/>
              <a:t>Both write SAM output to STDOUT by default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Alignment/Map (SAM)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http://bio-bwa.sourceforge.net/bwa.shtml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key fields (column):</a:t>
            </a:r>
          </a:p>
          <a:p>
            <a:r>
              <a:rPr lang="en-US" sz="2400" dirty="0" smtClean="0"/>
              <a:t>FLAG(2): stores lots of information using bitwise comparisons</a:t>
            </a:r>
          </a:p>
          <a:p>
            <a:r>
              <a:rPr lang="en-US" sz="2400" dirty="0" smtClean="0"/>
              <a:t>SEQ(10) and QUAL(11): allow a </a:t>
            </a:r>
            <a:r>
              <a:rPr lang="en-US" sz="2400" dirty="0" err="1" smtClean="0"/>
              <a:t>sam</a:t>
            </a:r>
            <a:r>
              <a:rPr lang="en-US" sz="2400" dirty="0" smtClean="0"/>
              <a:t> or bam to be converted back into a raw file, if needed (unless sequence and quality are trimmed)</a:t>
            </a:r>
          </a:p>
          <a:p>
            <a:r>
              <a:rPr lang="en-US" sz="2400" dirty="0" smtClean="0"/>
              <a:t>Optional(12, but multiple tags will be space delimited):</a:t>
            </a:r>
          </a:p>
          <a:p>
            <a:pPr lvl="1"/>
            <a:r>
              <a:rPr lang="en-US" sz="2000" dirty="0" smtClean="0"/>
              <a:t>X0: best hits</a:t>
            </a:r>
          </a:p>
          <a:p>
            <a:pPr lvl="1"/>
            <a:r>
              <a:rPr lang="en-US" sz="2000" dirty="0" smtClean="0"/>
              <a:t>XN: number of ambiguous bases in the reference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hlinkClick r:id="rId2"/>
              </a:rPr>
              <a:t>http://samtools.sourceforge.net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hlinkClick r:id="rId3"/>
              </a:rPr>
              <a:t>http://samtools.sourceforge.net/samtools-c.shtml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samtools.sourceforge.net/samtools.shtml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To 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 file with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 present (easiest)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out.bam</a:t>
            </a:r>
            <a:endParaRPr lang="en-US" sz="2000" i="1" dirty="0" smtClean="0"/>
          </a:p>
          <a:p>
            <a:r>
              <a:rPr lang="en-US" sz="2400" dirty="0" smtClean="0"/>
              <a:t>Sam file without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 present, but with reference genome </a:t>
            </a:r>
            <a:r>
              <a:rPr lang="en-US" sz="2400" dirty="0" err="1" smtClean="0"/>
              <a:t>fasta</a:t>
            </a:r>
            <a:r>
              <a:rPr lang="en-US" sz="2400" dirty="0" smtClean="0"/>
              <a:t> (harder, but still possible)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reference.fa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out.bam</a:t>
            </a:r>
            <a:endParaRPr lang="en-US" sz="2000" i="1" dirty="0" smtClean="0"/>
          </a:p>
          <a:p>
            <a:r>
              <a:rPr lang="en-US" sz="2400" dirty="0" smtClean="0"/>
              <a:t>Sam file without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headers, and no reference genome cannot be converted to bam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need to merge a bunch of smaller bam files into a single bam file, they must be sorted first.  Note how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 sort automatically appends .bam to the string you provide in the second argument (this trips many people up when the see </a:t>
            </a:r>
            <a:r>
              <a:rPr lang="en-US" sz="2400" dirty="0" err="1" smtClean="0"/>
              <a:t>out.bam.bam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out</a:t>
            </a:r>
          </a:p>
          <a:p>
            <a:r>
              <a:rPr lang="en-US" sz="2400" dirty="0" smtClean="0"/>
              <a:t>You can use the ‘-’ flag as the </a:t>
            </a:r>
            <a:r>
              <a:rPr lang="en-US" sz="2400" dirty="0" err="1" smtClean="0"/>
              <a:t>in.sam</a:t>
            </a:r>
            <a:r>
              <a:rPr lang="en-US" sz="2400" dirty="0" smtClean="0"/>
              <a:t> argument, and pipe </a:t>
            </a:r>
            <a:r>
              <a:rPr lang="en-US" sz="2400" dirty="0" err="1" smtClean="0"/>
              <a:t>sam</a:t>
            </a:r>
            <a:r>
              <a:rPr lang="en-US" sz="2400" dirty="0" smtClean="0"/>
              <a:t> STDIN through to a sorted bam (but it still automatically appends .bam to the second argument)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- out</a:t>
            </a:r>
            <a:endParaRPr lang="en-US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990</Words>
  <Application>Microsoft Macintosh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Introducing BWA and Samtools</vt:lpstr>
      <vt:lpstr>BWA</vt:lpstr>
      <vt:lpstr>Indexing the Reference Genome</vt:lpstr>
      <vt:lpstr>BWA Alignment</vt:lpstr>
      <vt:lpstr>Converting SAI to SAM</vt:lpstr>
      <vt:lpstr>Sequence Alignment/Map (SAM) Format</vt:lpstr>
      <vt:lpstr>Samtools</vt:lpstr>
      <vt:lpstr>Sam To Bam</vt:lpstr>
      <vt:lpstr>Bam Sorting</vt:lpstr>
      <vt:lpstr>Merging Bams</vt:lpstr>
      <vt:lpstr>Bam to Sam</vt:lpstr>
      <vt:lpstr>flagstat</vt:lpstr>
      <vt:lpstr>Exercise </vt:lpstr>
      <vt:lpstr>Scripting is easier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BWA and Samtools</dc:title>
  <dc:creator>Office 2004 User</dc:creator>
  <cp:lastModifiedBy>Office 2004 User</cp:lastModifiedBy>
  <cp:revision>13</cp:revision>
  <dcterms:created xsi:type="dcterms:W3CDTF">2012-09-08T10:20:13Z</dcterms:created>
  <dcterms:modified xsi:type="dcterms:W3CDTF">2012-09-08T10:20:19Z</dcterms:modified>
</cp:coreProperties>
</file>