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58" r:id="rId4"/>
    <p:sldId id="257" r:id="rId5"/>
    <p:sldId id="271" r:id="rId6"/>
    <p:sldId id="261" r:id="rId7"/>
    <p:sldId id="259" r:id="rId8"/>
    <p:sldId id="270" r:id="rId9"/>
    <p:sldId id="262" r:id="rId10"/>
    <p:sldId id="267" r:id="rId11"/>
    <p:sldId id="265" r:id="rId12"/>
    <p:sldId id="273" r:id="rId13"/>
    <p:sldId id="266" r:id="rId14"/>
    <p:sldId id="269"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2" d="100"/>
          <a:sy n="82" d="100"/>
        </p:scale>
        <p:origin x="-10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D7BB8-CB0F-3147-8597-AF5DC6013C28}" type="datetimeFigureOut">
              <a:rPr lang="en-US" smtClean="0"/>
              <a:pPr/>
              <a:t>10/22/13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3696D-1FDB-3747-BF38-2B83E9AFCFF7}" type="slidenum">
              <a:rPr lang="en-US" smtClean="0"/>
              <a:pPr/>
              <a:t>‹#›</a:t>
            </a:fld>
            <a:endParaRPr lang="en-US"/>
          </a:p>
        </p:txBody>
      </p:sp>
    </p:spTree>
    <p:extLst>
      <p:ext uri="{BB962C8B-B14F-4D97-AF65-F5344CB8AC3E}">
        <p14:creationId xmlns:p14="http://schemas.microsoft.com/office/powerpoint/2010/main" val="24725873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Introducing bash scripting. Exercise: iterate over a set of files in a directory to perform an operation</a:t>
            </a:r>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83696D-1FDB-3747-BF38-2B83E9AFCFF7}"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072BD6-7320-8A4C-B5BF-960FC4D05047}" type="datetimeFigureOut">
              <a:rPr lang="en-US" smtClean="0"/>
              <a:pPr/>
              <a:t>10/22/13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072BD6-7320-8A4C-B5BF-960FC4D05047}" type="datetimeFigureOut">
              <a:rPr lang="en-US" smtClean="0"/>
              <a:pPr/>
              <a:t>10/22/13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072BD6-7320-8A4C-B5BF-960FC4D05047}" type="datetimeFigureOut">
              <a:rPr lang="en-US" smtClean="0"/>
              <a:pPr/>
              <a:t>10/22/13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72BD6-7320-8A4C-B5BF-960FC4D05047}" type="datetimeFigureOut">
              <a:rPr lang="en-US" smtClean="0"/>
              <a:pPr/>
              <a:t>10/22/13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072BD6-7320-8A4C-B5BF-960FC4D05047}" type="datetimeFigureOut">
              <a:rPr lang="en-US" smtClean="0"/>
              <a:pPr/>
              <a:t>10/22/13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E7A17-0B47-BE40-9CC8-68FDC404C4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72BD6-7320-8A4C-B5BF-960FC4D05047}" type="datetimeFigureOut">
              <a:rPr lang="en-US" smtClean="0"/>
              <a:pPr/>
              <a:t>10/22/13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E7A17-0B47-BE40-9CC8-68FDC404C4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Command line scripting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smtClean="0"/>
              <a:t>As we saw in the UNIX environment, variables are things with a fixed name (e.g. "PATH") and a variable value.</a:t>
            </a:r>
          </a:p>
          <a:p>
            <a:r>
              <a:rPr lang="en-US" dirty="0" smtClean="0"/>
              <a:t>Variables can be assigned from simple values (or other variables):</a:t>
            </a:r>
            <a:br>
              <a:rPr lang="en-US" dirty="0" smtClean="0"/>
            </a:br>
            <a:r>
              <a:rPr lang="en-US" sz="2800" dirty="0">
                <a:latin typeface="Courier New"/>
                <a:cs typeface="Courier New"/>
              </a:rPr>
              <a:t>&gt;</a:t>
            </a:r>
            <a:r>
              <a:rPr lang="en-US" sz="2800" dirty="0" smtClean="0">
                <a:latin typeface="Courier New"/>
                <a:cs typeface="Courier New"/>
              </a:rPr>
              <a:t> </a:t>
            </a:r>
            <a:r>
              <a:rPr lang="en-US" sz="2800" dirty="0" err="1" smtClean="0">
                <a:latin typeface="Courier New"/>
                <a:cs typeface="Courier New"/>
              </a:rPr>
              <a:t>myvar</a:t>
            </a:r>
            <a:r>
              <a:rPr lang="en-US" sz="2800" dirty="0" smtClean="0">
                <a:latin typeface="Courier New"/>
                <a:cs typeface="Courier New"/>
              </a:rPr>
              <a:t>='Hello World!'; echo $</a:t>
            </a:r>
            <a:r>
              <a:rPr lang="en-US" sz="2800" dirty="0" err="1" smtClean="0">
                <a:latin typeface="Courier New"/>
                <a:cs typeface="Courier New"/>
              </a:rPr>
              <a:t>myvar</a:t>
            </a:r>
            <a:endParaRPr lang="en-US" dirty="0" smtClean="0">
              <a:latin typeface="Courier New"/>
              <a:cs typeface="Courier New"/>
            </a:endParaRPr>
          </a:p>
          <a:p>
            <a:r>
              <a:rPr lang="en-US" dirty="0" smtClean="0"/>
              <a:t>Variables can also be assigned from the output of commands, using "</a:t>
            </a:r>
            <a:r>
              <a:rPr lang="en-US" dirty="0" err="1" smtClean="0"/>
              <a:t>backticks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Backticks</a:t>
            </a:r>
            <a:endParaRPr lang="en-US" dirty="0"/>
          </a:p>
        </p:txBody>
      </p:sp>
      <p:sp>
        <p:nvSpPr>
          <p:cNvPr id="3" name="Content Placeholder 2"/>
          <p:cNvSpPr>
            <a:spLocks noGrp="1"/>
          </p:cNvSpPr>
          <p:nvPr>
            <p:ph idx="1"/>
          </p:nvPr>
        </p:nvSpPr>
        <p:spPr/>
        <p:txBody>
          <a:bodyPr>
            <a:normAutofit/>
          </a:bodyPr>
          <a:lstStyle/>
          <a:p>
            <a:r>
              <a:rPr lang="en-US" dirty="0" smtClean="0"/>
              <a:t>For example, to assign a file listing to a variable:</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mylist</a:t>
            </a:r>
            <a:r>
              <a:rPr lang="en-US" sz="2400" dirty="0" smtClean="0">
                <a:latin typeface="Courier New"/>
                <a:cs typeface="Courier New"/>
              </a:rPr>
              <a:t>=`</a:t>
            </a:r>
            <a:r>
              <a:rPr lang="en-US" sz="2400" dirty="0" err="1" smtClean="0">
                <a:latin typeface="Courier New"/>
                <a:cs typeface="Courier New"/>
              </a:rPr>
              <a:t>ls`</a:t>
            </a:r>
            <a:endParaRPr lang="en-US" dirty="0" smtClean="0">
              <a:latin typeface="Courier New"/>
              <a:cs typeface="Courier New"/>
            </a:endParaRPr>
          </a:p>
          <a:p>
            <a:r>
              <a:rPr lang="en-US" dirty="0" smtClean="0"/>
              <a:t>To assign a list of all text files except for </a:t>
            </a:r>
            <a:r>
              <a:rPr lang="en-US" dirty="0" err="1" smtClean="0"/>
              <a:t>README.txt</a:t>
            </a:r>
            <a:r>
              <a:rPr lang="en-US" dirty="0" smtClean="0"/>
              <a:t>:</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p>
          <a:p>
            <a:r>
              <a:rPr lang="en-US" dirty="0" smtClean="0"/>
              <a:t>In place of `</a:t>
            </a:r>
            <a:r>
              <a:rPr lang="en-US" dirty="0" err="1" smtClean="0"/>
              <a:t>backticks</a:t>
            </a:r>
            <a:r>
              <a:rPr lang="en-US" dirty="0" smtClean="0"/>
              <a:t>`, this works also:</a:t>
            </a:r>
            <a:br>
              <a:rPr lang="en-US" dirty="0" smtClean="0"/>
            </a:br>
            <a:r>
              <a:rPr lang="en-US" sz="2400" dirty="0">
                <a:latin typeface="Courier New"/>
                <a:cs typeface="Courier New"/>
              </a:rPr>
              <a:t>&gt;</a:t>
            </a:r>
            <a:r>
              <a:rPr lang="en-US" sz="2400" dirty="0" smtClean="0">
                <a:latin typeface="Courier New"/>
                <a:cs typeface="Courier New"/>
              </a:rPr>
              <a:t> </a:t>
            </a:r>
            <a:r>
              <a:rPr lang="en-US" sz="2400" dirty="0" err="1" smtClean="0">
                <a:latin typeface="Courier New"/>
                <a:cs typeface="Courier New"/>
              </a:rPr>
              <a:t>mytexts</a:t>
            </a:r>
            <a:r>
              <a:rPr lang="en-US" sz="2400" dirty="0" smtClean="0">
                <a:latin typeface="Courier New"/>
                <a:cs typeface="Courier New"/>
              </a:rPr>
              <a:t>=$(</a:t>
            </a:r>
            <a:r>
              <a:rPr lang="en-US" sz="2400" dirty="0" err="1" smtClean="0">
                <a:latin typeface="Courier New"/>
                <a:cs typeface="Courier New"/>
              </a:rPr>
              <a:t>ls</a:t>
            </a:r>
            <a:r>
              <a:rPr lang="en-US" sz="2400" dirty="0" smtClean="0">
                <a:latin typeface="Courier New"/>
                <a:cs typeface="Courier New"/>
              </a:rPr>
              <a:t> | </a:t>
            </a:r>
            <a:r>
              <a:rPr lang="en-US" sz="2400" dirty="0" err="1" smtClean="0">
                <a:latin typeface="Courier New"/>
                <a:cs typeface="Courier New"/>
              </a:rPr>
              <a:t>grep</a:t>
            </a:r>
            <a:r>
              <a:rPr lang="en-US" sz="2400" dirty="0" smtClean="0">
                <a:latin typeface="Courier New"/>
                <a:cs typeface="Courier New"/>
              </a:rPr>
              <a:t> -v '</a:t>
            </a:r>
            <a:r>
              <a:rPr lang="en-US" sz="2400" dirty="0" err="1" smtClean="0">
                <a:latin typeface="Courier New"/>
                <a:cs typeface="Courier New"/>
              </a:rPr>
              <a:t>README.txt</a:t>
            </a:r>
            <a:r>
              <a:rPr lang="en-US" sz="2400" dirty="0" smtClean="0">
                <a:latin typeface="Courier New"/>
                <a:cs typeface="Courier New"/>
              </a:rPr>
              <a:t>')</a:t>
            </a:r>
            <a:endParaRPr lang="en-US"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p:txBody>
          <a:bodyPr/>
          <a:lstStyle/>
          <a:p>
            <a:r>
              <a:rPr lang="en-US" dirty="0" smtClean="0"/>
              <a:t>Maybe you need to do something only if a certain condition is true. For example, only create a file if it doesn't exist yet:</a:t>
            </a:r>
            <a:br>
              <a:rPr lang="en-US" dirty="0" smtClean="0"/>
            </a:br>
            <a:r>
              <a:rPr lang="en-US" dirty="0">
                <a:latin typeface="Courier New"/>
                <a:cs typeface="Courier New"/>
              </a:rPr>
              <a:t>&gt;</a:t>
            </a:r>
            <a:r>
              <a:rPr lang="en-US" dirty="0" smtClean="0">
                <a:latin typeface="Courier New"/>
                <a:cs typeface="Courier New"/>
              </a:rPr>
              <a:t> if [ ! -e "filename" ]; then</a:t>
            </a:r>
            <a:br>
              <a:rPr lang="en-US" dirty="0" smtClean="0">
                <a:latin typeface="Courier New"/>
                <a:cs typeface="Courier New"/>
              </a:rPr>
            </a:br>
            <a:r>
              <a:rPr lang="en-US" dirty="0" smtClean="0">
                <a:latin typeface="Courier New"/>
                <a:cs typeface="Courier New"/>
              </a:rPr>
              <a:t>&gt; touch filename</a:t>
            </a:r>
            <a:br>
              <a:rPr lang="en-US" dirty="0" smtClean="0">
                <a:latin typeface="Courier New"/>
                <a:cs typeface="Courier New"/>
              </a:rPr>
            </a:br>
            <a:r>
              <a:rPr lang="en-US" dirty="0" smtClean="0">
                <a:latin typeface="Courier New"/>
                <a:cs typeface="Courier New"/>
              </a:rPr>
              <a:t>&gt; fi</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Often you need to do the same thing multiple times, e.g. loop over all files (words):</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file_list</a:t>
            </a:r>
            <a:r>
              <a:rPr lang="en-US" dirty="0" smtClean="0">
                <a:latin typeface="Courier New"/>
                <a:cs typeface="Courier New"/>
              </a:rPr>
              <a:t>=`</a:t>
            </a:r>
            <a:r>
              <a:rPr lang="en-US" dirty="0" err="1" smtClean="0">
                <a:latin typeface="Courier New"/>
                <a:cs typeface="Courier New"/>
              </a:rPr>
              <a:t>ls`</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for file in $</a:t>
            </a:r>
            <a:r>
              <a:rPr lang="en-US" dirty="0" err="1" smtClean="0">
                <a:latin typeface="Courier New"/>
                <a:cs typeface="Courier New"/>
              </a:rPr>
              <a:t>file_list</a:t>
            </a:r>
            <a:r>
              <a:rPr lang="en-US" dirty="0" smtClean="0">
                <a:latin typeface="Courier New"/>
                <a:cs typeface="Courier New"/>
              </a:rPr>
              <a:t>; do</a:t>
            </a:r>
            <a:br>
              <a:rPr lang="en-US" dirty="0" smtClean="0">
                <a:latin typeface="Courier New"/>
                <a:cs typeface="Courier New"/>
              </a:rPr>
            </a:br>
            <a:r>
              <a:rPr lang="en-US" dirty="0" smtClean="0">
                <a:latin typeface="Courier New"/>
                <a:cs typeface="Courier New"/>
              </a:rPr>
              <a:t>&gt; echo $file</a:t>
            </a:r>
            <a:br>
              <a:rPr lang="en-US" dirty="0" smtClean="0">
                <a:latin typeface="Courier New"/>
                <a:cs typeface="Courier New"/>
              </a:rPr>
            </a:br>
            <a:r>
              <a:rPr lang="en-US" dirty="0" smtClean="0">
                <a:latin typeface="Courier New"/>
                <a:cs typeface="Courier New"/>
              </a:rPr>
              <a:t>&gt; done</a:t>
            </a:r>
          </a:p>
          <a:p>
            <a:r>
              <a:rPr lang="en-US" dirty="0" smtClean="0"/>
              <a:t>Shell scripting also has loops with counter variables, "while" loops, etc.</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6" name="Text Placeholder 5"/>
          <p:cNvSpPr>
            <a:spLocks noGrp="1"/>
          </p:cNvSpPr>
          <p:nvPr>
            <p:ph type="body" idx="1"/>
          </p:nvPr>
        </p:nvSpPr>
        <p:spPr/>
        <p:txBody>
          <a:bodyPr/>
          <a:lstStyle/>
          <a:p>
            <a:r>
              <a:rPr lang="en-US" dirty="0" smtClean="0"/>
              <a:t>Comparisons</a:t>
            </a:r>
            <a:endParaRPr lang="en-US" dirty="0"/>
          </a:p>
        </p:txBody>
      </p:sp>
      <p:graphicFrame>
        <p:nvGraphicFramePr>
          <p:cNvPr id="10" name="Content Placeholder 9"/>
          <p:cNvGraphicFramePr>
            <a:graphicFrameLocks noGrp="1"/>
          </p:cNvGraphicFramePr>
          <p:nvPr>
            <p:ph sz="half" idx="2"/>
          </p:nvPr>
        </p:nvGraphicFramePr>
        <p:xfrm>
          <a:off x="457200" y="2174875"/>
          <a:ext cx="4040188" cy="4079240"/>
        </p:xfrm>
        <a:graphic>
          <a:graphicData uri="http://schemas.openxmlformats.org/drawingml/2006/table">
            <a:tbl>
              <a:tblPr firstRow="1" bandRow="1">
                <a:tableStyleId>{5C22544A-7EE6-4342-B048-85BDC9FD1C3A}</a:tableStyleId>
              </a:tblPr>
              <a:tblGrid>
                <a:gridCol w="1066800"/>
                <a:gridCol w="2973388"/>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eq</a:t>
                      </a:r>
                      <a:r>
                        <a:rPr lang="en-US" dirty="0" smtClean="0"/>
                        <a:t> or =</a:t>
                      </a:r>
                      <a:r>
                        <a:rPr lang="en-US" baseline="0" dirty="0" smtClean="0"/>
                        <a:t>=</a:t>
                      </a:r>
                      <a:endParaRPr lang="en-US" dirty="0"/>
                    </a:p>
                  </a:txBody>
                  <a:tcPr/>
                </a:tc>
                <a:tc>
                  <a:txBody>
                    <a:bodyPr/>
                    <a:lstStyle/>
                    <a:p>
                      <a:r>
                        <a:rPr lang="en-US" dirty="0" smtClean="0"/>
                        <a:t>String equals</a:t>
                      </a:r>
                      <a:endParaRPr lang="en-US" dirty="0"/>
                    </a:p>
                  </a:txBody>
                  <a:tcPr/>
                </a:tc>
              </a:tr>
              <a:tr h="370840">
                <a:tc>
                  <a:txBody>
                    <a:bodyPr/>
                    <a:lstStyle/>
                    <a:p>
                      <a:r>
                        <a:rPr lang="en-US" dirty="0" smtClean="0"/>
                        <a:t>-ne or !=</a:t>
                      </a:r>
                      <a:endParaRPr lang="en-US" dirty="0"/>
                    </a:p>
                  </a:txBody>
                  <a:tcPr/>
                </a:tc>
                <a:tc>
                  <a:txBody>
                    <a:bodyPr/>
                    <a:lstStyle/>
                    <a:p>
                      <a:r>
                        <a:rPr lang="en-US" dirty="0" smtClean="0"/>
                        <a:t>String not equals</a:t>
                      </a:r>
                      <a:endParaRPr lang="en-US" dirty="0"/>
                    </a:p>
                  </a:txBody>
                  <a:tcPr/>
                </a:tc>
              </a:tr>
              <a:tr h="370840">
                <a:tc>
                  <a:txBody>
                    <a:bodyPr/>
                    <a:lstStyle/>
                    <a:p>
                      <a:r>
                        <a:rPr lang="en-US" dirty="0" smtClean="0"/>
                        <a:t>-</a:t>
                      </a:r>
                      <a:r>
                        <a:rPr lang="en-US" dirty="0" err="1" smtClean="0"/>
                        <a:t>lt</a:t>
                      </a:r>
                      <a:r>
                        <a:rPr lang="en-US" dirty="0" smtClean="0"/>
                        <a:t> or \&lt;</a:t>
                      </a:r>
                      <a:endParaRPr lang="en-US" dirty="0"/>
                    </a:p>
                  </a:txBody>
                  <a:tcPr/>
                </a:tc>
                <a:tc>
                  <a:txBody>
                    <a:bodyPr/>
                    <a:lstStyle/>
                    <a:p>
                      <a:r>
                        <a:rPr lang="en-US" dirty="0" smtClean="0"/>
                        <a:t>String less than</a:t>
                      </a:r>
                      <a:endParaRPr lang="en-US" dirty="0"/>
                    </a:p>
                  </a:txBody>
                  <a:tcPr/>
                </a:tc>
              </a:tr>
              <a:tr h="370840">
                <a:tc>
                  <a:txBody>
                    <a:bodyPr/>
                    <a:lstStyle/>
                    <a:p>
                      <a:r>
                        <a:rPr lang="en-US" dirty="0" smtClean="0"/>
                        <a:t>-</a:t>
                      </a:r>
                      <a:r>
                        <a:rPr lang="en-US" dirty="0" err="1" smtClean="0"/>
                        <a:t>gt</a:t>
                      </a:r>
                      <a:r>
                        <a:rPr lang="en-US" dirty="0" smtClean="0"/>
                        <a:t> or \&gt;</a:t>
                      </a:r>
                      <a:endParaRPr lang="en-US" dirty="0"/>
                    </a:p>
                  </a:txBody>
                  <a:tcPr/>
                </a:tc>
                <a:tc>
                  <a:txBody>
                    <a:bodyPr/>
                    <a:lstStyle/>
                    <a:p>
                      <a:r>
                        <a:rPr lang="en-US" dirty="0" smtClean="0"/>
                        <a:t>String greater than</a:t>
                      </a:r>
                      <a:endParaRPr lang="en-US" dirty="0"/>
                    </a:p>
                  </a:txBody>
                  <a:tcPr/>
                </a:tc>
              </a:tr>
              <a:tr h="370840">
                <a:tc>
                  <a:txBody>
                    <a:bodyPr/>
                    <a:lstStyle/>
                    <a:p>
                      <a:r>
                        <a:rPr lang="en-US" dirty="0" smtClean="0"/>
                        <a:t>-</a:t>
                      </a:r>
                      <a:r>
                        <a:rPr lang="en-US" dirty="0" err="1" smtClean="0"/>
                        <a:t>z</a:t>
                      </a:r>
                      <a:endParaRPr lang="en-US" dirty="0"/>
                    </a:p>
                  </a:txBody>
                  <a:tcPr/>
                </a:tc>
                <a:tc>
                  <a:txBody>
                    <a:bodyPr/>
                    <a:lstStyle/>
                    <a:p>
                      <a:r>
                        <a:rPr lang="en-US" dirty="0" smtClean="0"/>
                        <a:t>String is empty</a:t>
                      </a:r>
                      <a:endParaRPr lang="en-US" dirty="0"/>
                    </a:p>
                  </a:txBody>
                  <a:tcPr/>
                </a:tc>
              </a:tr>
              <a:tr h="370840">
                <a:tc>
                  <a:txBody>
                    <a:bodyPr/>
                    <a:lstStyle/>
                    <a:p>
                      <a:r>
                        <a:rPr lang="en-US" dirty="0" smtClean="0"/>
                        <a:t>-</a:t>
                      </a:r>
                      <a:r>
                        <a:rPr lang="en-US" dirty="0" err="1" smtClean="0"/>
                        <a:t>n</a:t>
                      </a:r>
                      <a:endParaRPr lang="en-US" dirty="0"/>
                    </a:p>
                  </a:txBody>
                  <a:tcPr/>
                </a:tc>
                <a:tc>
                  <a:txBody>
                    <a:bodyPr/>
                    <a:lstStyle/>
                    <a:p>
                      <a:r>
                        <a:rPr lang="en-US" dirty="0" smtClean="0"/>
                        <a:t>String not empty</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a:t>
                      </a:r>
                      <a:endParaRPr lang="en-US" dirty="0"/>
                    </a:p>
                  </a:txBody>
                  <a:tcPr/>
                </a:tc>
              </a:tr>
              <a:tr h="370840">
                <a:tc>
                  <a:txBody>
                    <a:bodyPr/>
                    <a:lstStyle/>
                    <a:p>
                      <a:r>
                        <a:rPr lang="en-US" dirty="0" smtClean="0"/>
                        <a:t>&gt;=</a:t>
                      </a:r>
                      <a:endParaRPr lang="en-US" dirty="0"/>
                    </a:p>
                  </a:txBody>
                  <a:tcPr/>
                </a:tc>
                <a:tc>
                  <a:txBody>
                    <a:bodyPr/>
                    <a:lstStyle/>
                    <a:p>
                      <a:r>
                        <a:rPr lang="en-US" dirty="0" smtClean="0"/>
                        <a:t>Num greater than or equals</a:t>
                      </a:r>
                      <a:endParaRPr lang="en-US" dirty="0"/>
                    </a:p>
                  </a:txBody>
                  <a:tcPr/>
                </a:tc>
              </a:tr>
              <a:tr h="370840">
                <a:tc>
                  <a:txBody>
                    <a:bodyPr/>
                    <a:lstStyle/>
                    <a:p>
                      <a:r>
                        <a:rPr lang="en-US" dirty="0" smtClean="0"/>
                        <a:t>&lt;</a:t>
                      </a:r>
                      <a:endParaRPr lang="en-US" dirty="0"/>
                    </a:p>
                  </a:txBody>
                  <a:tcPr/>
                </a:tc>
                <a:tc>
                  <a:txBody>
                    <a:bodyPr/>
                    <a:lstStyle/>
                    <a:p>
                      <a:r>
                        <a:rPr lang="en-US" dirty="0" smtClean="0"/>
                        <a:t>Num less than</a:t>
                      </a:r>
                      <a:endParaRPr lang="en-US" dirty="0"/>
                    </a:p>
                  </a:txBody>
                  <a:tcPr/>
                </a:tc>
              </a:tr>
              <a:tr h="370840">
                <a:tc>
                  <a:txBody>
                    <a:bodyPr/>
                    <a:lstStyle/>
                    <a:p>
                      <a:r>
                        <a:rPr lang="en-US" dirty="0" smtClean="0"/>
                        <a:t>&lt;=</a:t>
                      </a:r>
                      <a:endParaRPr lang="en-US" dirty="0"/>
                    </a:p>
                  </a:txBody>
                  <a:tcPr/>
                </a:tc>
                <a:tc>
                  <a:txBody>
                    <a:bodyPr/>
                    <a:lstStyle/>
                    <a:p>
                      <a:r>
                        <a:rPr lang="en-US" dirty="0" smtClean="0"/>
                        <a:t>Num less than or equals</a:t>
                      </a:r>
                      <a:endParaRPr lang="en-US" dirty="0"/>
                    </a:p>
                  </a:txBody>
                  <a:tcPr/>
                </a:tc>
              </a:tr>
            </a:tbl>
          </a:graphicData>
        </a:graphic>
      </p:graphicFrame>
      <p:sp>
        <p:nvSpPr>
          <p:cNvPr id="8" name="Text Placeholder 7"/>
          <p:cNvSpPr>
            <a:spLocks noGrp="1"/>
          </p:cNvSpPr>
          <p:nvPr>
            <p:ph type="body" sz="quarter" idx="3"/>
          </p:nvPr>
        </p:nvSpPr>
        <p:spPr/>
        <p:txBody>
          <a:bodyPr/>
          <a:lstStyle/>
          <a:p>
            <a:r>
              <a:rPr lang="en-US" dirty="0" smtClean="0"/>
              <a:t>File tests</a:t>
            </a:r>
            <a:endParaRPr lang="en-US" dirty="0"/>
          </a:p>
        </p:txBody>
      </p:sp>
      <p:graphicFrame>
        <p:nvGraphicFramePr>
          <p:cNvPr id="11" name="Content Placeholder 10"/>
          <p:cNvGraphicFramePr>
            <a:graphicFrameLocks noGrp="1"/>
          </p:cNvGraphicFramePr>
          <p:nvPr>
            <p:ph sz="quarter" idx="4"/>
          </p:nvPr>
        </p:nvGraphicFramePr>
        <p:xfrm>
          <a:off x="4645025" y="2174875"/>
          <a:ext cx="4041776" cy="4079240"/>
        </p:xfrm>
        <a:graphic>
          <a:graphicData uri="http://schemas.openxmlformats.org/drawingml/2006/table">
            <a:tbl>
              <a:tblPr firstRow="1" bandRow="1">
                <a:tableStyleId>{21E4AEA4-8DFA-4A89-87EB-49C32662AFE0}</a:tableStyleId>
              </a:tblPr>
              <a:tblGrid>
                <a:gridCol w="1146175"/>
                <a:gridCol w="2895601"/>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t>
                      </a:r>
                      <a:r>
                        <a:rPr lang="en-US" dirty="0" err="1" smtClean="0"/>
                        <a:t>e</a:t>
                      </a:r>
                      <a:endParaRPr lang="en-US" dirty="0"/>
                    </a:p>
                  </a:txBody>
                  <a:tcPr/>
                </a:tc>
                <a:tc>
                  <a:txBody>
                    <a:bodyPr/>
                    <a:lstStyle/>
                    <a:p>
                      <a:r>
                        <a:rPr lang="en-US" dirty="0" smtClean="0"/>
                        <a:t>File exists</a:t>
                      </a:r>
                      <a:endParaRPr lang="en-US" dirty="0"/>
                    </a:p>
                  </a:txBody>
                  <a:tcPr/>
                </a:tc>
              </a:tr>
              <a:tr h="370840">
                <a:tc>
                  <a:txBody>
                    <a:bodyPr/>
                    <a:lstStyle/>
                    <a:p>
                      <a:r>
                        <a:rPr lang="en-US" dirty="0" smtClean="0"/>
                        <a:t>-</a:t>
                      </a:r>
                      <a:r>
                        <a:rPr lang="en-US" dirty="0" err="1" smtClean="0"/>
                        <a:t>f</a:t>
                      </a:r>
                      <a:endParaRPr lang="en-US" dirty="0"/>
                    </a:p>
                  </a:txBody>
                  <a:tcPr/>
                </a:tc>
                <a:tc>
                  <a:txBody>
                    <a:bodyPr/>
                    <a:lstStyle/>
                    <a:p>
                      <a:r>
                        <a:rPr lang="en-US" dirty="0" smtClean="0"/>
                        <a:t>File is regular file</a:t>
                      </a:r>
                      <a:endParaRPr lang="en-US" dirty="0"/>
                    </a:p>
                  </a:txBody>
                  <a:tcPr/>
                </a:tc>
              </a:tr>
              <a:tr h="370840">
                <a:tc>
                  <a:txBody>
                    <a:bodyPr/>
                    <a:lstStyle/>
                    <a:p>
                      <a:r>
                        <a:rPr lang="en-US" dirty="0" smtClean="0"/>
                        <a:t>-</a:t>
                      </a:r>
                      <a:r>
                        <a:rPr lang="en-US" dirty="0" err="1" smtClean="0"/>
                        <a:t>d</a:t>
                      </a:r>
                      <a:endParaRPr lang="en-US" dirty="0"/>
                    </a:p>
                  </a:txBody>
                  <a:tcPr/>
                </a:tc>
                <a:tc>
                  <a:txBody>
                    <a:bodyPr/>
                    <a:lstStyle/>
                    <a:p>
                      <a:r>
                        <a:rPr lang="en-US" dirty="0" smtClean="0"/>
                        <a:t>File is directory</a:t>
                      </a:r>
                      <a:endParaRPr lang="en-US" dirty="0"/>
                    </a:p>
                  </a:txBody>
                  <a:tcPr/>
                </a:tc>
              </a:tr>
              <a:tr h="370840">
                <a:tc>
                  <a:txBody>
                    <a:bodyPr/>
                    <a:lstStyle/>
                    <a:p>
                      <a:r>
                        <a:rPr lang="en-US" dirty="0" smtClean="0"/>
                        <a:t>-</a:t>
                      </a:r>
                      <a:r>
                        <a:rPr lang="en-US" dirty="0" err="1" smtClean="0"/>
                        <a:t>r</a:t>
                      </a:r>
                      <a:endParaRPr lang="en-US" dirty="0"/>
                    </a:p>
                  </a:txBody>
                  <a:tcPr/>
                </a:tc>
                <a:tc>
                  <a:txBody>
                    <a:bodyPr/>
                    <a:lstStyle/>
                    <a:p>
                      <a:r>
                        <a:rPr lang="en-US" dirty="0" smtClean="0"/>
                        <a:t>File is readable</a:t>
                      </a:r>
                      <a:endParaRPr lang="en-US" dirty="0"/>
                    </a:p>
                  </a:txBody>
                  <a:tcPr/>
                </a:tc>
              </a:tr>
              <a:tr h="370840">
                <a:tc>
                  <a:txBody>
                    <a:bodyPr/>
                    <a:lstStyle/>
                    <a:p>
                      <a:r>
                        <a:rPr lang="en-US" dirty="0" smtClean="0"/>
                        <a:t>-</a:t>
                      </a:r>
                      <a:r>
                        <a:rPr lang="en-US" dirty="0" err="1" smtClean="0"/>
                        <a:t>w</a:t>
                      </a:r>
                      <a:endParaRPr lang="en-US" dirty="0"/>
                    </a:p>
                  </a:txBody>
                  <a:tcPr/>
                </a:tc>
                <a:tc>
                  <a:txBody>
                    <a:bodyPr/>
                    <a:lstStyle/>
                    <a:p>
                      <a:r>
                        <a:rPr lang="en-US" dirty="0" smtClean="0"/>
                        <a:t>File is writable</a:t>
                      </a:r>
                      <a:endParaRPr lang="en-US" dirty="0"/>
                    </a:p>
                  </a:txBody>
                  <a:tcPr/>
                </a:tc>
              </a:tr>
              <a:tr h="370840">
                <a:tc>
                  <a:txBody>
                    <a:bodyPr/>
                    <a:lstStyle/>
                    <a:p>
                      <a:r>
                        <a:rPr lang="en-US" dirty="0" smtClean="0"/>
                        <a:t>-</a:t>
                      </a:r>
                      <a:r>
                        <a:rPr lang="en-US" dirty="0" err="1" smtClean="0"/>
                        <a:t>x</a:t>
                      </a:r>
                      <a:endParaRPr lang="en-US" dirty="0"/>
                    </a:p>
                  </a:txBody>
                  <a:tcPr/>
                </a:tc>
                <a:tc>
                  <a:txBody>
                    <a:bodyPr/>
                    <a:lstStyle/>
                    <a:p>
                      <a:r>
                        <a:rPr lang="en-US" dirty="0" smtClean="0"/>
                        <a:t>File is executable</a:t>
                      </a:r>
                      <a:endParaRPr lang="en-US" dirty="0"/>
                    </a:p>
                  </a:txBody>
                  <a:tcPr/>
                </a:tc>
              </a:tr>
              <a:tr h="370840">
                <a:tc>
                  <a:txBody>
                    <a:bodyPr/>
                    <a:lstStyle/>
                    <a:p>
                      <a:r>
                        <a:rPr lang="en-US" dirty="0" smtClean="0"/>
                        <a:t>-</a:t>
                      </a:r>
                      <a:r>
                        <a:rPr lang="en-US" dirty="0" err="1" smtClean="0"/>
                        <a:t>s</a:t>
                      </a:r>
                      <a:endParaRPr lang="en-US" dirty="0"/>
                    </a:p>
                  </a:txBody>
                  <a:tcPr/>
                </a:tc>
                <a:tc>
                  <a:txBody>
                    <a:bodyPr/>
                    <a:lstStyle/>
                    <a:p>
                      <a:r>
                        <a:rPr lang="en-US" dirty="0" smtClean="0"/>
                        <a:t>File is not zero size</a:t>
                      </a:r>
                      <a:endParaRPr lang="en-US" dirty="0"/>
                    </a:p>
                  </a:txBody>
                  <a:tcPr/>
                </a:tc>
              </a:tr>
              <a:tr h="370840">
                <a:tc>
                  <a:txBody>
                    <a:bodyPr/>
                    <a:lstStyle/>
                    <a:p>
                      <a:r>
                        <a:rPr lang="en-US" dirty="0" smtClean="0"/>
                        <a:t>-N</a:t>
                      </a:r>
                      <a:endParaRPr lang="en-US" dirty="0"/>
                    </a:p>
                  </a:txBody>
                  <a:tcPr/>
                </a:tc>
                <a:tc>
                  <a:txBody>
                    <a:bodyPr/>
                    <a:lstStyle/>
                    <a:p>
                      <a:r>
                        <a:rPr lang="en-US" dirty="0" smtClean="0"/>
                        <a:t>File modified since last read</a:t>
                      </a:r>
                      <a:endParaRPr lang="en-US" dirty="0"/>
                    </a:p>
                  </a:txBody>
                  <a:tcPr/>
                </a:tc>
              </a:tr>
              <a:tr h="370840">
                <a:tc>
                  <a:txBody>
                    <a:bodyPr/>
                    <a:lstStyle/>
                    <a:p>
                      <a:r>
                        <a:rPr lang="en-US" dirty="0" smtClean="0"/>
                        <a:t>-O</a:t>
                      </a:r>
                      <a:endParaRPr lang="en-US" dirty="0"/>
                    </a:p>
                  </a:txBody>
                  <a:tcPr/>
                </a:tc>
                <a:tc>
                  <a:txBody>
                    <a:bodyPr/>
                    <a:lstStyle/>
                    <a:p>
                      <a:r>
                        <a:rPr lang="en-US" dirty="0" smtClean="0"/>
                        <a:t>You own the file</a:t>
                      </a:r>
                      <a:endParaRPr lang="en-US" dirty="0"/>
                    </a:p>
                  </a:txBody>
                  <a:tcPr/>
                </a:tc>
              </a:tr>
              <a:tr h="370840">
                <a:tc>
                  <a:txBody>
                    <a:bodyPr/>
                    <a:lstStyle/>
                    <a:p>
                      <a:r>
                        <a:rPr lang="en-US" dirty="0" smtClean="0"/>
                        <a:t>-G</a:t>
                      </a:r>
                      <a:endParaRPr lang="en-US" dirty="0"/>
                    </a:p>
                  </a:txBody>
                  <a:tcPr/>
                </a:tc>
                <a:tc>
                  <a:txBody>
                    <a:bodyPr/>
                    <a:lstStyle/>
                    <a:p>
                      <a:r>
                        <a:rPr lang="en-US" dirty="0" smtClean="0"/>
                        <a:t>Group ID is same</a:t>
                      </a:r>
                      <a:r>
                        <a:rPr lang="en-US" baseline="0" dirty="0" smtClean="0"/>
                        <a:t> as yours</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simple shell scripts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In Teams, write a bash script </a:t>
            </a:r>
            <a:r>
              <a:rPr lang="en-US" sz="2800" dirty="0" smtClean="0"/>
              <a:t>(</a:t>
            </a:r>
            <a:r>
              <a:rPr lang="en-US" sz="2800" dirty="0" err="1" smtClean="0"/>
              <a:t>cp</a:t>
            </a:r>
            <a:r>
              <a:rPr lang="en-US" sz="2800" dirty="0" smtClean="0"/>
              <a:t> and modify</a:t>
            </a:r>
            <a:r>
              <a:rPr lang="en-US" sz="2800" dirty="0" smtClean="0"/>
              <a:t> /</a:t>
            </a:r>
            <a:r>
              <a:rPr lang="en-US" sz="2800" dirty="0" err="1" smtClean="0"/>
              <a:t>gsd</a:t>
            </a:r>
            <a:r>
              <a:rPr lang="en-US" sz="2800" dirty="0" smtClean="0"/>
              <a:t>/</a:t>
            </a:r>
            <a:r>
              <a:rPr lang="en-US" sz="2800" dirty="0" err="1" smtClean="0"/>
              <a:t>To_Participant</a:t>
            </a:r>
            <a:r>
              <a:rPr lang="en-US" sz="2800" dirty="0" smtClean="0"/>
              <a:t>/ARANGS13/</a:t>
            </a:r>
            <a:r>
              <a:rPr lang="en-US" sz="2800" dirty="0" err="1" smtClean="0"/>
              <a:t>arangs</a:t>
            </a:r>
            <a:r>
              <a:rPr lang="en-US" sz="2800" dirty="0" smtClean="0"/>
              <a:t>/</a:t>
            </a:r>
            <a:r>
              <a:rPr lang="en-US" sz="2800" dirty="0" err="1" smtClean="0"/>
              <a:t>template.sh</a:t>
            </a:r>
            <a:r>
              <a:rPr lang="en-US" sz="2800" dirty="0" smtClean="0"/>
              <a:t>) </a:t>
            </a:r>
            <a:r>
              <a:rPr lang="en-US" sz="2800" dirty="0" smtClean="0"/>
              <a:t>that:</a:t>
            </a:r>
          </a:p>
          <a:p>
            <a:pPr lvl="1"/>
            <a:r>
              <a:rPr lang="en-US" sz="2400" dirty="0" err="1" smtClean="0"/>
              <a:t>TeamA</a:t>
            </a:r>
            <a:r>
              <a:rPr lang="en-US" sz="2400" dirty="0" smtClean="0"/>
              <a:t>: takes reference and paired raw files (full paths required), tests to make sure reference and raw files exist, and print an error if they do not, then runs the alignment you manually ran on day1 session4 to generate a </a:t>
            </a:r>
            <a:r>
              <a:rPr lang="en-US" sz="2400" dirty="0" err="1" smtClean="0"/>
              <a:t>sam</a:t>
            </a:r>
            <a:r>
              <a:rPr lang="en-US" sz="2400" dirty="0" smtClean="0"/>
              <a:t> file named </a:t>
            </a:r>
            <a:r>
              <a:rPr lang="en-US" sz="2400" dirty="0" err="1" smtClean="0"/>
              <a:t>all_reads.sam</a:t>
            </a:r>
            <a:endParaRPr lang="en-US" sz="2400" dirty="0" smtClean="0"/>
          </a:p>
          <a:p>
            <a:pPr lvl="2"/>
            <a:r>
              <a:rPr lang="en-US" sz="2000" dirty="0" smtClean="0"/>
              <a:t>Usage: </a:t>
            </a:r>
            <a:r>
              <a:rPr lang="en-US" sz="2000" dirty="0" err="1" smtClean="0"/>
              <a:t>team_a_script.bash</a:t>
            </a:r>
            <a:r>
              <a:rPr lang="en-US" sz="2000" dirty="0" smtClean="0"/>
              <a:t> </a:t>
            </a:r>
            <a:r>
              <a:rPr lang="en-US" sz="2000" dirty="0" err="1" smtClean="0"/>
              <a:t>path_to_reference</a:t>
            </a:r>
            <a:r>
              <a:rPr lang="en-US" sz="2000" dirty="0" smtClean="0"/>
              <a:t> </a:t>
            </a:r>
            <a:r>
              <a:rPr lang="en-US" sz="2000" dirty="0" err="1" smtClean="0"/>
              <a:t>path_to_pair_one</a:t>
            </a:r>
            <a:r>
              <a:rPr lang="en-US" sz="2000" dirty="0" smtClean="0"/>
              <a:t> </a:t>
            </a:r>
            <a:r>
              <a:rPr lang="en-US" sz="2000" dirty="0" err="1" smtClean="0"/>
              <a:t>path_to_pair_two</a:t>
            </a:r>
            <a:endParaRPr lang="en-US" sz="2000" dirty="0" smtClean="0"/>
          </a:p>
          <a:p>
            <a:pPr lvl="2"/>
            <a:r>
              <a:rPr lang="en-US" sz="2000" dirty="0" smtClean="0"/>
              <a:t>Produces </a:t>
            </a:r>
            <a:r>
              <a:rPr lang="en-US" sz="2000" dirty="0" err="1" smtClean="0"/>
              <a:t>all_reads.sam</a:t>
            </a:r>
            <a:endParaRPr lang="en-US" sz="2000" dirty="0" smtClean="0"/>
          </a:p>
          <a:p>
            <a:pPr lvl="1"/>
            <a:r>
              <a:rPr lang="en-US" sz="2400" dirty="0" err="1" smtClean="0"/>
              <a:t>TeamB</a:t>
            </a:r>
            <a:r>
              <a:rPr lang="en-US" sz="2400" dirty="0" smtClean="0"/>
              <a:t>: takes the </a:t>
            </a:r>
            <a:r>
              <a:rPr lang="en-US" sz="2400" dirty="0" err="1" smtClean="0"/>
              <a:t>all_reads.sam</a:t>
            </a:r>
            <a:r>
              <a:rPr lang="en-US" sz="2400" dirty="0" smtClean="0"/>
              <a:t> file produced by </a:t>
            </a:r>
            <a:r>
              <a:rPr lang="en-US" sz="2400" dirty="0" err="1" smtClean="0"/>
              <a:t>team_a_script.bash</a:t>
            </a:r>
            <a:r>
              <a:rPr lang="en-US" sz="2400" dirty="0" smtClean="0"/>
              <a:t>, and produces two sorted bam files named </a:t>
            </a:r>
            <a:r>
              <a:rPr lang="en-US" sz="2400" dirty="0" err="1" smtClean="0"/>
              <a:t>aligned_reads.bam</a:t>
            </a:r>
            <a:r>
              <a:rPr lang="en-US" sz="2400" dirty="0" smtClean="0"/>
              <a:t> and </a:t>
            </a:r>
            <a:r>
              <a:rPr lang="en-US" sz="2400" dirty="0" err="1" smtClean="0"/>
              <a:t>unaligned_reads.bam</a:t>
            </a:r>
            <a:endParaRPr lang="en-US" sz="2400" dirty="0"/>
          </a:p>
          <a:p>
            <a:pPr lvl="2"/>
            <a:r>
              <a:rPr lang="en-US" sz="2000" dirty="0" smtClean="0"/>
              <a:t>Usage: </a:t>
            </a:r>
            <a:r>
              <a:rPr lang="en-US" sz="2000" dirty="0" err="1" smtClean="0"/>
              <a:t>team_b_script.bash</a:t>
            </a:r>
            <a:r>
              <a:rPr lang="en-US" sz="2000" dirty="0" smtClean="0"/>
              <a:t> </a:t>
            </a:r>
            <a:r>
              <a:rPr lang="en-US" sz="2000" dirty="0" err="1" smtClean="0"/>
              <a:t>path_to_sam</a:t>
            </a:r>
            <a:endParaRPr lang="en-US" sz="2000" dirty="0" smtClean="0"/>
          </a:p>
          <a:p>
            <a:pPr lvl="2"/>
            <a:r>
              <a:rPr lang="en-US" sz="2000" dirty="0" smtClean="0"/>
              <a:t>Produces (sorted): </a:t>
            </a:r>
            <a:r>
              <a:rPr lang="en-US" sz="2000" dirty="0" err="1" smtClean="0"/>
              <a:t>aligned_reads.bam</a:t>
            </a:r>
            <a:r>
              <a:rPr lang="en-US" sz="2000" dirty="0" smtClean="0"/>
              <a:t>, </a:t>
            </a:r>
            <a:r>
              <a:rPr lang="en-US" sz="2000" dirty="0" err="1" smtClean="0"/>
              <a:t>unaligned_reads.bam</a:t>
            </a:r>
            <a:endParaRPr lang="en-US" sz="2000" dirty="0" smtClean="0"/>
          </a:p>
          <a:p>
            <a:r>
              <a:rPr lang="en-US" sz="2800" dirty="0" smtClean="0"/>
              <a:t>Bash manual: http://</a:t>
            </a:r>
            <a:r>
              <a:rPr lang="en-US" sz="2800" dirty="0" err="1" smtClean="0"/>
              <a:t>www.tldp.org</a:t>
            </a:r>
            <a:r>
              <a:rPr lang="en-US" sz="2800" dirty="0" smtClean="0"/>
              <a:t>/LDP/abs/html/</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line shell</a:t>
            </a:r>
            <a:endParaRPr lang="en-US" dirty="0"/>
          </a:p>
        </p:txBody>
      </p:sp>
      <p:sp>
        <p:nvSpPr>
          <p:cNvPr id="3" name="Content Placeholder 2"/>
          <p:cNvSpPr>
            <a:spLocks noGrp="1"/>
          </p:cNvSpPr>
          <p:nvPr>
            <p:ph idx="1"/>
          </p:nvPr>
        </p:nvSpPr>
        <p:spPr/>
        <p:txBody>
          <a:bodyPr/>
          <a:lstStyle/>
          <a:p>
            <a:r>
              <a:rPr lang="en-US" dirty="0" smtClean="0"/>
              <a:t>The command line (or console, shell, terminal) is a text-based interface to the operating system.</a:t>
            </a:r>
          </a:p>
          <a:p>
            <a:r>
              <a:rPr lang="en-US" dirty="0" smtClean="0"/>
              <a:t>Instead of typing shell commands one by one, we can put them in a text file and execute that.</a:t>
            </a:r>
          </a:p>
          <a:p>
            <a:r>
              <a:rPr lang="en-US" dirty="0" smtClean="0"/>
              <a:t>This is called </a:t>
            </a:r>
            <a:r>
              <a:rPr lang="en-US" i="1" dirty="0" smtClean="0"/>
              <a:t>scripting</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(“scripting”)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program the UNIX shell, the program is a re-run of commands that we could also type and execute one-by-one in a terminal window*. </a:t>
            </a:r>
          </a:p>
          <a:p>
            <a:r>
              <a:rPr lang="en-US" dirty="0" smtClean="0"/>
              <a:t>Other environments can be scripted in a similar way, for example:</a:t>
            </a:r>
          </a:p>
          <a:p>
            <a:pPr lvl="1"/>
            <a:r>
              <a:rPr lang="en-US" dirty="0" smtClean="0"/>
              <a:t>Perl</a:t>
            </a:r>
          </a:p>
          <a:p>
            <a:pPr lvl="1"/>
            <a:r>
              <a:rPr lang="en-US" dirty="0" smtClean="0"/>
              <a:t>Python</a:t>
            </a:r>
          </a:p>
          <a:p>
            <a:pPr lvl="1"/>
            <a:r>
              <a:rPr lang="en-US" dirty="0" smtClean="0"/>
              <a:t>Ruby</a:t>
            </a:r>
          </a:p>
          <a:p>
            <a:pPr lvl="1"/>
            <a:r>
              <a:rPr lang="en-US" dirty="0" smtClean="0"/>
              <a:t>R</a:t>
            </a:r>
          </a:p>
          <a:p>
            <a:pPr>
              <a:buNone/>
            </a:pPr>
            <a:r>
              <a:rPr lang="en-US" sz="2595" i="1" dirty="0" smtClean="0"/>
              <a:t>* plus extra syntax sugar!</a:t>
            </a:r>
            <a:endParaRPr lang="en-US" sz="2595" i="1"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Imperative programming</a:t>
            </a:r>
            <a:endParaRPr lang="en-US" dirty="0"/>
          </a:p>
        </p:txBody>
      </p:sp>
      <p:sp>
        <p:nvSpPr>
          <p:cNvPr id="3" name="Content Placeholder 2"/>
          <p:cNvSpPr>
            <a:spLocks noGrp="1"/>
          </p:cNvSpPr>
          <p:nvPr>
            <p:ph idx="1"/>
          </p:nvPr>
        </p:nvSpPr>
        <p:spPr/>
        <p:txBody>
          <a:bodyPr>
            <a:normAutofit/>
          </a:bodyPr>
          <a:lstStyle/>
          <a:p>
            <a:r>
              <a:rPr lang="en-US" dirty="0" smtClean="0"/>
              <a:t>There are different ways to organize the instructions in source code.</a:t>
            </a:r>
          </a:p>
          <a:p>
            <a:r>
              <a:rPr lang="en-US" dirty="0" smtClean="0"/>
              <a:t>The most intuitive way is simply by having all instruction be executed linearly, from top to bottom, i.e. “procedural” or “imperative” programming.</a:t>
            </a:r>
          </a:p>
          <a:p>
            <a:r>
              <a:rPr lang="en-US" dirty="0" smtClean="0"/>
              <a:t>UNIX shell programming is by-and-large imperative programming.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bother learning shell scripting?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Shell scripting is often the lowest common denominator, useful for simple tasks all team members need to understand or build upon.</a:t>
            </a:r>
          </a:p>
          <a:p>
            <a:r>
              <a:rPr lang="en-US" dirty="0" smtClean="0"/>
              <a:t>Shell scripting constructs (e.g. looping over a set of files) are too useful not to know when working on the command line.</a:t>
            </a:r>
          </a:p>
          <a:p>
            <a:r>
              <a:rPr lang="en-US" dirty="0" smtClean="0"/>
              <a:t>The shell is always there, even if other tools are not.</a:t>
            </a:r>
          </a:p>
          <a:p>
            <a:r>
              <a:rPr lang="en-US" dirty="0" smtClean="0"/>
              <a:t>Some Grid architectures work best/easiest with shell script job submission files.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script</a:t>
            </a:r>
            <a:endParaRPr lang="en-US" dirty="0"/>
          </a:p>
        </p:txBody>
      </p:sp>
      <p:sp>
        <p:nvSpPr>
          <p:cNvPr id="3" name="Content Placeholder 2"/>
          <p:cNvSpPr>
            <a:spLocks noGrp="1"/>
          </p:cNvSpPr>
          <p:nvPr>
            <p:ph idx="1"/>
          </p:nvPr>
        </p:nvSpPr>
        <p:spPr/>
        <p:txBody>
          <a:bodyPr>
            <a:normAutofit lnSpcReduction="10000"/>
          </a:bodyPr>
          <a:lstStyle/>
          <a:p>
            <a:r>
              <a:rPr lang="en-US" dirty="0" smtClean="0"/>
              <a:t>Scripts can be executed by invoking the interpreter followed by the script name:</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sh</a:t>
            </a:r>
            <a:r>
              <a:rPr lang="en-US" dirty="0" smtClean="0">
                <a:latin typeface="Courier New"/>
                <a:cs typeface="Courier New"/>
              </a:rPr>
              <a:t> </a:t>
            </a:r>
            <a:r>
              <a:rPr lang="en-US" dirty="0" err="1" smtClean="0">
                <a:latin typeface="Courier New"/>
                <a:cs typeface="Courier New"/>
              </a:rPr>
              <a:t>myscript.sh</a:t>
            </a:r>
            <a:endParaRPr lang="en-US" dirty="0" smtClean="0">
              <a:latin typeface="Courier New"/>
              <a:cs typeface="Courier New"/>
            </a:endParaRPr>
          </a:p>
          <a:p>
            <a:r>
              <a:rPr lang="en-US" dirty="0" smtClean="0"/>
              <a:t>Scripts can also be made executable so they behave like any other program:</a:t>
            </a:r>
            <a:br>
              <a:rPr lang="en-US" dirty="0" smtClean="0"/>
            </a:br>
            <a:r>
              <a:rPr lang="en-US" dirty="0">
                <a:latin typeface="Courier New"/>
                <a:cs typeface="Courier New"/>
              </a:rPr>
              <a:t>&gt;</a:t>
            </a:r>
            <a:r>
              <a:rPr lang="en-US" dirty="0" smtClean="0">
                <a:latin typeface="Courier New"/>
                <a:cs typeface="Courier New"/>
              </a:rPr>
              <a:t> </a:t>
            </a:r>
            <a:r>
              <a:rPr lang="en-US" dirty="0" err="1" smtClean="0">
                <a:latin typeface="Courier New"/>
                <a:cs typeface="Courier New"/>
              </a:rPr>
              <a:t>chmod</a:t>
            </a:r>
            <a:r>
              <a:rPr lang="en-US" dirty="0" smtClean="0">
                <a:latin typeface="Courier New"/>
                <a:cs typeface="Courier New"/>
              </a:rPr>
              <a:t> u=+x </a:t>
            </a:r>
            <a:r>
              <a:rPr lang="en-US" dirty="0" err="1" smtClean="0">
                <a:latin typeface="Courier New"/>
                <a:cs typeface="Courier New"/>
              </a:rPr>
              <a:t>myscript.sh</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&gt; ./</a:t>
            </a:r>
            <a:r>
              <a:rPr lang="en-US" dirty="0" err="1" smtClean="0">
                <a:latin typeface="Courier New"/>
                <a:cs typeface="Courier New"/>
              </a:rPr>
              <a:t>myscript.sh</a:t>
            </a:r>
            <a:endParaRPr lang="en-US" dirty="0" smtClean="0">
              <a:latin typeface="Courier New"/>
              <a:cs typeface="Courier New"/>
            </a:endParaRPr>
          </a:p>
          <a:p>
            <a:r>
              <a:rPr lang="en-US" dirty="0" smtClean="0">
                <a:cs typeface="Courier New"/>
              </a:rPr>
              <a:t>But how does the operating system know how to execute the script?</a:t>
            </a:r>
            <a:endParaRPr lang="en-US" dirty="0">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Hashbang</a:t>
            </a:r>
            <a:r>
              <a:rPr lang="en-US" dirty="0" smtClean="0"/>
              <a:t> line</a:t>
            </a:r>
            <a:endParaRPr lang="en-US" dirty="0"/>
          </a:p>
        </p:txBody>
      </p:sp>
      <p:sp>
        <p:nvSpPr>
          <p:cNvPr id="3" name="Content Placeholder 2"/>
          <p:cNvSpPr>
            <a:spLocks noGrp="1"/>
          </p:cNvSpPr>
          <p:nvPr>
            <p:ph idx="1"/>
          </p:nvPr>
        </p:nvSpPr>
        <p:spPr/>
        <p:txBody>
          <a:bodyPr>
            <a:normAutofit/>
          </a:bodyPr>
          <a:lstStyle/>
          <a:p>
            <a:r>
              <a:rPr lang="en-US" dirty="0" smtClean="0"/>
              <a:t>Many scripts start with the magic characters </a:t>
            </a:r>
            <a:r>
              <a:rPr lang="en-US" dirty="0" smtClean="0">
                <a:latin typeface="Courier New"/>
                <a:cs typeface="Courier New"/>
              </a:rPr>
              <a:t>#! </a:t>
            </a:r>
            <a:r>
              <a:rPr lang="en-US" dirty="0" smtClean="0"/>
              <a:t>and the path to an interpreter, e.g.:</a:t>
            </a:r>
            <a:br>
              <a:rPr lang="en-US" dirty="0" smtClean="0"/>
            </a:br>
            <a:r>
              <a:rPr lang="en-US" dirty="0" smtClean="0">
                <a:latin typeface="Courier New"/>
                <a:cs typeface="Courier New"/>
              </a:rPr>
              <a:t>#!/bin/</a:t>
            </a:r>
            <a:r>
              <a:rPr lang="en-US" dirty="0" err="1" smtClean="0">
                <a:latin typeface="Courier New"/>
                <a:cs typeface="Courier New"/>
              </a:rPr>
              <a:t>sh</a:t>
            </a:r>
            <a:endParaRPr lang="en-US" dirty="0" smtClean="0">
              <a:latin typeface="Courier New"/>
              <a:cs typeface="Courier New"/>
            </a:endParaRPr>
          </a:p>
          <a:p>
            <a:r>
              <a:rPr lang="en-US" dirty="0" smtClean="0">
                <a:cs typeface="Courier New"/>
              </a:rPr>
              <a:t>When such a script is executed, the operating system will pass the script to the interpreter in the </a:t>
            </a:r>
            <a:r>
              <a:rPr lang="en-US" dirty="0" err="1" smtClean="0">
                <a:cs typeface="Courier New"/>
              </a:rPr>
              <a:t>hashbang</a:t>
            </a:r>
            <a:r>
              <a:rPr lang="en-US" dirty="0" smtClean="0">
                <a:cs typeface="Courier New"/>
              </a:rPr>
              <a:t>, i.e.:</a:t>
            </a:r>
            <a:br>
              <a:rPr lang="en-US" dirty="0" smtClean="0">
                <a:cs typeface="Courier New"/>
              </a:rPr>
            </a:br>
            <a:r>
              <a:rPr lang="en-US" sz="2400" dirty="0" smtClean="0">
                <a:latin typeface="Courier New"/>
                <a:cs typeface="Courier New"/>
              </a:rPr>
              <a:t>./</a:t>
            </a:r>
            <a:r>
              <a:rPr lang="en-US" sz="2400" dirty="0" err="1" smtClean="0">
                <a:latin typeface="Courier New"/>
                <a:cs typeface="Courier New"/>
              </a:rPr>
              <a:t>myscript.sh</a:t>
            </a:r>
            <a:r>
              <a:rPr lang="en-US" sz="2400" dirty="0" smtClean="0">
                <a:latin typeface="Courier New"/>
                <a:cs typeface="Courier New"/>
              </a:rPr>
              <a:t> </a:t>
            </a:r>
            <a:r>
              <a:rPr lang="en-US" dirty="0" smtClean="0">
                <a:cs typeface="Courier New"/>
              </a:rPr>
              <a:t>becomes </a:t>
            </a:r>
            <a:r>
              <a:rPr lang="en-US" sz="2400" dirty="0" smtClean="0">
                <a:latin typeface="Courier New"/>
                <a:cs typeface="Courier New"/>
              </a:rPr>
              <a:t>/bin/</a:t>
            </a:r>
            <a:r>
              <a:rPr lang="en-US" sz="2400" dirty="0" err="1" smtClean="0">
                <a:latin typeface="Courier New"/>
                <a:cs typeface="Courier New"/>
              </a:rPr>
              <a:t>sh</a:t>
            </a:r>
            <a:r>
              <a:rPr lang="en-US" sz="2400" dirty="0" smtClean="0">
                <a:latin typeface="Courier New"/>
                <a:cs typeface="Courier New"/>
              </a:rPr>
              <a:t> </a:t>
            </a:r>
            <a:r>
              <a:rPr lang="en-US" sz="2400" dirty="0" err="1" smtClean="0">
                <a:latin typeface="Courier New"/>
                <a:cs typeface="Courier New"/>
              </a:rPr>
              <a:t>myscript.sh</a:t>
            </a:r>
            <a:endParaRPr lang="en-US" dirty="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example creates a simple shell script called '</a:t>
            </a:r>
            <a:r>
              <a:rPr lang="en-US" dirty="0" err="1" smtClean="0"/>
              <a:t>myscript.sh</a:t>
            </a:r>
            <a:r>
              <a:rPr lang="en-US" dirty="0" smtClean="0"/>
              <a:t>', makes it executable and runs it:</a:t>
            </a:r>
          </a:p>
          <a:p>
            <a:pPr marL="0" indent="0">
              <a:buNone/>
            </a:pPr>
            <a:r>
              <a:rPr lang="en-US" sz="2400" dirty="0" smtClean="0">
                <a:latin typeface="Courier New"/>
                <a:cs typeface="Courier New"/>
              </a:rPr>
              <a:t>&gt; echo '#!/bin/</a:t>
            </a:r>
            <a:r>
              <a:rPr lang="en-US" sz="2400" dirty="0" err="1" smtClean="0">
                <a:latin typeface="Courier New"/>
                <a:cs typeface="Courier New"/>
              </a:rPr>
              <a:t>sh</a:t>
            </a:r>
            <a:r>
              <a:rPr lang="en-US" sz="2400" dirty="0" smtClean="0">
                <a:latin typeface="Courier New"/>
                <a:cs typeface="Courier New"/>
              </a:rPr>
              <a:t>' &gt;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'echo "Hello World!"'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echo '</a:t>
            </a:r>
            <a:r>
              <a:rPr lang="en-US" sz="2400" dirty="0" err="1" smtClean="0">
                <a:latin typeface="Courier New"/>
                <a:cs typeface="Courier New"/>
              </a:rPr>
              <a:t>ls</a:t>
            </a:r>
            <a:r>
              <a:rPr lang="en-US" sz="2400" dirty="0" smtClean="0">
                <a:latin typeface="Courier New"/>
                <a:cs typeface="Courier New"/>
              </a:rPr>
              <a:t> –la *' &gt;&gt;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chmod</a:t>
            </a:r>
            <a:r>
              <a:rPr lang="en-US" sz="2400" dirty="0" smtClean="0">
                <a:latin typeface="Courier New"/>
                <a:cs typeface="Courier New"/>
              </a:rPr>
              <a:t> u=+x </a:t>
            </a:r>
            <a:r>
              <a:rPr lang="en-US" sz="2400" dirty="0" err="1" smtClean="0">
                <a:latin typeface="Courier New"/>
                <a:cs typeface="Courier New"/>
              </a:rPr>
              <a:t>myscript.sh</a:t>
            </a:r>
            <a:endParaRPr lang="en-US" sz="2400" dirty="0" smtClean="0">
              <a:latin typeface="Courier New"/>
              <a:cs typeface="Courier New"/>
            </a:endParaRPr>
          </a:p>
          <a:p>
            <a:pPr marL="0" indent="0">
              <a:buNone/>
            </a:pPr>
            <a:r>
              <a:rPr lang="en-US" sz="2400" dirty="0" smtClean="0">
                <a:latin typeface="Courier New"/>
                <a:cs typeface="Courier New"/>
              </a:rPr>
              <a:t>&gt; ./</a:t>
            </a:r>
            <a:r>
              <a:rPr lang="en-US" sz="2400" dirty="0" err="1" smtClean="0">
                <a:latin typeface="Courier New"/>
                <a:cs typeface="Courier New"/>
              </a:rPr>
              <a:t>myscript.sh</a:t>
            </a:r>
            <a:endParaRPr lang="en-US" sz="2400" dirty="0" smtClean="0">
              <a:latin typeface="Courier New"/>
              <a:cs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It is good practice to explain all but the most trivial source code, both to yourself and to others.</a:t>
            </a:r>
          </a:p>
          <a:p>
            <a:r>
              <a:rPr lang="en-US" dirty="0" smtClean="0"/>
              <a:t>Comments are the way to explain source code from a developer point of view.</a:t>
            </a:r>
          </a:p>
          <a:p>
            <a:r>
              <a:rPr lang="en-US" dirty="0" smtClean="0"/>
              <a:t>In shell (and many other) scripting languages, anything followed by </a:t>
            </a:r>
            <a:r>
              <a:rPr lang="en-US" b="1" dirty="0" smtClean="0">
                <a:latin typeface="Courier New"/>
                <a:cs typeface="Courier New"/>
              </a:rPr>
              <a:t>#</a:t>
            </a:r>
            <a:r>
              <a:rPr lang="en-US" dirty="0" smtClean="0"/>
              <a:t> is a comment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350</TotalTime>
  <Words>805</Words>
  <Application>Microsoft Macintosh PowerPoint</Application>
  <PresentationFormat>On-screen Show (4:3)</PresentationFormat>
  <Paragraphs>112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scripting</vt:lpstr>
      <vt:lpstr>The command line shell</vt:lpstr>
      <vt:lpstr>Interpreted (“scripting”) languages</vt:lpstr>
      <vt:lpstr>Imperative programming</vt:lpstr>
      <vt:lpstr>Why bother learning shell scripting?</vt:lpstr>
      <vt:lpstr>Executing a script</vt:lpstr>
      <vt:lpstr>Hashbang line</vt:lpstr>
      <vt:lpstr>Example</vt:lpstr>
      <vt:lpstr>Comments</vt:lpstr>
      <vt:lpstr>Variables</vt:lpstr>
      <vt:lpstr>Backticks</vt:lpstr>
      <vt:lpstr>Conditionals</vt:lpstr>
      <vt:lpstr>Loops</vt:lpstr>
      <vt:lpstr>Tests</vt:lpstr>
      <vt:lpstr>Exercise: simple shell scripts</vt:lpstr>
    </vt:vector>
  </TitlesOfParts>
  <Company>University of Reading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scripting</dc:title>
  <dc:creator>Rutger Vos</dc:creator>
  <cp:lastModifiedBy>Darin</cp:lastModifiedBy>
  <cp:revision>82</cp:revision>
  <dcterms:created xsi:type="dcterms:W3CDTF">2012-09-10T16:27:13Z</dcterms:created>
  <dcterms:modified xsi:type="dcterms:W3CDTF">2013-10-22T08:24:20Z</dcterms:modified>
</cp:coreProperties>
</file>