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.xml" ContentType="application/vnd.openxmlformats-officedocument.themeOverride+xml"/>
  <Override PartName="/ppt/theme/themeOverride60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7" r:id="rId3"/>
    <p:sldId id="261" r:id="rId4"/>
    <p:sldId id="258" r:id="rId5"/>
    <p:sldId id="375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37" r:id="rId25"/>
    <p:sldId id="286" r:id="rId26"/>
    <p:sldId id="338" r:id="rId27"/>
    <p:sldId id="339" r:id="rId28"/>
    <p:sldId id="340" r:id="rId29"/>
    <p:sldId id="287" r:id="rId30"/>
    <p:sldId id="288" r:id="rId31"/>
    <p:sldId id="289" r:id="rId32"/>
    <p:sldId id="290" r:id="rId33"/>
    <p:sldId id="341" r:id="rId34"/>
    <p:sldId id="291" r:id="rId35"/>
    <p:sldId id="292" r:id="rId36"/>
    <p:sldId id="342" r:id="rId37"/>
    <p:sldId id="343" r:id="rId38"/>
    <p:sldId id="293" r:id="rId39"/>
    <p:sldId id="296" r:id="rId40"/>
    <p:sldId id="316" r:id="rId41"/>
    <p:sldId id="317" r:id="rId42"/>
    <p:sldId id="297" r:id="rId43"/>
    <p:sldId id="298" r:id="rId44"/>
    <p:sldId id="301" r:id="rId45"/>
    <p:sldId id="300" r:id="rId46"/>
    <p:sldId id="302" r:id="rId47"/>
    <p:sldId id="303" r:id="rId48"/>
    <p:sldId id="304" r:id="rId49"/>
    <p:sldId id="306" r:id="rId50"/>
    <p:sldId id="305" r:id="rId51"/>
    <p:sldId id="307" r:id="rId52"/>
    <p:sldId id="311" r:id="rId53"/>
    <p:sldId id="312" r:id="rId54"/>
    <p:sldId id="308" r:id="rId55"/>
    <p:sldId id="309" r:id="rId56"/>
    <p:sldId id="346" r:id="rId57"/>
    <p:sldId id="314" r:id="rId58"/>
    <p:sldId id="315" r:id="rId59"/>
    <p:sldId id="345" r:id="rId60"/>
    <p:sldId id="376" r:id="rId61"/>
    <p:sldId id="344" r:id="rId62"/>
    <p:sldId id="259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266"/>
        <p:guide pos="3807"/>
        <p:guide pos="58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294E2-B4FD-4FA5-815E-009001F19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2BB77-FCC1-4D0B-8B13-597AB7CE4F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B90943-098B-4F5D-8544-E844B930A5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sm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660900" y="1661054"/>
            <a:ext cx="2870200" cy="4110568"/>
          </a:xfrm>
          <a:custGeom>
            <a:avLst/>
            <a:gdLst>
              <a:gd name="connsiteX0" fmla="*/ 0 w 2870200"/>
              <a:gd name="connsiteY0" fmla="*/ 0 h 4110568"/>
              <a:gd name="connsiteX1" fmla="*/ 2870200 w 2870200"/>
              <a:gd name="connsiteY1" fmla="*/ 0 h 4110568"/>
              <a:gd name="connsiteX2" fmla="*/ 2870200 w 2870200"/>
              <a:gd name="connsiteY2" fmla="*/ 4110568 h 4110568"/>
              <a:gd name="connsiteX3" fmla="*/ 0 w 2870200"/>
              <a:gd name="connsiteY3" fmla="*/ 4110568 h 411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200" h="4110568">
                <a:moveTo>
                  <a:pt x="0" y="0"/>
                </a:moveTo>
                <a:lnTo>
                  <a:pt x="2870200" y="0"/>
                </a:lnTo>
                <a:lnTo>
                  <a:pt x="2870200" y="4110568"/>
                </a:lnTo>
                <a:lnTo>
                  <a:pt x="0" y="41105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676212" y="4356318"/>
            <a:ext cx="5792812" cy="1353937"/>
          </a:xfrm>
          <a:custGeom>
            <a:avLst/>
            <a:gdLst>
              <a:gd name="connsiteX0" fmla="*/ 776130 w 5792812"/>
              <a:gd name="connsiteY0" fmla="*/ 0 h 1353937"/>
              <a:gd name="connsiteX1" fmla="*/ 2886751 w 5792812"/>
              <a:gd name="connsiteY1" fmla="*/ 0 h 1353937"/>
              <a:gd name="connsiteX2" fmla="*/ 2906061 w 5792812"/>
              <a:gd name="connsiteY2" fmla="*/ 0 h 1353937"/>
              <a:gd name="connsiteX3" fmla="*/ 5016683 w 5792812"/>
              <a:gd name="connsiteY3" fmla="*/ 0 h 1353937"/>
              <a:gd name="connsiteX4" fmla="*/ 5792812 w 5792812"/>
              <a:gd name="connsiteY4" fmla="*/ 1353937 h 1353937"/>
              <a:gd name="connsiteX5" fmla="*/ 2906061 w 5792812"/>
              <a:gd name="connsiteY5" fmla="*/ 1353937 h 1353937"/>
              <a:gd name="connsiteX6" fmla="*/ 2886751 w 5792812"/>
              <a:gd name="connsiteY6" fmla="*/ 1353937 h 1353937"/>
              <a:gd name="connsiteX7" fmla="*/ 0 w 5792812"/>
              <a:gd name="connsiteY7" fmla="*/ 1353937 h 13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2812" h="1353937">
                <a:moveTo>
                  <a:pt x="776130" y="0"/>
                </a:moveTo>
                <a:lnTo>
                  <a:pt x="2886751" y="0"/>
                </a:lnTo>
                <a:lnTo>
                  <a:pt x="2906061" y="0"/>
                </a:lnTo>
                <a:lnTo>
                  <a:pt x="5016683" y="0"/>
                </a:lnTo>
                <a:cubicBezTo>
                  <a:pt x="5016683" y="0"/>
                  <a:pt x="5792812" y="1353937"/>
                  <a:pt x="5792812" y="1353937"/>
                </a:cubicBezTo>
                <a:lnTo>
                  <a:pt x="2906061" y="1353937"/>
                </a:lnTo>
                <a:lnTo>
                  <a:pt x="2886751" y="1353937"/>
                </a:lnTo>
                <a:lnTo>
                  <a:pt x="0" y="1353937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A6AAA9"/>
            </a:solidFill>
            <a:prstDash val="solid"/>
            <a:round/>
          </a:ln>
          <a:effectLst/>
        </p:spPr>
        <p:txBody>
          <a:bodyPr anchor="ctr"/>
          <a:lstStyle>
            <a:lvl1pPr>
              <a:defRPr lang="zh-CN" altLang="en-US" sz="1800"/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3378" y="6469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0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4C31-3BF1-41BF-9EBE-DB8CE50D5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578C-1C70-460D-A561-CE4265079F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9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7.xml"/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8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1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5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6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7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8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0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1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4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5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41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42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43.xml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4.xml"/><Relationship Id="rId4" Type="http://schemas.openxmlformats.org/officeDocument/2006/relationships/image" Target="../media/image22.png"/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5.xml"/><Relationship Id="rId4" Type="http://schemas.openxmlformats.org/officeDocument/2006/relationships/image" Target="../media/image22.png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5.xml"/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6.xml"/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8.xml"/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60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15665" y="2611755"/>
            <a:ext cx="4900295" cy="1050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css </a:t>
            </a:r>
            <a:r>
              <a:rPr lang="zh-CN" alt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技术分享</a:t>
            </a:r>
            <a:endParaRPr lang="zh-CN" altLang="en-US" sz="9600" b="1" baseline="30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6705" y="55695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牛春雷</a:t>
            </a:r>
            <a:r>
              <a:rPr lang="en-US" altLang="zh-CN"/>
              <a:t>	2020.08</a:t>
            </a:r>
            <a:r>
              <a:rPr lang="zh-CN" altLang="en-US"/>
              <a:t>上旬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2014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步骤二：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处理函数如下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15" y="-23495"/>
            <a:ext cx="8515985" cy="688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2014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步骤三：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处理结果如下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2702560"/>
            <a:ext cx="11432540" cy="166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结果：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格式化后如下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90" y="0"/>
            <a:ext cx="402018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109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上面的处理思想，可以用在哪些实际场景中？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913255" y="1968500"/>
            <a:ext cx="6978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（</a:t>
            </a:r>
            <a:r>
              <a:rPr lang="en-US" altLang="zh-CN" sz="2800"/>
              <a:t>45+23</a:t>
            </a:r>
            <a:r>
              <a:rPr lang="zh-CN" altLang="en-US" sz="2800"/>
              <a:t>）</a:t>
            </a:r>
            <a:r>
              <a:rPr lang="en-US" altLang="zh-CN" sz="2800"/>
              <a:t>* 63 - </a:t>
            </a:r>
            <a:r>
              <a:rPr lang="zh-CN" altLang="en-US" sz="2800"/>
              <a:t>（（</a:t>
            </a:r>
            <a:r>
              <a:rPr lang="en-US" altLang="zh-CN" sz="2800"/>
              <a:t>27-15</a:t>
            </a:r>
            <a:r>
              <a:rPr lang="zh-CN" altLang="en-US" sz="2800"/>
              <a:t>）</a:t>
            </a:r>
            <a:r>
              <a:rPr lang="en-US" altLang="zh-CN" sz="2800"/>
              <a:t>/</a:t>
            </a:r>
            <a:r>
              <a:rPr lang="zh-CN" altLang="en-US" sz="2800"/>
              <a:t>（</a:t>
            </a:r>
            <a:r>
              <a:rPr lang="en-US" altLang="zh-CN" sz="2800"/>
              <a:t>67+32</a:t>
            </a:r>
            <a:r>
              <a:rPr lang="zh-CN" altLang="en-US" sz="2800"/>
              <a:t>））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913255" y="277685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/>
              <a:t>（）（（）（））</a:t>
            </a:r>
            <a:endParaRPr 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109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上面的处理思想，可以用在哪些实际场景中？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913255" y="19685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动画步骤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109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上面的处理思想，可以用在哪些实际场景中？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913255" y="1968500"/>
            <a:ext cx="66827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基于</a:t>
            </a:r>
            <a:r>
              <a:rPr lang="en-US" altLang="zh-CN" sz="2800"/>
              <a:t> websocket </a:t>
            </a:r>
            <a:r>
              <a:rPr lang="zh-CN" altLang="en-US" sz="2800"/>
              <a:t>推送的自动执行的流程图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109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1085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下面的规则表达式，如果可视化编辑，是否可以采用上述方案处理？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" y="-23495"/>
            <a:ext cx="1196975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01</a:t>
            </a:r>
            <a:r>
              <a:rPr lang="zh-CN" altLang="en-US" sz="2800"/>
              <a:t>】pyed_xiaoai_tb_name_receiver_no_client!=null</a:t>
            </a:r>
            <a:endParaRPr lang="zh-CN" altLang="en-US" sz="2800"/>
          </a:p>
          <a:p>
            <a:pPr algn="l"/>
            <a:r>
              <a:rPr lang="en-US" altLang="zh-CN" sz="2800"/>
              <a:t>02</a:t>
            </a:r>
            <a:r>
              <a:rPr lang="zh-CN" altLang="en-US" sz="2800"/>
              <a:t>】</a:t>
            </a:r>
            <a:r>
              <a:rPr lang="en-US" altLang="zh-CN" sz="2800"/>
              <a:t>|| </a:t>
            </a:r>
            <a:r>
              <a:rPr lang="zh-CN" altLang="en-US" sz="2800"/>
              <a:t>pyed_xiaoai_tb_receiver_no_client_loan_name!=null</a:t>
            </a:r>
            <a:endParaRPr lang="zh-CN" altLang="en-US" sz="2800"/>
          </a:p>
          <a:p>
            <a:pPr algn="l"/>
            <a:r>
              <a:rPr lang="en-US" altLang="zh-CN" sz="2800"/>
              <a:t>03</a:t>
            </a:r>
            <a:r>
              <a:rPr lang="zh-CN" altLang="en-US" sz="2800"/>
              <a:t>】&amp;&amp;!(</a:t>
            </a:r>
            <a:endParaRPr lang="zh-CN" altLang="en-US" sz="2800"/>
          </a:p>
          <a:p>
            <a:pPr algn="l"/>
            <a:r>
              <a:rPr lang="en-US" altLang="zh-CN" sz="2800"/>
              <a:t>04</a:t>
            </a:r>
            <a:r>
              <a:rPr lang="zh-CN" altLang="en-US" sz="2800"/>
              <a:t>】  pyed_xiaoai_tb_name_receiver_no_client.equals(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05</a:t>
            </a:r>
            <a:r>
              <a:rPr lang="zh-CN" altLang="en-US" sz="2800">
                <a:sym typeface="+mn-ea"/>
              </a:rPr>
              <a:t>】</a:t>
            </a:r>
            <a:r>
              <a:rPr lang="en-US" altLang="zh-CN" sz="2800"/>
              <a:t>    </a:t>
            </a:r>
            <a:r>
              <a:rPr lang="zh-CN" altLang="en-US" sz="2800"/>
              <a:t>pyed_xiaoai_tb_receiver_no_client_loan_name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06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  )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07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)  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08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&amp;&amp; (sp_random_num_06!=null&amp;&amp;sp_random_num_06&gt;=5000)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09</a:t>
            </a:r>
            <a:r>
              <a:rPr lang="zh-CN" altLang="en-US" sz="2800">
                <a:sym typeface="+mn-ea"/>
              </a:rPr>
              <a:t>】</a:t>
            </a:r>
            <a:r>
              <a:rPr lang="en-US" altLang="zh-CN" sz="2800"/>
              <a:t>|| </a:t>
            </a:r>
            <a:r>
              <a:rPr lang="zh-CN" altLang="en-US" sz="2800"/>
              <a:t>$dec.contains(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10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  pyed_xiaoai_tb_name_receiver_no_client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11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  ,pysp_xiaoai_name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12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) 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13</a:t>
            </a:r>
            <a:r>
              <a:rPr lang="zh-CN" altLang="en-US" sz="2800">
                <a:sym typeface="+mn-ea"/>
              </a:rPr>
              <a:t>】</a:t>
            </a:r>
            <a:r>
              <a:rPr lang="en-US" altLang="zh-CN" sz="2800"/>
              <a:t>|| </a:t>
            </a:r>
            <a:r>
              <a:rPr lang="zh-CN" altLang="en-US" sz="2800"/>
              <a:t> (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14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  sp_random_num_06!=null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15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  &amp;&amp;sp_random_num_06&gt;=5000</a:t>
            </a:r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16</a:t>
            </a:r>
            <a:r>
              <a:rPr lang="zh-CN" altLang="en-US" sz="2800">
                <a:sym typeface="+mn-ea"/>
              </a:rPr>
              <a:t>】</a:t>
            </a:r>
            <a:r>
              <a:rPr lang="zh-CN" altLang="en-US" sz="2800"/>
              <a:t>)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-24130"/>
            <a:ext cx="11813540" cy="688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-23495"/>
            <a:ext cx="8562975" cy="666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简化一下：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15665" y="2611755"/>
            <a:ext cx="5120640" cy="1050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less </a:t>
            </a:r>
            <a:r>
              <a:rPr lang="zh-CN" alt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技术分享</a:t>
            </a:r>
            <a:endParaRPr lang="zh-CN" altLang="en-US" sz="9600" b="1" baseline="30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3387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相应的公式为：</a:t>
            </a:r>
            <a:endParaRPr lang="zh-CN" altLang="en-US" sz="3600" b="1"/>
          </a:p>
        </p:txBody>
      </p:sp>
      <p:sp>
        <p:nvSpPr>
          <p:cNvPr id="3" name="文本框 2"/>
          <p:cNvSpPr txBox="1"/>
          <p:nvPr/>
        </p:nvSpPr>
        <p:spPr>
          <a:xfrm>
            <a:off x="1167130" y="2552065"/>
            <a:ext cx="10224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&amp;&amp; B &amp;&amp; ( C || D ) &amp;&amp; ( E || F )</a:t>
            </a:r>
            <a:endParaRPr lang="en-US" altLang="zh-CN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9906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9250" y="2587625"/>
            <a:ext cx="1129538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表达式的语法解析与前端可视化</a:t>
            </a:r>
            <a:endParaRPr lang="zh-CN" altLang="en-US" sz="9600" b="1" baseline="30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altLang="zh-CN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		 </a:t>
            </a:r>
            <a:r>
              <a:rPr lang="zh-CN" alt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分享</a:t>
            </a:r>
            <a:endParaRPr lang="zh-CN" altLang="en-US" sz="9600" b="1" baseline="30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4761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语法解析的执行过程：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2392045"/>
            <a:ext cx="11955780" cy="2531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4761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语法解析的执行过程：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70885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词法分析 -&gt; 语法分析 -&gt; 预编译 -&gt; 解释执行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942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词法分析是将字符流转换为记号流。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把输入的字符串分解为一些对编程语言有意义的词法单元。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990219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从左往右读取字符流，识别有意义的标识符(常量，变量，边界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符，操作符，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函数，参数)，忽略无用空格，换行等。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1685290"/>
            <a:ext cx="9676765" cy="4020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01600"/>
            <a:ext cx="7458075" cy="67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635250"/>
            <a:ext cx="8103235" cy="1588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6260" y="17824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示例代码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1. </a:t>
            </a:r>
            <a:r>
              <a:rPr lang="zh-CN" altLang="en-US" sz="3600" b="1"/>
              <a:t>词法分析：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05" y="2440305"/>
            <a:ext cx="6015990" cy="4251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6260" y="1782445"/>
            <a:ext cx="49047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正则分解，词法分析后结果：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90" y="0"/>
            <a:ext cx="6557645" cy="684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2. </a:t>
            </a:r>
            <a:r>
              <a:rPr lang="zh-CN" altLang="en-US" sz="3600" b="1"/>
              <a:t>语法分析：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101206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会将上一步的词法单元集合分析并最终转换为一个由元素</a:t>
            </a:r>
            <a:r>
              <a:rPr sz="2800">
                <a:solidFill>
                  <a:srgbClr val="FF0000"/>
                </a:solidFill>
                <a:sym typeface="+mn-ea"/>
              </a:rPr>
              <a:t>逐级</a:t>
            </a:r>
            <a:endParaRPr sz="2800">
              <a:solidFill>
                <a:srgbClr val="FF0000"/>
              </a:solidFill>
              <a:sym typeface="+mn-ea"/>
            </a:endParaRPr>
          </a:p>
          <a:p>
            <a:pPr algn="l"/>
            <a:r>
              <a:rPr sz="2800">
                <a:solidFill>
                  <a:srgbClr val="FF0000"/>
                </a:solidFill>
                <a:sym typeface="+mn-ea"/>
              </a:rPr>
              <a:t>嵌套</a:t>
            </a:r>
            <a:r>
              <a:rPr sz="2800">
                <a:sym typeface="+mn-ea"/>
              </a:rPr>
              <a:t>所组成的代表了程序语法结构的树，即抽象语法树（AST）</a:t>
            </a:r>
            <a:endParaRPr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2. </a:t>
            </a:r>
            <a:r>
              <a:rPr lang="zh-CN" altLang="en-US" sz="3600" b="1"/>
              <a:t>语法分析：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5" y="60960"/>
            <a:ext cx="4975860" cy="6797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2. </a:t>
            </a:r>
            <a:r>
              <a:rPr lang="zh-CN" altLang="en-US" sz="3600" b="1"/>
              <a:t>语法分析：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1073150"/>
            <a:ext cx="7696200" cy="5562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40455" y="558800"/>
            <a:ext cx="327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(A||B||C) &amp;&amp; (D&amp;&amp;E) &amp;&amp; (F||G)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522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3. </a:t>
            </a:r>
            <a:r>
              <a:rPr lang="zh-CN" altLang="en-US" sz="3600" b="1"/>
              <a:t>预编译：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7275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将上一步的</a:t>
            </a:r>
            <a:r>
              <a:rPr lang="zh-CN" sz="2800">
                <a:sym typeface="+mn-ea"/>
              </a:rPr>
              <a:t>抽象语法树</a:t>
            </a:r>
            <a:r>
              <a:rPr sz="2800">
                <a:sym typeface="+mn-ea"/>
              </a:rPr>
              <a:t>AST转换为可执行代码</a:t>
            </a:r>
            <a:endParaRPr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980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/>
              <a:t>4. </a:t>
            </a:r>
            <a:r>
              <a:rPr lang="zh-CN" altLang="en-US" sz="3600" b="1"/>
              <a:t>解释执行：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4437380" y="18072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执刑</a:t>
            </a:r>
            <a:endParaRPr 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7380" y="18072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执行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30" y="22860"/>
            <a:ext cx="4672330" cy="6663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编译流程：</a:t>
            </a:r>
            <a:endParaRPr lang="zh-CN" altLang="en-US" sz="3600" b="1"/>
          </a:p>
        </p:txBody>
      </p:sp>
      <p:sp>
        <p:nvSpPr>
          <p:cNvPr id="6" name="文本框 5"/>
          <p:cNvSpPr txBox="1"/>
          <p:nvPr/>
        </p:nvSpPr>
        <p:spPr>
          <a:xfrm>
            <a:off x="148590" y="137223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抽象语法树后的处理：</a:t>
            </a:r>
            <a:endParaRPr lang="zh-CN" sz="2800">
              <a:sym typeface="+mn-ea"/>
            </a:endParaRPr>
          </a:p>
          <a:p>
            <a:pPr algn="l"/>
            <a:r>
              <a:rPr lang="zh-CN" sz="2800">
                <a:sym typeface="+mn-ea"/>
              </a:rPr>
              <a:t>编译型、解释型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80" y="88265"/>
            <a:ext cx="3322320" cy="6693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完整流程：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5872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明明已经是可执行代码，</a:t>
            </a:r>
            <a:endParaRPr lang="zh-CN" sz="2800">
              <a:sym typeface="+mn-ea"/>
            </a:endParaRPr>
          </a:p>
          <a:p>
            <a:pPr algn="l"/>
            <a:r>
              <a:rPr lang="zh-CN" sz="2800">
                <a:sym typeface="+mn-ea"/>
              </a:rPr>
              <a:t>为什么需要再编译一遍，再去执行？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6260" y="1782445"/>
            <a:ext cx="10139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因为我们编译的为 </a:t>
            </a:r>
            <a:r>
              <a:rPr lang="en-US" altLang="zh-CN" sz="2800">
                <a:sym typeface="+mn-ea"/>
              </a:rPr>
              <a:t>JavaScript</a:t>
            </a:r>
            <a:r>
              <a:rPr lang="zh-CN" altLang="en-US" sz="2800">
                <a:sym typeface="+mn-ea"/>
              </a:rPr>
              <a:t>，执行的为</a:t>
            </a:r>
            <a:r>
              <a:rPr lang="en-US" altLang="zh-CN" sz="2800">
                <a:sym typeface="+mn-ea"/>
              </a:rPr>
              <a:t> JavaScript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但是通常需要语法解析的时候，是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编译语言</a:t>
            </a:r>
            <a:r>
              <a:rPr lang="zh-CN" altLang="en-US" sz="2800">
                <a:sym typeface="+mn-ea"/>
              </a:rPr>
              <a:t>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目标语言</a:t>
            </a:r>
            <a:r>
              <a:rPr lang="zh-CN" altLang="en-US" sz="2800">
                <a:solidFill>
                  <a:srgbClr val="00B0F0"/>
                </a:solidFill>
                <a:sym typeface="+mn-ea"/>
              </a:rPr>
              <a:t>不一致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7828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同为</a:t>
            </a:r>
            <a:r>
              <a:rPr lang="en-US" altLang="zh-CN" sz="2800">
                <a:sym typeface="+mn-ea"/>
              </a:rPr>
              <a:t> js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webpack </a:t>
            </a:r>
            <a:r>
              <a:rPr lang="zh-CN" altLang="en-US" sz="2800">
                <a:sym typeface="+mn-ea"/>
              </a:rPr>
              <a:t>打包 </a:t>
            </a:r>
            <a:r>
              <a:rPr lang="en-US" altLang="zh-CN" sz="2800">
                <a:sym typeface="+mn-ea"/>
              </a:rPr>
              <a:t>js </a:t>
            </a:r>
            <a:r>
              <a:rPr lang="zh-CN" altLang="en-US" sz="2800">
                <a:sym typeface="+mn-ea"/>
              </a:rPr>
              <a:t>为什么用到语法解析？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90" y="0"/>
            <a:ext cx="402018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1826260" y="1782445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因为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不一致</a:t>
            </a:r>
            <a:r>
              <a:rPr lang="zh-CN" altLang="en-US" sz="2800">
                <a:sym typeface="+mn-ea"/>
              </a:rPr>
              <a:t>，而非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不一样</a:t>
            </a:r>
            <a:r>
              <a:rPr lang="zh-CN" altLang="en-US" sz="2800">
                <a:sym typeface="+mn-ea"/>
              </a:rPr>
              <a:t>，严谨吧？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461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0245" y="16236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9380" y="23818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6850" y="16236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2395" y="23818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8960" y="16236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5030" y="23818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en-US" altLang="zh-CN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165" y="32702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2755" y="587565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olidFill>
                  <a:schemeClr val="accent6">
                    <a:lumMod val="75000"/>
                  </a:schemeClr>
                </a:solidFill>
                <a:sym typeface="+mn-ea"/>
              </a:rPr>
              <a:t>严谨</a:t>
            </a:r>
            <a:endParaRPr lang="zh-CN" sz="28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755" y="52692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olidFill>
                  <a:srgbClr val="FF0000"/>
                </a:solidFill>
                <a:sym typeface="+mn-ea"/>
              </a:rPr>
              <a:t>严谨</a:t>
            </a:r>
            <a:endParaRPr lang="zh-CN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2755" y="46805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olidFill>
                  <a:srgbClr val="00B0F0"/>
                </a:solidFill>
                <a:sym typeface="+mn-ea"/>
              </a:rPr>
              <a:t>严谨</a:t>
            </a:r>
            <a:endParaRPr lang="zh-CN" sz="2800">
              <a:solidFill>
                <a:srgbClr val="00B0F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48550" y="731520"/>
            <a:ext cx="2059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太秀了</a:t>
            </a:r>
            <a:r>
              <a:rPr lang="en-US" altLang="zh-CN" sz="2800">
                <a:sym typeface="+mn-ea"/>
              </a:rPr>
              <a:t>,</a:t>
            </a:r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48190" y="257111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96170" y="32702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35245" y="7315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12770" y="32702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54880" y="32702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82265" y="731520"/>
            <a:ext cx="1585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666,</a:t>
            </a:r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372725" y="7315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32135" y="16236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59625" y="1623695"/>
            <a:ext cx="3572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>
                <a:sym typeface="+mn-ea"/>
              </a:rPr>
              <a:t>严谨 严谨</a:t>
            </a:r>
            <a:r>
              <a:rPr lang="en-US" altLang="zh-CN" sz="2800">
                <a:sym typeface="+mn-ea"/>
              </a:rPr>
              <a:t>,</a:t>
            </a:r>
            <a:r>
              <a:rPr lang="zh-CN" sz="2800">
                <a:sym typeface="+mn-ea"/>
              </a:rPr>
              <a:t>好阔怕</a:t>
            </a:r>
            <a:endParaRPr lang="zh-CN" sz="2800">
              <a:sym typeface="+mn-ea"/>
            </a:endParaRPr>
          </a:p>
          <a:p>
            <a:pPr algn="l"/>
            <a:endParaRPr lang="zh-CN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550" y="32702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90140" y="23818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43850" y="5269230"/>
            <a:ext cx="1704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秀儿</a:t>
            </a:r>
            <a:r>
              <a:rPr lang="en-US" altLang="zh-CN" sz="2800">
                <a:sym typeface="+mn-ea"/>
              </a:rPr>
              <a:t>,</a:t>
            </a:r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42270" y="46805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6165" y="52692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12770" y="52692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73265" y="4680585"/>
            <a:ext cx="1269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 66666</a:t>
            </a:r>
            <a:endParaRPr lang="en-US" altLang="zh-CN" sz="280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02785" y="4158615"/>
            <a:ext cx="2159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笑死了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严谨</a:t>
            </a:r>
            <a:endParaRPr lang="zh-CN" altLang="en-US" sz="28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4325" y="415861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>
                <a:sym typeface="+mn-ea"/>
              </a:rPr>
              <a:t>严谨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9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3" grpId="0"/>
      <p:bldP spid="24" grpId="0"/>
      <p:bldP spid="25" grpId="0"/>
      <p:bldP spid="5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4" grpId="1"/>
      <p:bldP spid="2" grpId="1"/>
      <p:bldP spid="3" grpId="1"/>
      <p:bldP spid="6" grpId="1"/>
      <p:bldP spid="7" grpId="1"/>
      <p:bldP spid="8" grpId="1"/>
      <p:bldP spid="9" grpId="1"/>
      <p:bldP spid="10" grpId="1"/>
      <p:bldP spid="11" grpId="1"/>
      <p:bldP spid="12" grpId="1"/>
      <p:bldP spid="13" grpId="1"/>
      <p:bldP spid="14" grpId="1"/>
      <p:bldP spid="15" grpId="1"/>
      <p:bldP spid="16" grpId="1"/>
      <p:bldP spid="17" grpId="1"/>
      <p:bldP spid="18" grpId="1"/>
      <p:bldP spid="20" grpId="1"/>
      <p:bldP spid="23" grpId="1"/>
      <p:bldP spid="24" grpId="1"/>
      <p:bldP spid="25" grpId="1"/>
      <p:bldP spid="5" grpId="1"/>
      <p:bldP spid="19" grpId="1"/>
      <p:bldP spid="26" grpId="1"/>
      <p:bldP spid="27" grpId="1"/>
      <p:bldP spid="28" grpId="1"/>
      <p:bldP spid="29" grpId="1"/>
      <p:bldP spid="30" grpId="1"/>
      <p:bldP spid="31" grpId="1"/>
      <p:bldP spid="33" grpId="1"/>
      <p:bldP spid="4" grpId="2"/>
      <p:bldP spid="2" grpId="2"/>
      <p:bldP spid="3" grpId="2"/>
      <p:bldP spid="6" grpId="2"/>
      <p:bldP spid="7" grpId="2"/>
      <p:bldP spid="8" grpId="2"/>
      <p:bldP spid="9" grpId="2"/>
      <p:bldP spid="10" grpId="2"/>
      <p:bldP spid="11" grpId="2"/>
      <p:bldP spid="12" grpId="2"/>
      <p:bldP spid="13" grpId="2"/>
      <p:bldP spid="14" grpId="2"/>
      <p:bldP spid="15" grpId="2"/>
      <p:bldP spid="16" grpId="2"/>
      <p:bldP spid="17" grpId="2"/>
      <p:bldP spid="18" grpId="2"/>
      <p:bldP spid="20" grpId="2"/>
      <p:bldP spid="23" grpId="2"/>
      <p:bldP spid="24" grpId="2"/>
      <p:bldP spid="25" grpId="2"/>
      <p:bldP spid="5" grpId="2"/>
      <p:bldP spid="19" grpId="2"/>
      <p:bldP spid="26" grpId="2"/>
      <p:bldP spid="27" grpId="2"/>
      <p:bldP spid="28" grpId="2"/>
      <p:bldP spid="29" grpId="2"/>
      <p:bldP spid="30" grpId="2"/>
      <p:bldP spid="31" grpId="2"/>
      <p:bldP spid="33" grpId="2"/>
      <p:bldP spid="4" grpId="3"/>
      <p:bldP spid="2" grpId="3"/>
      <p:bldP spid="3" grpId="3"/>
      <p:bldP spid="6" grpId="3"/>
      <p:bldP spid="7" grpId="3"/>
      <p:bldP spid="8" grpId="3"/>
      <p:bldP spid="9" grpId="3"/>
      <p:bldP spid="10" grpId="3"/>
      <p:bldP spid="11" grpId="3"/>
      <p:bldP spid="12" grpId="3"/>
      <p:bldP spid="13" grpId="3"/>
      <p:bldP spid="14" grpId="3"/>
      <p:bldP spid="15" grpId="3"/>
      <p:bldP spid="16" grpId="3"/>
      <p:bldP spid="17" grpId="3"/>
      <p:bldP spid="18" grpId="3"/>
      <p:bldP spid="20" grpId="3"/>
      <p:bldP spid="23" grpId="3"/>
      <p:bldP spid="24" grpId="3"/>
      <p:bldP spid="25" grpId="3"/>
      <p:bldP spid="5" grpId="3"/>
      <p:bldP spid="19" grpId="3"/>
      <p:bldP spid="26" grpId="3"/>
      <p:bldP spid="27" grpId="3"/>
      <p:bldP spid="28" grpId="3"/>
      <p:bldP spid="29" grpId="3"/>
      <p:bldP spid="30" grpId="3"/>
      <p:bldP spid="31" grpId="3"/>
      <p:bldP spid="33" grpId="3"/>
      <p:bldP spid="4" grpId="4"/>
      <p:bldP spid="2" grpId="4"/>
      <p:bldP spid="3" grpId="4"/>
      <p:bldP spid="6" grpId="4"/>
      <p:bldP spid="7" grpId="4"/>
      <p:bldP spid="8" grpId="4"/>
      <p:bldP spid="9" grpId="4"/>
      <p:bldP spid="10" grpId="4"/>
      <p:bldP spid="11" grpId="4"/>
      <p:bldP spid="12" grpId="4"/>
      <p:bldP spid="13" grpId="4"/>
      <p:bldP spid="14" grpId="4"/>
      <p:bldP spid="15" grpId="4"/>
      <p:bldP spid="16" grpId="4"/>
      <p:bldP spid="17" grpId="4"/>
      <p:bldP spid="18" grpId="4"/>
      <p:bldP spid="20" grpId="4"/>
      <p:bldP spid="23" grpId="4"/>
      <p:bldP spid="24" grpId="4"/>
      <p:bldP spid="25" grpId="4"/>
      <p:bldP spid="5" grpId="4"/>
      <p:bldP spid="19" grpId="4"/>
      <p:bldP spid="26" grpId="4"/>
      <p:bldP spid="27" grpId="4"/>
      <p:bldP spid="28" grpId="4"/>
      <p:bldP spid="29" grpId="4"/>
      <p:bldP spid="30" grpId="4"/>
      <p:bldP spid="31" grpId="4"/>
      <p:bldP spid="33" grpId="4"/>
      <p:bldP spid="4" grpId="5"/>
      <p:bldP spid="2" grpId="5"/>
      <p:bldP spid="3" grpId="5"/>
      <p:bldP spid="6" grpId="5"/>
      <p:bldP spid="7" grpId="5"/>
      <p:bldP spid="8" grpId="5"/>
      <p:bldP spid="9" grpId="5"/>
      <p:bldP spid="10" grpId="5"/>
      <p:bldP spid="11" grpId="5"/>
      <p:bldP spid="12" grpId="5"/>
      <p:bldP spid="13" grpId="5"/>
      <p:bldP spid="14" grpId="5"/>
      <p:bldP spid="15" grpId="5"/>
      <p:bldP spid="16" grpId="5"/>
      <p:bldP spid="17" grpId="5"/>
      <p:bldP spid="18" grpId="5"/>
      <p:bldP spid="20" grpId="5"/>
      <p:bldP spid="23" grpId="5"/>
      <p:bldP spid="24" grpId="5"/>
      <p:bldP spid="25" grpId="5"/>
      <p:bldP spid="5" grpId="5"/>
      <p:bldP spid="19" grpId="5"/>
      <p:bldP spid="26" grpId="5"/>
      <p:bldP spid="27" grpId="5"/>
      <p:bldP spid="28" grpId="5"/>
      <p:bldP spid="29" grpId="5"/>
      <p:bldP spid="30" grpId="5"/>
      <p:bldP spid="31" grpId="5"/>
      <p:bldP spid="33" grpId="5"/>
      <p:bldP spid="4" grpId="6"/>
      <p:bldP spid="2" grpId="6"/>
      <p:bldP spid="3" grpId="6"/>
      <p:bldP spid="6" grpId="6"/>
      <p:bldP spid="7" grpId="6"/>
      <p:bldP spid="8" grpId="6"/>
      <p:bldP spid="9" grpId="6"/>
      <p:bldP spid="10" grpId="6"/>
      <p:bldP spid="11" grpId="6"/>
      <p:bldP spid="12" grpId="6"/>
      <p:bldP spid="13" grpId="6"/>
      <p:bldP spid="14" grpId="6"/>
      <p:bldP spid="15" grpId="6"/>
      <p:bldP spid="16" grpId="6"/>
      <p:bldP spid="17" grpId="6"/>
      <p:bldP spid="18" grpId="6"/>
      <p:bldP spid="20" grpId="6"/>
      <p:bldP spid="23" grpId="6"/>
      <p:bldP spid="24" grpId="6"/>
      <p:bldP spid="25" grpId="6"/>
      <p:bldP spid="5" grpId="6"/>
      <p:bldP spid="19" grpId="6"/>
      <p:bldP spid="26" grpId="6"/>
      <p:bldP spid="27" grpId="6"/>
      <p:bldP spid="28" grpId="6"/>
      <p:bldP spid="29" grpId="6"/>
      <p:bldP spid="30" grpId="6"/>
      <p:bldP spid="31" grpId="6"/>
      <p:bldP spid="33" grpId="6"/>
      <p:bldP spid="4" grpId="7"/>
      <p:bldP spid="2" grpId="7"/>
      <p:bldP spid="3" grpId="7"/>
      <p:bldP spid="6" grpId="7"/>
      <p:bldP spid="7" grpId="7"/>
      <p:bldP spid="8" grpId="7"/>
      <p:bldP spid="9" grpId="7"/>
      <p:bldP spid="10" grpId="7"/>
      <p:bldP spid="11" grpId="7"/>
      <p:bldP spid="12" grpId="7"/>
      <p:bldP spid="13" grpId="7"/>
      <p:bldP spid="14" grpId="7"/>
      <p:bldP spid="15" grpId="7"/>
      <p:bldP spid="16" grpId="7"/>
      <p:bldP spid="17" grpId="7"/>
      <p:bldP spid="18" grpId="7"/>
      <p:bldP spid="20" grpId="7"/>
      <p:bldP spid="23" grpId="7"/>
      <p:bldP spid="24" grpId="7"/>
      <p:bldP spid="25" grpId="7"/>
      <p:bldP spid="5" grpId="7"/>
      <p:bldP spid="19" grpId="7"/>
      <p:bldP spid="26" grpId="7"/>
      <p:bldP spid="27" grpId="7"/>
      <p:bldP spid="28" grpId="7"/>
      <p:bldP spid="29" grpId="7"/>
      <p:bldP spid="30" grpId="7"/>
      <p:bldP spid="31" grpId="7"/>
      <p:bldP spid="33" grpId="7"/>
      <p:bldP spid="4" grpId="8"/>
      <p:bldP spid="2" grpId="8"/>
      <p:bldP spid="3" grpId="8"/>
      <p:bldP spid="6" grpId="8"/>
      <p:bldP spid="7" grpId="8"/>
      <p:bldP spid="8" grpId="8"/>
      <p:bldP spid="9" grpId="8"/>
      <p:bldP spid="10" grpId="8"/>
      <p:bldP spid="11" grpId="8"/>
      <p:bldP spid="12" grpId="8"/>
      <p:bldP spid="13" grpId="8"/>
      <p:bldP spid="14" grpId="8"/>
      <p:bldP spid="15" grpId="8"/>
      <p:bldP spid="16" grpId="8"/>
      <p:bldP spid="17" grpId="8"/>
      <p:bldP spid="18" grpId="8"/>
      <p:bldP spid="20" grpId="8"/>
      <p:bldP spid="23" grpId="8"/>
      <p:bldP spid="24" grpId="8"/>
      <p:bldP spid="25" grpId="8"/>
      <p:bldP spid="5" grpId="8"/>
      <p:bldP spid="19" grpId="8"/>
      <p:bldP spid="26" grpId="8"/>
      <p:bldP spid="27" grpId="8"/>
      <p:bldP spid="28" grpId="8"/>
      <p:bldP spid="29" grpId="8"/>
      <p:bldP spid="30" grpId="8"/>
      <p:bldP spid="31" grpId="8"/>
      <p:bldP spid="33" grpId="8"/>
      <p:bldP spid="4" grpId="9"/>
      <p:bldP spid="2" grpId="9"/>
      <p:bldP spid="3" grpId="9"/>
      <p:bldP spid="6" grpId="9"/>
      <p:bldP spid="7" grpId="9"/>
      <p:bldP spid="8" grpId="9"/>
      <p:bldP spid="9" grpId="9"/>
      <p:bldP spid="10" grpId="9"/>
      <p:bldP spid="11" grpId="9"/>
      <p:bldP spid="12" grpId="9"/>
      <p:bldP spid="13" grpId="9"/>
      <p:bldP spid="14" grpId="9"/>
      <p:bldP spid="15" grpId="9"/>
      <p:bldP spid="16" grpId="9"/>
      <p:bldP spid="17" grpId="9"/>
      <p:bldP spid="18" grpId="9"/>
      <p:bldP spid="20" grpId="9"/>
      <p:bldP spid="23" grpId="9"/>
      <p:bldP spid="24" grpId="9"/>
      <p:bldP spid="25" grpId="9"/>
      <p:bldP spid="5" grpId="9"/>
      <p:bldP spid="19" grpId="9"/>
      <p:bldP spid="26" grpId="9"/>
      <p:bldP spid="27" grpId="9"/>
      <p:bldP spid="28" grpId="9"/>
      <p:bldP spid="29" grpId="9"/>
      <p:bldP spid="30" grpId="9"/>
      <p:bldP spid="31" grpId="9"/>
      <p:bldP spid="33" grpId="9"/>
      <p:bldP spid="4" grpId="10"/>
      <p:bldP spid="2" grpId="10"/>
      <p:bldP spid="3" grpId="10"/>
      <p:bldP spid="6" grpId="10"/>
      <p:bldP spid="7" grpId="10"/>
      <p:bldP spid="8" grpId="10"/>
      <p:bldP spid="9" grpId="10"/>
      <p:bldP spid="10" grpId="10"/>
      <p:bldP spid="11" grpId="10"/>
      <p:bldP spid="12" grpId="10"/>
      <p:bldP spid="13" grpId="10"/>
      <p:bldP spid="14" grpId="10"/>
      <p:bldP spid="15" grpId="10"/>
      <p:bldP spid="16" grpId="10"/>
      <p:bldP spid="17" grpId="10"/>
      <p:bldP spid="18" grpId="10"/>
      <p:bldP spid="20" grpId="10"/>
      <p:bldP spid="23" grpId="10"/>
      <p:bldP spid="24" grpId="10"/>
      <p:bldP spid="25" grpId="10"/>
      <p:bldP spid="5" grpId="10"/>
      <p:bldP spid="19" grpId="10"/>
      <p:bldP spid="26" grpId="10"/>
      <p:bldP spid="27" grpId="10"/>
      <p:bldP spid="28" grpId="10"/>
      <p:bldP spid="29" grpId="10"/>
      <p:bldP spid="30" grpId="10"/>
      <p:bldP spid="31" grpId="10"/>
      <p:bldP spid="33" grpId="10"/>
      <p:bldP spid="4" grpId="11"/>
      <p:bldP spid="2" grpId="11"/>
      <p:bldP spid="3" grpId="11"/>
      <p:bldP spid="6" grpId="11"/>
      <p:bldP spid="7" grpId="11"/>
      <p:bldP spid="8" grpId="11"/>
      <p:bldP spid="9" grpId="11"/>
      <p:bldP spid="10" grpId="11"/>
      <p:bldP spid="11" grpId="11"/>
      <p:bldP spid="12" grpId="11"/>
      <p:bldP spid="13" grpId="11"/>
      <p:bldP spid="14" grpId="11"/>
      <p:bldP spid="15" grpId="11"/>
      <p:bldP spid="16" grpId="11"/>
      <p:bldP spid="17" grpId="11"/>
      <p:bldP spid="18" grpId="11"/>
      <p:bldP spid="20" grpId="11"/>
      <p:bldP spid="23" grpId="11"/>
      <p:bldP spid="24" grpId="11"/>
      <p:bldP spid="25" grpId="11"/>
      <p:bldP spid="5" grpId="11"/>
      <p:bldP spid="19" grpId="11"/>
      <p:bldP spid="26" grpId="11"/>
      <p:bldP spid="27" grpId="11"/>
      <p:bldP spid="28" grpId="11"/>
      <p:bldP spid="29" grpId="11"/>
      <p:bldP spid="30" grpId="11"/>
      <p:bldP spid="31" grpId="11"/>
      <p:bldP spid="33" grpId="11"/>
      <p:bldP spid="4" grpId="12"/>
      <p:bldP spid="2" grpId="12"/>
      <p:bldP spid="3" grpId="12"/>
      <p:bldP spid="6" grpId="12"/>
      <p:bldP spid="7" grpId="12"/>
      <p:bldP spid="8" grpId="12"/>
      <p:bldP spid="9" grpId="12"/>
      <p:bldP spid="10" grpId="12"/>
      <p:bldP spid="11" grpId="12"/>
      <p:bldP spid="12" grpId="12"/>
      <p:bldP spid="13" grpId="12"/>
      <p:bldP spid="14" grpId="12"/>
      <p:bldP spid="15" grpId="12"/>
      <p:bldP spid="16" grpId="12"/>
      <p:bldP spid="17" grpId="12"/>
      <p:bldP spid="18" grpId="12"/>
      <p:bldP spid="20" grpId="12"/>
      <p:bldP spid="23" grpId="12"/>
      <p:bldP spid="24" grpId="12"/>
      <p:bldP spid="25" grpId="12"/>
      <p:bldP spid="5" grpId="12"/>
      <p:bldP spid="19" grpId="12"/>
      <p:bldP spid="26" grpId="12"/>
      <p:bldP spid="27" grpId="12"/>
      <p:bldP spid="28" grpId="12"/>
      <p:bldP spid="29" grpId="12"/>
      <p:bldP spid="30" grpId="12"/>
      <p:bldP spid="31" grpId="12"/>
      <p:bldP spid="33" grpId="12"/>
      <p:bldP spid="4" grpId="13"/>
      <p:bldP spid="2" grpId="13"/>
      <p:bldP spid="3" grpId="13"/>
      <p:bldP spid="6" grpId="13"/>
      <p:bldP spid="7" grpId="13"/>
      <p:bldP spid="8" grpId="13"/>
      <p:bldP spid="9" grpId="13"/>
      <p:bldP spid="10" grpId="13"/>
      <p:bldP spid="11" grpId="13"/>
      <p:bldP spid="12" grpId="13"/>
      <p:bldP spid="13" grpId="13"/>
      <p:bldP spid="14" grpId="13"/>
      <p:bldP spid="15" grpId="13"/>
      <p:bldP spid="16" grpId="13"/>
      <p:bldP spid="17" grpId="13"/>
      <p:bldP spid="18" grpId="13"/>
      <p:bldP spid="20" grpId="13"/>
      <p:bldP spid="23" grpId="13"/>
      <p:bldP spid="24" grpId="13"/>
      <p:bldP spid="25" grpId="13"/>
      <p:bldP spid="5" grpId="13"/>
      <p:bldP spid="19" grpId="13"/>
      <p:bldP spid="26" grpId="13"/>
      <p:bldP spid="27" grpId="13"/>
      <p:bldP spid="28" grpId="13"/>
      <p:bldP spid="29" grpId="13"/>
      <p:bldP spid="30" grpId="13"/>
      <p:bldP spid="31" grpId="13"/>
      <p:bldP spid="33" grpId="13"/>
      <p:bldP spid="4" grpId="14"/>
      <p:bldP spid="2" grpId="14"/>
      <p:bldP spid="3" grpId="14"/>
      <p:bldP spid="6" grpId="14"/>
      <p:bldP spid="7" grpId="14"/>
      <p:bldP spid="8" grpId="14"/>
      <p:bldP spid="9" grpId="14"/>
      <p:bldP spid="10" grpId="14"/>
      <p:bldP spid="11" grpId="14"/>
      <p:bldP spid="12" grpId="14"/>
      <p:bldP spid="13" grpId="14"/>
      <p:bldP spid="14" grpId="14"/>
      <p:bldP spid="15" grpId="14"/>
      <p:bldP spid="16" grpId="14"/>
      <p:bldP spid="17" grpId="14"/>
      <p:bldP spid="18" grpId="14"/>
      <p:bldP spid="20" grpId="14"/>
      <p:bldP spid="23" grpId="14"/>
      <p:bldP spid="24" grpId="14"/>
      <p:bldP spid="25" grpId="14"/>
      <p:bldP spid="5" grpId="14"/>
      <p:bldP spid="19" grpId="14"/>
      <p:bldP spid="26" grpId="14"/>
      <p:bldP spid="27" grpId="14"/>
      <p:bldP spid="28" grpId="14"/>
      <p:bldP spid="29" grpId="14"/>
      <p:bldP spid="30" grpId="14"/>
      <p:bldP spid="31" grpId="14"/>
      <p:bldP spid="33" grpId="14"/>
      <p:bldP spid="4" grpId="15"/>
      <p:bldP spid="2" grpId="15"/>
      <p:bldP spid="3" grpId="15"/>
      <p:bldP spid="6" grpId="15"/>
      <p:bldP spid="7" grpId="15"/>
      <p:bldP spid="8" grpId="15"/>
      <p:bldP spid="9" grpId="15"/>
      <p:bldP spid="10" grpId="15"/>
      <p:bldP spid="11" grpId="15"/>
      <p:bldP spid="12" grpId="15"/>
      <p:bldP spid="13" grpId="15"/>
      <p:bldP spid="14" grpId="15"/>
      <p:bldP spid="15" grpId="15"/>
      <p:bldP spid="16" grpId="15"/>
      <p:bldP spid="17" grpId="15"/>
      <p:bldP spid="18" grpId="15"/>
      <p:bldP spid="20" grpId="15"/>
      <p:bldP spid="23" grpId="15"/>
      <p:bldP spid="24" grpId="15"/>
      <p:bldP spid="25" grpId="15"/>
      <p:bldP spid="5" grpId="15"/>
      <p:bldP spid="19" grpId="15"/>
      <p:bldP spid="26" grpId="15"/>
      <p:bldP spid="27" grpId="15"/>
      <p:bldP spid="28" grpId="15"/>
      <p:bldP spid="29" grpId="15"/>
      <p:bldP spid="30" grpId="15"/>
      <p:bldP spid="31" grpId="15"/>
      <p:bldP spid="33" grpId="15"/>
      <p:bldP spid="4" grpId="16"/>
      <p:bldP spid="2" grpId="16"/>
      <p:bldP spid="3" grpId="16"/>
      <p:bldP spid="6" grpId="16"/>
      <p:bldP spid="7" grpId="16"/>
      <p:bldP spid="8" grpId="16"/>
      <p:bldP spid="9" grpId="16"/>
      <p:bldP spid="10" grpId="16"/>
      <p:bldP spid="11" grpId="16"/>
      <p:bldP spid="12" grpId="16"/>
      <p:bldP spid="13" grpId="16"/>
      <p:bldP spid="14" grpId="16"/>
      <p:bldP spid="15" grpId="16"/>
      <p:bldP spid="16" grpId="16"/>
      <p:bldP spid="17" grpId="16"/>
      <p:bldP spid="18" grpId="16"/>
      <p:bldP spid="20" grpId="16"/>
      <p:bldP spid="23" grpId="16"/>
      <p:bldP spid="24" grpId="16"/>
      <p:bldP spid="25" grpId="16"/>
      <p:bldP spid="5" grpId="16"/>
      <p:bldP spid="19" grpId="16"/>
      <p:bldP spid="26" grpId="16"/>
      <p:bldP spid="27" grpId="16"/>
      <p:bldP spid="28" grpId="16"/>
      <p:bldP spid="29" grpId="16"/>
      <p:bldP spid="30" grpId="16"/>
      <p:bldP spid="31" grpId="16"/>
      <p:bldP spid="33" grpId="16"/>
      <p:bldP spid="4" grpId="17"/>
      <p:bldP spid="2" grpId="17"/>
      <p:bldP spid="3" grpId="17"/>
      <p:bldP spid="6" grpId="17"/>
      <p:bldP spid="7" grpId="17"/>
      <p:bldP spid="8" grpId="17"/>
      <p:bldP spid="9" grpId="17"/>
      <p:bldP spid="10" grpId="17"/>
      <p:bldP spid="11" grpId="17"/>
      <p:bldP spid="12" grpId="17"/>
      <p:bldP spid="13" grpId="17"/>
      <p:bldP spid="14" grpId="17"/>
      <p:bldP spid="15" grpId="17"/>
      <p:bldP spid="16" grpId="17"/>
      <p:bldP spid="17" grpId="17"/>
      <p:bldP spid="18" grpId="17"/>
      <p:bldP spid="20" grpId="17"/>
      <p:bldP spid="23" grpId="17"/>
      <p:bldP spid="24" grpId="17"/>
      <p:bldP spid="25" grpId="17"/>
      <p:bldP spid="5" grpId="17"/>
      <p:bldP spid="19" grpId="17"/>
      <p:bldP spid="26" grpId="17"/>
      <p:bldP spid="27" grpId="17"/>
      <p:bldP spid="28" grpId="17"/>
      <p:bldP spid="29" grpId="17"/>
      <p:bldP spid="30" grpId="17"/>
      <p:bldP spid="31" grpId="17"/>
      <p:bldP spid="33" grpId="17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6134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语法分析中常用的分析文法：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45" y="1835785"/>
            <a:ext cx="3888740" cy="357949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890260" y="3889375"/>
            <a:ext cx="1889125" cy="145415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32955" y="3889375"/>
            <a:ext cx="1466215" cy="130492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42225" y="439864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6134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>
                <a:sym typeface="+mn-ea"/>
              </a:rPr>
              <a:t>语法分析中常用的分析文法：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45" y="1835785"/>
            <a:ext cx="3888740" cy="357949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890260" y="3889375"/>
            <a:ext cx="1889125" cy="145415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32955" y="3889375"/>
            <a:ext cx="1466215" cy="130492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42225" y="439864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41700" y="58058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归约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0625" y="58058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推导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5219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假设我们有文法表如下：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0" y="1339850"/>
            <a:ext cx="4004310" cy="478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115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/>
              <a:t>LL</a:t>
            </a:r>
            <a:r>
              <a:rPr lang="zh-CN" altLang="en-US" sz="3600" b="1"/>
              <a:t>文法：</a:t>
            </a:r>
            <a:endParaRPr lang="zh-CN" altLang="en-US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" y="1343025"/>
            <a:ext cx="11591290" cy="49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780" y="1765935"/>
            <a:ext cx="3413125" cy="4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165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LR</a:t>
            </a:r>
            <a:r>
              <a:rPr lang="zh-CN" altLang="en-US" sz="3600" b="1"/>
              <a:t>文法：</a:t>
            </a:r>
            <a:endParaRPr lang="zh-CN" altLang="en-US" sz="3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" y="1370965"/>
            <a:ext cx="11710035" cy="4984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05" y="1821815"/>
            <a:ext cx="3413125" cy="4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270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上述过程真的互逆吗？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270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662432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其实上述两者并不互逆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因为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        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最左推导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 的逆过程为 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最右归约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，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相应的</a:t>
            </a:r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        “</a:t>
            </a:r>
            <a:r>
              <a:rPr lang="zh-CN" altLang="en-US" sz="2800">
                <a:sym typeface="+mn-ea"/>
              </a:rPr>
              <a:t>最右推导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 的逆过程为 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最左归约</a:t>
            </a:r>
            <a:r>
              <a:rPr lang="en-US" altLang="zh-CN" sz="2800">
                <a:sym typeface="+mn-ea"/>
              </a:rPr>
              <a:t>”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思考：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4455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其中，在</a:t>
            </a:r>
            <a:r>
              <a:rPr lang="en-US" altLang="zh-CN" sz="3600" b="1">
                <a:sym typeface="+mn-ea"/>
              </a:rPr>
              <a:t>LR</a:t>
            </a:r>
            <a:r>
              <a:rPr lang="zh-CN" altLang="en-US" sz="3600" b="1">
                <a:sym typeface="+mn-ea"/>
              </a:rPr>
              <a:t>文法中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826260" y="1782445"/>
            <a:ext cx="4765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最左归约</a:t>
            </a:r>
            <a:r>
              <a:rPr lang="en-US" altLang="zh-CN" sz="2800">
                <a:sym typeface="+mn-ea"/>
              </a:rPr>
              <a:t>” </a:t>
            </a:r>
            <a:r>
              <a:rPr lang="zh-CN" altLang="en-US" sz="2800">
                <a:sym typeface="+mn-ea"/>
              </a:rPr>
              <a:t>被称为 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规范归约</a:t>
            </a:r>
            <a:r>
              <a:rPr lang="en-US" altLang="zh-CN" sz="2800">
                <a:sym typeface="+mn-ea"/>
              </a:rPr>
              <a:t>”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9906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01570" y="2587625"/>
            <a:ext cx="6708140" cy="1050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less </a:t>
            </a:r>
            <a:r>
              <a:rPr lang="zh-CN" altLang="en-US" sz="96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嵌套语法解析</a:t>
            </a:r>
            <a:endParaRPr lang="zh-CN" altLang="en-US" sz="9600" b="1" baseline="30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69596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为什么刻意提到规范规约？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因为，我们本次使用的文法为</a:t>
            </a:r>
            <a:r>
              <a:rPr lang="en-US" altLang="zh-CN" sz="2800">
                <a:sym typeface="+mn-ea"/>
              </a:rPr>
              <a:t> LALR </a:t>
            </a:r>
            <a:r>
              <a:rPr lang="zh-CN" altLang="en-US" sz="2800">
                <a:sym typeface="+mn-ea"/>
              </a:rPr>
              <a:t>文法。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650494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为什么是</a:t>
            </a:r>
            <a:r>
              <a:rPr lang="en-US" altLang="zh-CN" sz="2800">
                <a:sym typeface="+mn-ea"/>
              </a:rPr>
              <a:t> LALR </a:t>
            </a:r>
            <a:r>
              <a:rPr lang="zh-CN" altLang="en-US" sz="2800">
                <a:sym typeface="+mn-ea"/>
              </a:rPr>
              <a:t>文法？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因为，</a:t>
            </a:r>
            <a:r>
              <a:rPr lang="en-US" altLang="zh-CN" sz="2800">
                <a:sym typeface="+mn-ea"/>
              </a:rPr>
              <a:t>LALR </a:t>
            </a:r>
            <a:r>
              <a:rPr lang="zh-CN" altLang="en-US" sz="2800">
                <a:sym typeface="+mn-ea"/>
              </a:rPr>
              <a:t>适用于绝大部分程序语言。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ps: LA </a:t>
            </a:r>
            <a:r>
              <a:rPr lang="zh-CN" altLang="en-US" sz="2800">
                <a:sym typeface="+mn-ea"/>
              </a:rPr>
              <a:t>指的是 </a:t>
            </a:r>
            <a:r>
              <a:rPr lang="en-US" altLang="zh-CN" sz="2800">
                <a:sym typeface="+mn-ea"/>
              </a:rPr>
              <a:t>look ahead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97840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LALR 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 LR(0) </a:t>
            </a:r>
            <a:r>
              <a:rPr lang="zh-CN" altLang="en-US" sz="2800">
                <a:sym typeface="+mn-ea"/>
              </a:rPr>
              <a:t>的区别在哪？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主要在于处理语言的范围和文法冲突的解决上，这块我没碰到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没有深究，感兴趣自行了解。</a:t>
            </a:r>
            <a:endParaRPr lang="zh-CN" altLang="en-US" sz="2800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26260" y="2012950"/>
            <a:ext cx="4610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38020" y="2870200"/>
            <a:ext cx="9557385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938020" y="3305175"/>
            <a:ext cx="43624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81838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手写还是用第三方库？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手写暂时是不可能的。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使用的实现库为 </a:t>
            </a:r>
            <a:r>
              <a:rPr lang="en-US" altLang="zh-CN" sz="2800">
                <a:sym typeface="+mn-ea"/>
              </a:rPr>
              <a:t>jison</a:t>
            </a:r>
            <a:r>
              <a:rPr lang="zh-CN" altLang="en-US" sz="2800">
                <a:sym typeface="+mn-ea"/>
              </a:rPr>
              <a:t>，是</a:t>
            </a:r>
            <a:r>
              <a:rPr lang="en-US" altLang="zh-CN" sz="2800">
                <a:sym typeface="+mn-ea"/>
              </a:rPr>
              <a:t> bison 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 JavaScript </a:t>
            </a:r>
            <a:r>
              <a:rPr lang="zh-CN" altLang="en-US" sz="2800">
                <a:sym typeface="+mn-ea"/>
              </a:rPr>
              <a:t>实现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6260" y="1782445"/>
            <a:ext cx="97066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何为 </a:t>
            </a:r>
            <a:r>
              <a:rPr lang="en-US" altLang="zh-CN" sz="2800">
                <a:sym typeface="+mn-ea"/>
              </a:rPr>
              <a:t>bison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1. bison </a:t>
            </a:r>
            <a:r>
              <a:rPr lang="zh-CN" altLang="en-US" sz="2800">
                <a:sym typeface="+mn-ea"/>
              </a:rPr>
              <a:t>是 </a:t>
            </a:r>
            <a:r>
              <a:rPr lang="en-US" altLang="zh-CN" sz="2800">
                <a:sym typeface="+mn-ea"/>
              </a:rPr>
              <a:t>c/c++ </a:t>
            </a:r>
            <a:r>
              <a:rPr lang="zh-CN" altLang="en-US" sz="2800">
                <a:sym typeface="+mn-ea"/>
              </a:rPr>
              <a:t>实现的，一种通用的上下文无关文法解析器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    生成器。</a:t>
            </a:r>
            <a:endParaRPr lang="zh-CN" altLang="en-US" sz="2800">
              <a:sym typeface="+mn-ea"/>
            </a:endParaRPr>
          </a:p>
          <a:p>
            <a:pPr algn="l"/>
            <a:r>
              <a:rPr lang="en-US" sz="2800">
                <a:sym typeface="+mn-ea"/>
              </a:rPr>
              <a:t>2. </a:t>
            </a:r>
            <a:r>
              <a:rPr lang="zh-CN" altLang="en-US" sz="2800">
                <a:sym typeface="+mn-ea"/>
              </a:rPr>
              <a:t>支持常见大部分文法。</a:t>
            </a:r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可用于编写解析大部分编程语言。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20" y="427990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举个例子：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-35560"/>
            <a:ext cx="9189720" cy="689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-35560"/>
            <a:ext cx="9181465" cy="688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3555" y="1782445"/>
            <a:ext cx="641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ym typeface="+mn-ea"/>
              </a:rPr>
              <a:t> so</a:t>
            </a:r>
            <a:r>
              <a:rPr lang="zh-CN" altLang="en-US" sz="2800">
                <a:sym typeface="+mn-ea"/>
              </a:rPr>
              <a:t>，说了这么多，看点实际的东西吧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-24130"/>
            <a:ext cx="11813540" cy="688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2095" y="2776855"/>
            <a:ext cx="3017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堆栈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5561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3555" y="1782445"/>
            <a:ext cx="58788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ym typeface="+mn-ea"/>
              </a:rPr>
              <a:t>如果是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F || E || D &amp;&amp; C &amp;&amp; B &amp;&amp; A</a:t>
            </a:r>
            <a:endParaRPr lang="en-US" altLang="zh-CN" sz="2800">
              <a:sym typeface="+mn-ea"/>
            </a:endParaRPr>
          </a:p>
          <a:p>
            <a:pPr algn="l"/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解析后的抽象语法树是什么样子呢？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427990"/>
            <a:ext cx="1556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思考：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6913" y="1705611"/>
            <a:ext cx="3252788" cy="3243578"/>
          </a:xfrm>
          <a:prstGeom prst="rect">
            <a:avLst/>
          </a:prstGeom>
        </p:spPr>
      </p:pic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676400" y="0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0" y="3848100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03320" y="2825115"/>
            <a:ext cx="7024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谢谢大家的聆听</a:t>
            </a:r>
            <a:endParaRPr lang="zh-CN" altLang="en-US" sz="60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6040" y="2503170"/>
            <a:ext cx="98933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主要思路：</a:t>
            </a:r>
            <a:br>
              <a:rPr lang="zh-CN" altLang="en-US" sz="3200"/>
            </a:br>
            <a:r>
              <a:rPr lang="zh-CN" altLang="en-US" sz="3200"/>
              <a:t>        </a:t>
            </a:r>
            <a:r>
              <a:rPr lang="en-US" altLang="zh-CN" sz="3200"/>
              <a:t>1. </a:t>
            </a:r>
            <a:r>
              <a:rPr lang="zh-CN" altLang="en-US" sz="3200"/>
              <a:t>如果</a:t>
            </a:r>
            <a:r>
              <a:rPr lang="zh-CN" altLang="en-US" sz="3200">
                <a:sym typeface="+mn-ea"/>
              </a:rPr>
              <a:t>遇到</a:t>
            </a:r>
            <a:r>
              <a:rPr lang="zh-CN" altLang="en-US" sz="3200"/>
              <a:t>一个 </a:t>
            </a:r>
            <a:r>
              <a:rPr lang="en-US" altLang="zh-CN" sz="3200"/>
              <a:t>“</a:t>
            </a:r>
            <a:r>
              <a:rPr lang="zh-CN" altLang="en-US" sz="3200"/>
              <a:t>选择器 </a:t>
            </a:r>
            <a:r>
              <a:rPr lang="en-US" altLang="zh-CN" sz="3200"/>
              <a:t>{”</a:t>
            </a:r>
            <a:r>
              <a:rPr lang="zh-CN" altLang="en-US" sz="3200"/>
              <a:t>，则入栈一个选择器；</a:t>
            </a:r>
            <a:endParaRPr lang="zh-CN" altLang="en-US" sz="3200"/>
          </a:p>
          <a:p>
            <a:pPr algn="l"/>
            <a:r>
              <a:rPr lang="zh-CN" altLang="en-US" sz="3200"/>
              <a:t>        </a:t>
            </a:r>
            <a:r>
              <a:rPr lang="en-US" altLang="zh-CN" sz="3200"/>
              <a:t>2. </a:t>
            </a:r>
            <a:r>
              <a:rPr lang="zh-CN" altLang="en-US" sz="3200"/>
              <a:t>如果遇到一个</a:t>
            </a:r>
            <a:r>
              <a:rPr lang="en-US" altLang="zh-CN" sz="3200"/>
              <a:t>“}”</a:t>
            </a:r>
            <a:r>
              <a:rPr lang="zh-CN" altLang="en-US" sz="3200"/>
              <a:t>，则出栈一个选择器；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2014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步骤一：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将数据处理成如下形式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45720"/>
            <a:ext cx="3332480" cy="676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23496"/>
            <a:ext cx="4437212" cy="28003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 flipV="1">
            <a:off x="9906000" y="5415291"/>
            <a:ext cx="2286000" cy="1442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320" y="427990"/>
            <a:ext cx="2014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步骤一：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869315" y="121031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处理函数如下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30" y="1953260"/>
            <a:ext cx="8484870" cy="490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/>
    </mc:Choice>
    <mc:Fallback>
      <p:transition spd="slow" advTm="4000"/>
    </mc:Fallback>
  </mc:AlternateContent>
</p:sld>
</file>

<file path=ppt/tags/tag1.xml><?xml version="1.0" encoding="utf-8"?>
<p:tagLst xmlns:p="http://schemas.openxmlformats.org/presentationml/2006/main">
  <p:tag name="MH" val="20170413144322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70413144322"/>
  <p:tag name="MH_LIBRARY" val="GRAPHIC"/>
  <p:tag name="MH_ORDER" val="Straight Connector 9"/>
</p:tagLst>
</file>

<file path=ppt/tags/tag3.xml><?xml version="1.0" encoding="utf-8"?>
<p:tagLst xmlns:p="http://schemas.openxmlformats.org/presentationml/2006/main">
  <p:tag name="MH" val="20170413144322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DC8EB"/>
      </a:accent1>
      <a:accent2>
        <a:srgbClr val="81D67A"/>
      </a:accent2>
      <a:accent3>
        <a:srgbClr val="8CCBC5"/>
      </a:accent3>
      <a:accent4>
        <a:srgbClr val="FAD25F"/>
      </a:accent4>
      <a:accent5>
        <a:srgbClr val="F57364"/>
      </a:accent5>
      <a:accent6>
        <a:srgbClr val="8491CB"/>
      </a:accent6>
      <a:hlink>
        <a:srgbClr val="7DC8EB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DC8EB"/>
    </a:accent1>
    <a:accent2>
      <a:srgbClr val="81D67A"/>
    </a:accent2>
    <a:accent3>
      <a:srgbClr val="8CCBC5"/>
    </a:accent3>
    <a:accent4>
      <a:srgbClr val="FAD25F"/>
    </a:accent4>
    <a:accent5>
      <a:srgbClr val="F57364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自定义</PresentationFormat>
  <Paragraphs>290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9" baseType="lpstr">
      <vt:lpstr>Arial</vt:lpstr>
      <vt:lpstr>方正书宋_GBK</vt:lpstr>
      <vt:lpstr>Wingdings</vt:lpstr>
      <vt:lpstr>Calibri</vt:lpstr>
      <vt:lpstr>Helvetica Neue</vt:lpstr>
      <vt:lpstr>宋体</vt:lpstr>
      <vt:lpstr>Arial Narrow</vt:lpstr>
      <vt:lpstr>微软雅黑</vt:lpstr>
      <vt:lpstr>汉仪旗黑KW</vt:lpstr>
      <vt:lpstr>Calibri</vt:lpstr>
      <vt:lpstr>宋体</vt:lpstr>
      <vt:lpstr>宋体</vt:lpstr>
      <vt:lpstr>Arial Unicode MS</vt:lpstr>
      <vt:lpstr>等线</vt:lpstr>
      <vt:lpstr>汉仪中等线KW</vt:lpstr>
      <vt:lpstr>汉仪书宋二KW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水彩背景图片</dc:title>
  <dc:creator>第一PPT</dc:creator>
  <cp:keywords>www.1ppt.com</cp:keywords>
  <dc:description>www.1ppt.com</dc:description>
  <cp:lastModifiedBy>moka</cp:lastModifiedBy>
  <cp:revision>56</cp:revision>
  <dcterms:created xsi:type="dcterms:W3CDTF">2020-08-13T17:36:11Z</dcterms:created>
  <dcterms:modified xsi:type="dcterms:W3CDTF">2020-08-13T17:36:11Z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