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2" roundtripDataSignature="AMtx7mi0VuT4ur+9m609xcQb5FL6wtQP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d940379cd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d940379cd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12d940379cd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d940379cd_2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d940379cd_2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12d940379cd_2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d940379cd_2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d940379cd_2_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12d940379cd_2_15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d940379cd_2_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d940379cd_2_1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12d940379cd_2_16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d940379cd_2_1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d940379cd_2_1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2d940379cd_2_18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d940379cd_2_2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d940379cd_2_2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12d940379cd_2_20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d940379cd_2_2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d940379cd_2_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12d940379cd_2_2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d940379cd_2_2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d940379cd_2_2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12d940379cd_2_2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2d940379cd_2_13"/>
          <p:cNvSpPr/>
          <p:nvPr/>
        </p:nvSpPr>
        <p:spPr>
          <a:xfrm rot="5400000">
            <a:off x="7226400" y="274573"/>
            <a:ext cx="21915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g12d940379cd_2_13"/>
          <p:cNvGrpSpPr/>
          <p:nvPr/>
        </p:nvGrpSpPr>
        <p:grpSpPr>
          <a:xfrm>
            <a:off x="0" y="654"/>
            <a:ext cx="5153705" cy="6845694"/>
            <a:chOff x="0" y="75"/>
            <a:chExt cx="5153705" cy="5152950"/>
          </a:xfrm>
        </p:grpSpPr>
        <p:sp>
          <p:nvSpPr>
            <p:cNvPr id="16" name="Google Shape;16;g12d940379cd_2_13"/>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12d940379cd_2_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g12d940379cd_2_13"/>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g12d940379cd_2_13"/>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g12d940379cd_2_13"/>
          <p:cNvSpPr txBox="1"/>
          <p:nvPr>
            <p:ph type="ctrTitle"/>
          </p:nvPr>
        </p:nvSpPr>
        <p:spPr>
          <a:xfrm>
            <a:off x="3537150" y="2104533"/>
            <a:ext cx="5017500" cy="21051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1" name="Google Shape;21;g12d940379cd_2_13"/>
          <p:cNvSpPr txBox="1"/>
          <p:nvPr>
            <p:ph idx="1" type="subTitle"/>
          </p:nvPr>
        </p:nvSpPr>
        <p:spPr>
          <a:xfrm>
            <a:off x="5083950" y="5233233"/>
            <a:ext cx="3470700" cy="67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22" name="Google Shape;22;g12d940379cd_2_1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grpSp>
        <p:nvGrpSpPr>
          <p:cNvPr id="110" name="Google Shape;110;g12d940379cd_2_109"/>
          <p:cNvGrpSpPr/>
          <p:nvPr/>
        </p:nvGrpSpPr>
        <p:grpSpPr>
          <a:xfrm>
            <a:off x="4406400" y="0"/>
            <a:ext cx="4737600" cy="6857248"/>
            <a:chOff x="4406400" y="0"/>
            <a:chExt cx="4737600" cy="5143065"/>
          </a:xfrm>
        </p:grpSpPr>
        <p:sp>
          <p:nvSpPr>
            <p:cNvPr id="111" name="Google Shape;111;g12d940379cd_2_109"/>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2d940379cd_2_109"/>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12d940379cd_2_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12d940379cd_2_109"/>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12d940379cd_2_109"/>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2d940379cd_2_109"/>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2d940379cd_2_109"/>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12d940379cd_2_10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12d940379cd_2_10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2d940379cd_2_109"/>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2d940379cd_2_109"/>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12d940379cd_2_109"/>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2d940379cd_2_10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2d940379cd_2_10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12d940379cd_2_109"/>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12d940379cd_2_109"/>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2d940379cd_2_109"/>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12d940379cd_2_109"/>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g12d940379cd_2_109"/>
          <p:cNvSpPr txBox="1"/>
          <p:nvPr>
            <p:ph hasCustomPrompt="1" type="title"/>
          </p:nvPr>
        </p:nvSpPr>
        <p:spPr>
          <a:xfrm>
            <a:off x="823850" y="1712900"/>
            <a:ext cx="4776000" cy="17343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0" name="Google Shape;130;g12d940379cd_2_109"/>
          <p:cNvSpPr txBox="1"/>
          <p:nvPr>
            <p:ph idx="1" type="body"/>
          </p:nvPr>
        </p:nvSpPr>
        <p:spPr>
          <a:xfrm>
            <a:off x="823850" y="3524166"/>
            <a:ext cx="4776000" cy="1625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1" name="Google Shape;131;g12d940379cd_2_10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
        <p:nvSpPr>
          <p:cNvPr id="133" name="Google Shape;133;g12d940379cd_2_13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grpSp>
        <p:nvGrpSpPr>
          <p:cNvPr id="24" name="Google Shape;24;g12d940379cd_2_23"/>
          <p:cNvGrpSpPr/>
          <p:nvPr/>
        </p:nvGrpSpPr>
        <p:grpSpPr>
          <a:xfrm>
            <a:off x="4406400" y="0"/>
            <a:ext cx="4737600" cy="6857248"/>
            <a:chOff x="4406400" y="0"/>
            <a:chExt cx="4737600" cy="5143065"/>
          </a:xfrm>
        </p:grpSpPr>
        <p:sp>
          <p:nvSpPr>
            <p:cNvPr id="25" name="Google Shape;25;g12d940379cd_2_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g12d940379cd_2_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12d940379cd_2_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g12d940379cd_2_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g12d940379cd_2_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g12d940379cd_2_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12d940379cd_2_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g12d940379cd_2_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12d940379cd_2_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12d940379cd_2_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12d940379cd_2_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g12d940379cd_2_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12d940379cd_2_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g12d940379cd_2_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12d940379cd_2_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g12d940379cd_2_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2d940379cd_2_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g12d940379cd_2_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g12d940379cd_2_23"/>
          <p:cNvSpPr txBox="1"/>
          <p:nvPr>
            <p:ph type="title"/>
          </p:nvPr>
        </p:nvSpPr>
        <p:spPr>
          <a:xfrm>
            <a:off x="823850" y="2737333"/>
            <a:ext cx="4587000" cy="15315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 name="Google Shape;44;g12d940379cd_2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grpSp>
        <p:nvGrpSpPr>
          <p:cNvPr id="46" name="Google Shape;46;g12d940379cd_2_45"/>
          <p:cNvGrpSpPr/>
          <p:nvPr/>
        </p:nvGrpSpPr>
        <p:grpSpPr>
          <a:xfrm>
            <a:off x="0" y="507989"/>
            <a:ext cx="1037850" cy="1355016"/>
            <a:chOff x="0" y="381001"/>
            <a:chExt cx="1037850" cy="1016287"/>
          </a:xfrm>
        </p:grpSpPr>
        <p:sp>
          <p:nvSpPr>
            <p:cNvPr id="47" name="Google Shape;47;g12d940379cd_2_4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12d940379cd_2_4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g12d940379cd_2_45"/>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0" name="Google Shape;50;g12d940379cd_2_45"/>
          <p:cNvSpPr txBox="1"/>
          <p:nvPr>
            <p:ph idx="1" type="body"/>
          </p:nvPr>
        </p:nvSpPr>
        <p:spPr>
          <a:xfrm>
            <a:off x="1297500" y="2090067"/>
            <a:ext cx="70389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1" name="Google Shape;51;g12d940379cd_2_4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grpSp>
        <p:nvGrpSpPr>
          <p:cNvPr id="53" name="Google Shape;53;g12d940379cd_2_52"/>
          <p:cNvGrpSpPr/>
          <p:nvPr/>
        </p:nvGrpSpPr>
        <p:grpSpPr>
          <a:xfrm>
            <a:off x="0" y="507989"/>
            <a:ext cx="1037850" cy="1355016"/>
            <a:chOff x="0" y="381001"/>
            <a:chExt cx="1037850" cy="1016287"/>
          </a:xfrm>
        </p:grpSpPr>
        <p:sp>
          <p:nvSpPr>
            <p:cNvPr id="54" name="Google Shape;54;g12d940379cd_2_5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12d940379cd_2_5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g12d940379cd_2_52"/>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g12d940379cd_2_52"/>
          <p:cNvSpPr txBox="1"/>
          <p:nvPr>
            <p:ph idx="1" type="body"/>
          </p:nvPr>
        </p:nvSpPr>
        <p:spPr>
          <a:xfrm>
            <a:off x="1297500" y="2090067"/>
            <a:ext cx="34032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 name="Google Shape;58;g12d940379cd_2_52"/>
          <p:cNvSpPr txBox="1"/>
          <p:nvPr>
            <p:ph idx="2" type="body"/>
          </p:nvPr>
        </p:nvSpPr>
        <p:spPr>
          <a:xfrm>
            <a:off x="4933221" y="2090067"/>
            <a:ext cx="34032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9" name="Google Shape;59;g12d940379cd_2_5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g12d940379cd_2_60"/>
          <p:cNvGrpSpPr/>
          <p:nvPr/>
        </p:nvGrpSpPr>
        <p:grpSpPr>
          <a:xfrm>
            <a:off x="0" y="507989"/>
            <a:ext cx="1037850" cy="1355016"/>
            <a:chOff x="0" y="381001"/>
            <a:chExt cx="1037850" cy="1016287"/>
          </a:xfrm>
        </p:grpSpPr>
        <p:sp>
          <p:nvSpPr>
            <p:cNvPr id="62" name="Google Shape;62;g12d940379cd_2_6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12d940379cd_2_6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g12d940379cd_2_60"/>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g12d940379cd_2_6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grpSp>
        <p:nvGrpSpPr>
          <p:cNvPr id="67" name="Google Shape;67;g12d940379cd_2_66"/>
          <p:cNvGrpSpPr/>
          <p:nvPr/>
        </p:nvGrpSpPr>
        <p:grpSpPr>
          <a:xfrm>
            <a:off x="0" y="507989"/>
            <a:ext cx="1037850" cy="1355016"/>
            <a:chOff x="0" y="381001"/>
            <a:chExt cx="1037850" cy="1016287"/>
          </a:xfrm>
        </p:grpSpPr>
        <p:sp>
          <p:nvSpPr>
            <p:cNvPr id="68" name="Google Shape;68;g12d940379cd_2_6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12d940379cd_2_6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g12d940379cd_2_66"/>
          <p:cNvSpPr txBox="1"/>
          <p:nvPr>
            <p:ph type="title"/>
          </p:nvPr>
        </p:nvSpPr>
        <p:spPr>
          <a:xfrm>
            <a:off x="1297500" y="525000"/>
            <a:ext cx="3798900" cy="19908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1" name="Google Shape;71;g12d940379cd_2_66"/>
          <p:cNvSpPr txBox="1"/>
          <p:nvPr>
            <p:ph idx="1" type="body"/>
          </p:nvPr>
        </p:nvSpPr>
        <p:spPr>
          <a:xfrm>
            <a:off x="1297500" y="2630067"/>
            <a:ext cx="3798900" cy="322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2" name="Google Shape;72;g12d940379cd_2_6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grpSp>
        <p:nvGrpSpPr>
          <p:cNvPr id="74" name="Google Shape;74;g12d940379cd_2_73"/>
          <p:cNvGrpSpPr/>
          <p:nvPr/>
        </p:nvGrpSpPr>
        <p:grpSpPr>
          <a:xfrm>
            <a:off x="4406400" y="0"/>
            <a:ext cx="4737600" cy="6857829"/>
            <a:chOff x="4406400" y="0"/>
            <a:chExt cx="4737600" cy="5143500"/>
          </a:xfrm>
        </p:grpSpPr>
        <p:sp>
          <p:nvSpPr>
            <p:cNvPr id="75" name="Google Shape;75;g12d940379cd_2_73"/>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12d940379cd_2_73"/>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12d940379cd_2_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12d940379cd_2_73"/>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12d940379cd_2_73"/>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12d940379cd_2_73"/>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12d940379cd_2_73"/>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12d940379cd_2_73"/>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12d940379cd_2_73"/>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12d940379cd_2_73"/>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12d940379cd_2_73"/>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12d940379cd_2_73"/>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2d940379cd_2_7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12d940379cd_2_73"/>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12d940379cd_2_73"/>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12d940379cd_2_73"/>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2d940379cd_2_73"/>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12d940379cd_2_73"/>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g12d940379cd_2_73"/>
          <p:cNvSpPr txBox="1"/>
          <p:nvPr>
            <p:ph type="title"/>
          </p:nvPr>
        </p:nvSpPr>
        <p:spPr>
          <a:xfrm>
            <a:off x="823850" y="1155700"/>
            <a:ext cx="4587000" cy="4694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4" name="Google Shape;94;g12d940379cd_2_7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grpSp>
        <p:nvGrpSpPr>
          <p:cNvPr id="96" name="Google Shape;96;g12d940379cd_2_95"/>
          <p:cNvGrpSpPr/>
          <p:nvPr/>
        </p:nvGrpSpPr>
        <p:grpSpPr>
          <a:xfrm>
            <a:off x="0" y="507989"/>
            <a:ext cx="1037850" cy="1355016"/>
            <a:chOff x="0" y="381001"/>
            <a:chExt cx="1037850" cy="1016287"/>
          </a:xfrm>
        </p:grpSpPr>
        <p:sp>
          <p:nvSpPr>
            <p:cNvPr id="97" name="Google Shape;97;g12d940379cd_2_9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12d940379cd_2_9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g12d940379cd_2_95"/>
          <p:cNvSpPr txBox="1"/>
          <p:nvPr>
            <p:ph type="title"/>
          </p:nvPr>
        </p:nvSpPr>
        <p:spPr>
          <a:xfrm>
            <a:off x="1297500" y="2211100"/>
            <a:ext cx="3036300" cy="23355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0" name="Google Shape;100;g12d940379cd_2_95"/>
          <p:cNvSpPr txBox="1"/>
          <p:nvPr>
            <p:ph idx="1" type="subTitle"/>
          </p:nvPr>
        </p:nvSpPr>
        <p:spPr>
          <a:xfrm>
            <a:off x="1297500" y="4717333"/>
            <a:ext cx="3036300" cy="67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1" name="Google Shape;101;g12d940379cd_2_95"/>
          <p:cNvSpPr txBox="1"/>
          <p:nvPr>
            <p:ph idx="2" type="body"/>
          </p:nvPr>
        </p:nvSpPr>
        <p:spPr>
          <a:xfrm>
            <a:off x="4648200" y="2262133"/>
            <a:ext cx="3676800" cy="3129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g12d940379cd_2_9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grpSp>
        <p:nvGrpSpPr>
          <p:cNvPr id="104" name="Google Shape;104;g12d940379cd_2_103"/>
          <p:cNvGrpSpPr/>
          <p:nvPr/>
        </p:nvGrpSpPr>
        <p:grpSpPr>
          <a:xfrm>
            <a:off x="0" y="5504636"/>
            <a:ext cx="698925" cy="912853"/>
            <a:chOff x="0" y="3785672"/>
            <a:chExt cx="698925" cy="684657"/>
          </a:xfrm>
        </p:grpSpPr>
        <p:sp>
          <p:nvSpPr>
            <p:cNvPr id="105" name="Google Shape;105;g12d940379cd_2_103"/>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12d940379cd_2_103"/>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g12d940379cd_2_103"/>
          <p:cNvSpPr txBox="1"/>
          <p:nvPr>
            <p:ph idx="1" type="body"/>
          </p:nvPr>
        </p:nvSpPr>
        <p:spPr>
          <a:xfrm>
            <a:off x="812725" y="5740500"/>
            <a:ext cx="6936000" cy="6984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g12d940379cd_2_10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9" name="Shape 9"/>
        <p:cNvGrpSpPr/>
        <p:nvPr/>
      </p:nvGrpSpPr>
      <p:grpSpPr>
        <a:xfrm>
          <a:off x="0" y="0"/>
          <a:ext cx="0" cy="0"/>
          <a:chOff x="0" y="0"/>
          <a:chExt cx="0" cy="0"/>
        </a:xfrm>
      </p:grpSpPr>
      <p:sp>
        <p:nvSpPr>
          <p:cNvPr id="10" name="Google Shape;10;g12d940379cd_2_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11" name="Google Shape;11;g12d940379cd_2_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12" name="Google Shape;12;g12d940379cd_2_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2d940379cd_2_0"/>
          <p:cNvSpPr txBox="1"/>
          <p:nvPr>
            <p:ph type="ctrTitle"/>
          </p:nvPr>
        </p:nvSpPr>
        <p:spPr>
          <a:xfrm>
            <a:off x="3537150" y="2104525"/>
            <a:ext cx="5484000" cy="240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AU"/>
              <a:t>BIG MOUNTAIN RESORT PRICING</a:t>
            </a:r>
            <a:br>
              <a:rPr lang="en-AU"/>
            </a:br>
            <a:r>
              <a:rPr lang="en-AU"/>
              <a:t>RECOMMENDATIONS</a:t>
            </a:r>
            <a:endParaRPr/>
          </a:p>
        </p:txBody>
      </p:sp>
      <p:sp>
        <p:nvSpPr>
          <p:cNvPr id="140" name="Google Shape;140;g12d940379cd_2_0"/>
          <p:cNvSpPr txBox="1"/>
          <p:nvPr>
            <p:ph idx="1" type="subTitle"/>
          </p:nvPr>
        </p:nvSpPr>
        <p:spPr>
          <a:xfrm>
            <a:off x="5083950" y="5233233"/>
            <a:ext cx="3470700" cy="67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AU"/>
              <a:t>By Timothy Lu</a:t>
            </a:r>
            <a:endParaRPr/>
          </a:p>
          <a:p>
            <a:pPr indent="0" lvl="0" marL="0" rtl="0" algn="l">
              <a:spcBef>
                <a:spcPts val="0"/>
              </a:spcBef>
              <a:spcAft>
                <a:spcPts val="0"/>
              </a:spcAft>
              <a:buNone/>
            </a:pPr>
            <a:r>
              <a:rPr lang="en-AU"/>
              <a:t>May 20th 2022</a:t>
            </a:r>
            <a:endParaRPr/>
          </a:p>
        </p:txBody>
      </p:sp>
      <p:sp>
        <p:nvSpPr>
          <p:cNvPr id="141" name="Google Shape;141;g12d940379cd_2_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2d940379cd_2_4"/>
          <p:cNvSpPr txBox="1"/>
          <p:nvPr>
            <p:ph type="title"/>
          </p:nvPr>
        </p:nvSpPr>
        <p:spPr>
          <a:xfrm>
            <a:off x="1297500" y="525000"/>
            <a:ext cx="7038900" cy="6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AU" u="sng"/>
              <a:t>PROBLEM IDENTIFICATION</a:t>
            </a:r>
            <a:endParaRPr u="sng"/>
          </a:p>
        </p:txBody>
      </p:sp>
      <p:sp>
        <p:nvSpPr>
          <p:cNvPr id="148" name="Google Shape;148;g12d940379cd_2_4"/>
          <p:cNvSpPr txBox="1"/>
          <p:nvPr>
            <p:ph idx="1" type="body"/>
          </p:nvPr>
        </p:nvSpPr>
        <p:spPr>
          <a:xfrm>
            <a:off x="1297500" y="2090067"/>
            <a:ext cx="7038900" cy="38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AU"/>
              <a:t>Big Mountain Resort is looking to increase profits and maximize the efficiency of its facilities. </a:t>
            </a:r>
            <a:endParaRPr/>
          </a:p>
          <a:p>
            <a:pPr indent="0" lvl="0" marL="0" rtl="0" algn="l">
              <a:spcBef>
                <a:spcPts val="1200"/>
              </a:spcBef>
              <a:spcAft>
                <a:spcPts val="0"/>
              </a:spcAft>
              <a:buNone/>
            </a:pPr>
            <a:r>
              <a:rPr lang="en-AU"/>
              <a:t>The Resort should aim to justify raising its ticket prices by 10% by the end of the season.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AU"/>
              <a:t>We want to make sure our price increase is based on a pricing models based on facilities data which shows Big Mountain can offer more than other resorts and can charge an appropriate price.</a:t>
            </a:r>
            <a:endParaRPr/>
          </a:p>
        </p:txBody>
      </p:sp>
      <p:sp>
        <p:nvSpPr>
          <p:cNvPr id="149" name="Google Shape;149;g12d940379cd_2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AU"/>
              <a:t>‹#›</a:t>
            </a:fld>
            <a:endParaRPr/>
          </a:p>
        </p:txBody>
      </p:sp>
      <p:sp>
        <p:nvSpPr>
          <p:cNvPr id="150" name="Google Shape;150;g12d940379cd_2_4"/>
          <p:cNvSpPr/>
          <p:nvPr/>
        </p:nvSpPr>
        <p:spPr>
          <a:xfrm>
            <a:off x="2353300" y="3022925"/>
            <a:ext cx="1650900" cy="165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Current Price:</a:t>
            </a:r>
            <a:br>
              <a:rPr lang="en-AU"/>
            </a:br>
            <a:r>
              <a:rPr lang="en-AU"/>
              <a:t>$81.00</a:t>
            </a:r>
            <a:endParaRPr/>
          </a:p>
        </p:txBody>
      </p:sp>
      <p:sp>
        <p:nvSpPr>
          <p:cNvPr id="151" name="Google Shape;151;g12d940379cd_2_4"/>
          <p:cNvSpPr/>
          <p:nvPr/>
        </p:nvSpPr>
        <p:spPr>
          <a:xfrm>
            <a:off x="5139800" y="2990225"/>
            <a:ext cx="1695900" cy="165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sz="1300"/>
              <a:t>Goal Price:</a:t>
            </a:r>
            <a:br>
              <a:rPr lang="en-AU" sz="1300"/>
            </a:br>
            <a:r>
              <a:rPr lang="en-AU" sz="1300"/>
              <a:t>10% Increase </a:t>
            </a:r>
            <a:endParaRPr sz="1300"/>
          </a:p>
          <a:p>
            <a:pPr indent="0" lvl="0" marL="0" rtl="0" algn="ctr">
              <a:spcBef>
                <a:spcPts val="0"/>
              </a:spcBef>
              <a:spcAft>
                <a:spcPts val="0"/>
              </a:spcAft>
              <a:buNone/>
            </a:pPr>
            <a:r>
              <a:rPr lang="en-AU" sz="1300"/>
              <a:t>$89.00</a:t>
            </a:r>
            <a:endParaRPr sz="1300"/>
          </a:p>
        </p:txBody>
      </p:sp>
      <p:sp>
        <p:nvSpPr>
          <p:cNvPr id="152" name="Google Shape;152;g12d940379cd_2_4"/>
          <p:cNvSpPr/>
          <p:nvPr/>
        </p:nvSpPr>
        <p:spPr>
          <a:xfrm>
            <a:off x="4094250" y="3572225"/>
            <a:ext cx="955500" cy="55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2d940379cd_2_154"/>
          <p:cNvSpPr txBox="1"/>
          <p:nvPr>
            <p:ph type="title"/>
          </p:nvPr>
        </p:nvSpPr>
        <p:spPr>
          <a:xfrm>
            <a:off x="1297500" y="525000"/>
            <a:ext cx="7038900" cy="6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AU" u="sng"/>
              <a:t>RECOMMENDATION AND KEY FINDINGS</a:t>
            </a:r>
            <a:endParaRPr u="sng"/>
          </a:p>
        </p:txBody>
      </p:sp>
      <p:sp>
        <p:nvSpPr>
          <p:cNvPr id="159" name="Google Shape;159;g12d940379cd_2_154"/>
          <p:cNvSpPr txBox="1"/>
          <p:nvPr>
            <p:ph idx="1" type="body"/>
          </p:nvPr>
        </p:nvSpPr>
        <p:spPr>
          <a:xfrm>
            <a:off x="1219500" y="1186492"/>
            <a:ext cx="7038900" cy="388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AU"/>
              <a:t>We found two </a:t>
            </a:r>
            <a:r>
              <a:rPr lang="en-AU"/>
              <a:t>potential</a:t>
            </a:r>
            <a:r>
              <a:rPr lang="en-AU"/>
              <a:t> solutions to either decrease runs to lower operational costs or to increase the facilities we have to offer in order to justify a ticket price increase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0" name="Google Shape;160;g12d940379cd_2_15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AU"/>
              <a:t>‹#›</a:t>
            </a:fld>
            <a:endParaRPr/>
          </a:p>
        </p:txBody>
      </p:sp>
      <p:sp>
        <p:nvSpPr>
          <p:cNvPr id="161" name="Google Shape;161;g12d940379cd_2_154"/>
          <p:cNvSpPr/>
          <p:nvPr/>
        </p:nvSpPr>
        <p:spPr>
          <a:xfrm>
            <a:off x="1332600" y="1969650"/>
            <a:ext cx="3081300" cy="4413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AU" sz="1600" u="sng">
                <a:latin typeface="Calibri"/>
                <a:ea typeface="Calibri"/>
                <a:cs typeface="Calibri"/>
                <a:sym typeface="Calibri"/>
              </a:rPr>
              <a:t>Option 1 - Reduce Runs</a:t>
            </a:r>
            <a:endParaRPr b="1" sz="1600" u="sng">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AU" sz="1200">
                <a:latin typeface="Calibri"/>
                <a:ea typeface="Calibri"/>
                <a:cs typeface="Calibri"/>
                <a:sym typeface="Calibri"/>
              </a:rPr>
              <a:t>We can see that reducing runs could potentially cause ticket price decreases but the trade-off is lowered operational costs.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AU" sz="1200">
                <a:latin typeface="Calibri"/>
                <a:ea typeface="Calibri"/>
                <a:cs typeface="Calibri"/>
                <a:sym typeface="Calibri"/>
              </a:rPr>
              <a:t>Reducing runs by 1 or 2 may make minimal impact compared to the amount of ticket price </a:t>
            </a:r>
            <a:r>
              <a:rPr lang="en-AU" sz="1200">
                <a:latin typeface="Calibri"/>
                <a:ea typeface="Calibri"/>
                <a:cs typeface="Calibri"/>
                <a:sym typeface="Calibri"/>
              </a:rPr>
              <a:t>decrease. Reducing by 5 runs may make significant operational cost decreases without impact ticket price.</a:t>
            </a:r>
            <a:endParaRPr sz="1200">
              <a:latin typeface="Calibri"/>
              <a:ea typeface="Calibri"/>
              <a:cs typeface="Calibri"/>
              <a:sym typeface="Calibri"/>
            </a:endParaRPr>
          </a:p>
        </p:txBody>
      </p:sp>
      <p:pic>
        <p:nvPicPr>
          <p:cNvPr id="162" name="Google Shape;162;g12d940379cd_2_154"/>
          <p:cNvPicPr preferRelativeResize="0"/>
          <p:nvPr/>
        </p:nvPicPr>
        <p:blipFill>
          <a:blip r:embed="rId3">
            <a:alphaModFix/>
          </a:blip>
          <a:stretch>
            <a:fillRect/>
          </a:stretch>
        </p:blipFill>
        <p:spPr>
          <a:xfrm>
            <a:off x="1404925" y="2495925"/>
            <a:ext cx="2936650" cy="1567142"/>
          </a:xfrm>
          <a:prstGeom prst="rect">
            <a:avLst/>
          </a:prstGeom>
          <a:noFill/>
          <a:ln>
            <a:noFill/>
          </a:ln>
        </p:spPr>
      </p:pic>
      <p:sp>
        <p:nvSpPr>
          <p:cNvPr id="163" name="Google Shape;163;g12d940379cd_2_154"/>
          <p:cNvSpPr/>
          <p:nvPr/>
        </p:nvSpPr>
        <p:spPr>
          <a:xfrm>
            <a:off x="4855850" y="1969650"/>
            <a:ext cx="2936700" cy="43683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AU" sz="1600" u="sng">
                <a:latin typeface="Calibri"/>
                <a:ea typeface="Calibri"/>
                <a:cs typeface="Calibri"/>
                <a:sym typeface="Calibri"/>
              </a:rPr>
              <a:t>Option 2 - Increase Facilities</a:t>
            </a:r>
            <a:endParaRPr sz="16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AU" sz="1200">
                <a:latin typeface="Calibri"/>
                <a:ea typeface="Calibri"/>
                <a:cs typeface="Calibri"/>
                <a:sym typeface="Calibri"/>
              </a:rPr>
              <a:t>Another option is to make the following facilities changes: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AU" sz="1200">
                <a:latin typeface="Calibri"/>
                <a:ea typeface="Calibri"/>
                <a:cs typeface="Calibri"/>
                <a:sym typeface="Calibri"/>
              </a:rPr>
              <a:t>Add an additional run</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AU" sz="1200">
                <a:latin typeface="Calibri"/>
                <a:ea typeface="Calibri"/>
                <a:cs typeface="Calibri"/>
                <a:sym typeface="Calibri"/>
              </a:rPr>
              <a:t>Increase our highest vertical drop by 150 ft.</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AU" sz="1200">
                <a:latin typeface="Calibri"/>
                <a:ea typeface="Calibri"/>
                <a:cs typeface="Calibri"/>
                <a:sym typeface="Calibri"/>
              </a:rPr>
              <a:t>Increase our total chairs by one</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AU" sz="1200">
                <a:latin typeface="Calibri"/>
                <a:ea typeface="Calibri"/>
                <a:cs typeface="Calibri"/>
                <a:sym typeface="Calibri"/>
              </a:rPr>
              <a:t>Inputting these changes into the model showed support for an increase in ticket price by $8.61 which ultimately leads to an overall </a:t>
            </a:r>
            <a:r>
              <a:rPr lang="en-AU" sz="1200">
                <a:latin typeface="Calibri"/>
                <a:ea typeface="Calibri"/>
                <a:cs typeface="Calibri"/>
                <a:sym typeface="Calibri"/>
              </a:rPr>
              <a:t>revenue</a:t>
            </a:r>
            <a:r>
              <a:rPr lang="en-AU" sz="1200">
                <a:latin typeface="Calibri"/>
                <a:ea typeface="Calibri"/>
                <a:cs typeface="Calibri"/>
                <a:sym typeface="Calibri"/>
              </a:rPr>
              <a:t> increase of $15,065,471 over the course of the season.</a:t>
            </a:r>
            <a:endParaRPr sz="1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2d940379cd_2_167"/>
          <p:cNvSpPr txBox="1"/>
          <p:nvPr>
            <p:ph type="title"/>
          </p:nvPr>
        </p:nvSpPr>
        <p:spPr>
          <a:xfrm>
            <a:off x="1297500" y="525000"/>
            <a:ext cx="7038900" cy="6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AU" u="sng"/>
              <a:t>Data Analysis - Cleaning and Organizing</a:t>
            </a:r>
            <a:endParaRPr u="sng"/>
          </a:p>
        </p:txBody>
      </p:sp>
      <p:sp>
        <p:nvSpPr>
          <p:cNvPr id="170" name="Google Shape;170;g12d940379cd_2_167"/>
          <p:cNvSpPr txBox="1"/>
          <p:nvPr>
            <p:ph idx="1" type="body"/>
          </p:nvPr>
        </p:nvSpPr>
        <p:spPr>
          <a:xfrm>
            <a:off x="1219500" y="1186492"/>
            <a:ext cx="7038900" cy="38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AU"/>
              <a:t>We prepared the data by doing the following: </a:t>
            </a:r>
            <a:endParaRPr/>
          </a:p>
          <a:p>
            <a:pPr indent="-311150" lvl="0" marL="457200" rtl="0" algn="l">
              <a:spcBef>
                <a:spcPts val="1200"/>
              </a:spcBef>
              <a:spcAft>
                <a:spcPts val="0"/>
              </a:spcAft>
              <a:buSzPts val="1300"/>
              <a:buChar char="-"/>
            </a:pPr>
            <a:r>
              <a:rPr lang="en-AU"/>
              <a:t>We decided our target feature is adult weekend prices as that would best capture our pricing model</a:t>
            </a:r>
            <a:endParaRPr/>
          </a:p>
          <a:p>
            <a:pPr indent="-311150" lvl="0" marL="457200" rtl="0" algn="l">
              <a:spcBef>
                <a:spcPts val="0"/>
              </a:spcBef>
              <a:spcAft>
                <a:spcPts val="0"/>
              </a:spcAft>
              <a:buSzPts val="1300"/>
              <a:buChar char="-"/>
            </a:pPr>
            <a:r>
              <a:rPr lang="en-AU"/>
              <a:t>We removed the fastEight column as most resorts did not have a fastEight or the data was missing from resorts</a:t>
            </a:r>
            <a:endParaRPr/>
          </a:p>
          <a:p>
            <a:pPr indent="-311150" lvl="0" marL="457200" rtl="0" algn="l">
              <a:spcBef>
                <a:spcPts val="0"/>
              </a:spcBef>
              <a:spcAft>
                <a:spcPts val="0"/>
              </a:spcAft>
              <a:buSzPts val="1300"/>
              <a:buChar char="-"/>
            </a:pPr>
            <a:r>
              <a:rPr lang="en-AU"/>
              <a:t>We removed resorts that did not have their ticket prices as they would not be useful for modeling ticket prices</a:t>
            </a:r>
            <a:endParaRPr/>
          </a:p>
          <a:p>
            <a:pPr indent="-311150" lvl="0" marL="457200" rtl="0" algn="l">
              <a:spcBef>
                <a:spcPts val="0"/>
              </a:spcBef>
              <a:spcAft>
                <a:spcPts val="0"/>
              </a:spcAft>
              <a:buSzPts val="1300"/>
              <a:buChar char="-"/>
            </a:pPr>
            <a:r>
              <a:rPr lang="en-AU"/>
              <a:t>Corrected some minor data errors namely, the skiable area for a resort in Colorado was wrong and one resort whose resort age was incorrectly input as the year 2019</a:t>
            </a:r>
            <a:endParaRPr/>
          </a:p>
          <a:p>
            <a:pPr indent="-311150" lvl="0" marL="457200" rtl="0" algn="l">
              <a:spcBef>
                <a:spcPts val="0"/>
              </a:spcBef>
              <a:spcAft>
                <a:spcPts val="0"/>
              </a:spcAft>
              <a:buSzPts val="1300"/>
              <a:buChar char="-"/>
            </a:pPr>
            <a:r>
              <a:rPr lang="en-AU"/>
              <a:t>We looked at the distributions of data to visually understand what features may be useful to explore</a:t>
            </a:r>
            <a:endParaRPr/>
          </a:p>
          <a:p>
            <a:pPr indent="0" lvl="0" marL="457200" rtl="0" algn="l">
              <a:spcBef>
                <a:spcPts val="1200"/>
              </a:spcBef>
              <a:spcAft>
                <a:spcPts val="1200"/>
              </a:spcAft>
              <a:buNone/>
            </a:pPr>
            <a:r>
              <a:t/>
            </a:r>
            <a:endParaRPr/>
          </a:p>
        </p:txBody>
      </p:sp>
      <p:sp>
        <p:nvSpPr>
          <p:cNvPr id="171" name="Google Shape;171;g12d940379cd_2_16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AU"/>
              <a:t>‹#›</a:t>
            </a:fld>
            <a:endParaRPr/>
          </a:p>
        </p:txBody>
      </p:sp>
      <p:sp>
        <p:nvSpPr>
          <p:cNvPr id="172" name="Google Shape;172;g12d940379cd_2_167"/>
          <p:cNvSpPr/>
          <p:nvPr/>
        </p:nvSpPr>
        <p:spPr>
          <a:xfrm>
            <a:off x="3071750" y="3846950"/>
            <a:ext cx="4156800" cy="2796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g12d940379cd_2_167"/>
          <p:cNvPicPr preferRelativeResize="0"/>
          <p:nvPr/>
        </p:nvPicPr>
        <p:blipFill>
          <a:blip r:embed="rId3">
            <a:alphaModFix/>
          </a:blip>
          <a:stretch>
            <a:fillRect/>
          </a:stretch>
        </p:blipFill>
        <p:spPr>
          <a:xfrm>
            <a:off x="3071687" y="3846975"/>
            <a:ext cx="4156925" cy="2796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2d940379cd_2_189"/>
          <p:cNvSpPr txBox="1"/>
          <p:nvPr>
            <p:ph type="title"/>
          </p:nvPr>
        </p:nvSpPr>
        <p:spPr>
          <a:xfrm>
            <a:off x="1193500" y="489400"/>
            <a:ext cx="7038900" cy="6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AU" u="sng"/>
              <a:t>Data Analysis - EDA</a:t>
            </a:r>
            <a:endParaRPr u="sng"/>
          </a:p>
        </p:txBody>
      </p:sp>
      <p:sp>
        <p:nvSpPr>
          <p:cNvPr id="180" name="Google Shape;180;g12d940379cd_2_189"/>
          <p:cNvSpPr txBox="1"/>
          <p:nvPr>
            <p:ph idx="1" type="body"/>
          </p:nvPr>
        </p:nvSpPr>
        <p:spPr>
          <a:xfrm>
            <a:off x="1193500" y="1179992"/>
            <a:ext cx="7038900" cy="38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AU"/>
              <a:t>Performing PCA on state-wide data showed that there were two primary components which contributed heavily to the variance in ticket prices on a </a:t>
            </a:r>
            <a:r>
              <a:rPr lang="en-AU"/>
              <a:t>statewide</a:t>
            </a:r>
            <a:r>
              <a:rPr lang="en-AU"/>
              <a:t> level. These included resorts per state and </a:t>
            </a:r>
            <a:r>
              <a:rPr lang="en-AU"/>
              <a:t>skiable</a:t>
            </a:r>
            <a:r>
              <a:rPr lang="en-AU"/>
              <a:t> area.</a:t>
            </a:r>
            <a:endParaRPr/>
          </a:p>
          <a:p>
            <a:pPr indent="0" lvl="0" marL="0" rtl="0" algn="l">
              <a:spcBef>
                <a:spcPts val="1200"/>
              </a:spcBef>
              <a:spcAft>
                <a:spcPts val="0"/>
              </a:spcAft>
              <a:buNone/>
            </a:pPr>
            <a:r>
              <a:rPr lang="en-AU"/>
              <a:t>We chose to explore the data on a resort-level and understand the features that best </a:t>
            </a:r>
            <a:r>
              <a:rPr lang="en-AU"/>
              <a:t>correlate</a:t>
            </a:r>
            <a:r>
              <a:rPr lang="en-AU"/>
              <a:t> with ticket prices. Through a correlation heat map, we discovered </a:t>
            </a:r>
            <a:r>
              <a:rPr lang="en-AU"/>
              <a:t>the following</a:t>
            </a:r>
            <a:r>
              <a:rPr lang="en-AU"/>
              <a:t> </a:t>
            </a:r>
            <a:r>
              <a:rPr lang="en-AU"/>
              <a:t>features that are most correlated with ticket price:</a:t>
            </a:r>
            <a:endParaRPr/>
          </a:p>
          <a:p>
            <a:pPr indent="0" lvl="0" marL="0" rtl="0" algn="l">
              <a:spcBef>
                <a:spcPts val="1200"/>
              </a:spcBef>
              <a:spcAft>
                <a:spcPts val="0"/>
              </a:spcAft>
              <a:buNone/>
            </a:pPr>
            <a:r>
              <a:rPr lang="en-AU"/>
              <a:t>fastQuads, Runs, Snow Making area (in acres), total chairs</a:t>
            </a:r>
            <a:endParaRPr/>
          </a:p>
          <a:p>
            <a:pPr indent="0" lvl="0" marL="0" rtl="0" algn="l">
              <a:lnSpc>
                <a:spcPct val="100000"/>
              </a:lnSpc>
              <a:spcBef>
                <a:spcPts val="1200"/>
              </a:spcBef>
              <a:spcAft>
                <a:spcPts val="0"/>
              </a:spcAft>
              <a:buNone/>
            </a:pPr>
            <a:r>
              <a:rPr lang="en-AU"/>
              <a:t>Moving forward, we will be focusing on these features</a:t>
            </a:r>
            <a:endParaRPr/>
          </a:p>
          <a:p>
            <a:pPr indent="0" lvl="0" marL="0" rtl="0" algn="l">
              <a:lnSpc>
                <a:spcPct val="100000"/>
              </a:lnSpc>
              <a:spcBef>
                <a:spcPts val="0"/>
              </a:spcBef>
              <a:spcAft>
                <a:spcPts val="0"/>
              </a:spcAft>
              <a:buNone/>
            </a:pPr>
            <a:r>
              <a:rPr lang="en-AU"/>
              <a:t>as the primary drivers for our model</a:t>
            </a:r>
            <a:br>
              <a:rPr lang="en-AU"/>
            </a:br>
            <a:endParaRPr/>
          </a:p>
          <a:p>
            <a:pPr indent="0" lvl="0" marL="0" rtl="0" algn="l">
              <a:lnSpc>
                <a:spcPct val="100000"/>
              </a:lnSpc>
              <a:spcBef>
                <a:spcPts val="0"/>
              </a:spcBef>
              <a:spcAft>
                <a:spcPts val="0"/>
              </a:spcAft>
              <a:buNone/>
            </a:pPr>
            <a:r>
              <a:t/>
            </a:r>
            <a:endParaRPr/>
          </a:p>
        </p:txBody>
      </p:sp>
      <p:sp>
        <p:nvSpPr>
          <p:cNvPr id="181" name="Google Shape;181;g12d940379cd_2_18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AU"/>
              <a:t>‹#›</a:t>
            </a:fld>
            <a:endParaRPr/>
          </a:p>
        </p:txBody>
      </p:sp>
      <p:sp>
        <p:nvSpPr>
          <p:cNvPr id="182" name="Google Shape;182;g12d940379cd_2_189"/>
          <p:cNvSpPr/>
          <p:nvPr/>
        </p:nvSpPr>
        <p:spPr>
          <a:xfrm>
            <a:off x="5465250" y="3016225"/>
            <a:ext cx="3555900" cy="3334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3" name="Google Shape;183;g12d940379cd_2_189"/>
          <p:cNvPicPr preferRelativeResize="0"/>
          <p:nvPr/>
        </p:nvPicPr>
        <p:blipFill>
          <a:blip r:embed="rId3">
            <a:alphaModFix/>
          </a:blip>
          <a:stretch>
            <a:fillRect/>
          </a:stretch>
        </p:blipFill>
        <p:spPr>
          <a:xfrm>
            <a:off x="5465298" y="3081967"/>
            <a:ext cx="3555630" cy="32690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2d940379cd_2_200"/>
          <p:cNvSpPr txBox="1"/>
          <p:nvPr>
            <p:ph type="title"/>
          </p:nvPr>
        </p:nvSpPr>
        <p:spPr>
          <a:xfrm>
            <a:off x="1193500" y="489400"/>
            <a:ext cx="7038900" cy="6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AU" u="sng"/>
              <a:t>Data Analysis - Training and Modeling </a:t>
            </a:r>
            <a:endParaRPr u="sng"/>
          </a:p>
        </p:txBody>
      </p:sp>
      <p:sp>
        <p:nvSpPr>
          <p:cNvPr id="190" name="Google Shape;190;g12d940379cd_2_200"/>
          <p:cNvSpPr txBox="1"/>
          <p:nvPr>
            <p:ph idx="1" type="body"/>
          </p:nvPr>
        </p:nvSpPr>
        <p:spPr>
          <a:xfrm>
            <a:off x="1193500" y="1179992"/>
            <a:ext cx="7038900" cy="3881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AU"/>
              <a:t>Through comparing linear regression models and random tree models we ultimately decided that a random tree model would be the best estimator as it has the most generalizability and need variance </a:t>
            </a:r>
            <a:r>
              <a:rPr lang="en-AU"/>
              <a:t>through</a:t>
            </a:r>
            <a:r>
              <a:rPr lang="en-AU"/>
              <a:t> various test sets.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AU"/>
              <a:t>We utilized cross-validation and grid search CV to fine tune some of the hyperparameters (best </a:t>
            </a:r>
            <a:r>
              <a:rPr lang="en-AU"/>
              <a:t>parameters, optimal number of trees) to find the best model. Through this, we trained a model for predicting ticket prices for the resort.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AU"/>
              <a:t>We ran the model on the resort data and predicted that Big Mountain is underpricing itself and that there should be room for an increase from the original of $81.00 to around $95.87 even with an error of $10.39 there is room for an increase.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91" name="Google Shape;191;g12d940379cd_2_20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AU"/>
              <a:t>‹#›</a:t>
            </a:fld>
            <a:endParaRPr/>
          </a:p>
        </p:txBody>
      </p:sp>
      <p:pic>
        <p:nvPicPr>
          <p:cNvPr id="192" name="Google Shape;192;g12d940379cd_2_200"/>
          <p:cNvPicPr preferRelativeResize="0"/>
          <p:nvPr/>
        </p:nvPicPr>
        <p:blipFill>
          <a:blip r:embed="rId3">
            <a:alphaModFix/>
          </a:blip>
          <a:stretch>
            <a:fillRect/>
          </a:stretch>
        </p:blipFill>
        <p:spPr>
          <a:xfrm>
            <a:off x="1193500" y="3590325"/>
            <a:ext cx="4663425" cy="310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2d940379cd_2_210"/>
          <p:cNvSpPr txBox="1"/>
          <p:nvPr>
            <p:ph type="title"/>
          </p:nvPr>
        </p:nvSpPr>
        <p:spPr>
          <a:xfrm>
            <a:off x="1193500" y="489400"/>
            <a:ext cx="7038900" cy="6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AU" u="sng"/>
              <a:t>Data Analysis - Training and Modeling </a:t>
            </a:r>
            <a:endParaRPr u="sng"/>
          </a:p>
        </p:txBody>
      </p:sp>
      <p:sp>
        <p:nvSpPr>
          <p:cNvPr id="199" name="Google Shape;199;g12d940379cd_2_210"/>
          <p:cNvSpPr txBox="1"/>
          <p:nvPr>
            <p:ph idx="1" type="body"/>
          </p:nvPr>
        </p:nvSpPr>
        <p:spPr>
          <a:xfrm>
            <a:off x="1193500" y="1179992"/>
            <a:ext cx="7038900" cy="3881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AU"/>
              <a:t>This increase is b</a:t>
            </a:r>
            <a:r>
              <a:rPr lang="en-AU"/>
              <a:t>ased on the market context of Big Mountain Resort being on the upper range of the most important features of vertical drop, skiable area, runs, and total chairs, we can make an argument for the increase.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AU"/>
              <a:t>This same model was used to predict price changes for decreasing the number of runs as we wanted to consider potential cost-savings to improve revenue. We looked at how decreasing runs would impact our ticket pricing and the results were shown earlier.</a:t>
            </a:r>
            <a:endParaRPr/>
          </a:p>
        </p:txBody>
      </p:sp>
      <p:sp>
        <p:nvSpPr>
          <p:cNvPr id="200" name="Google Shape;200;g12d940379cd_2_2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AU"/>
              <a:t>‹#›</a:t>
            </a:fld>
            <a:endParaRPr/>
          </a:p>
        </p:txBody>
      </p:sp>
      <p:pic>
        <p:nvPicPr>
          <p:cNvPr id="201" name="Google Shape;201;g12d940379cd_2_210"/>
          <p:cNvPicPr preferRelativeResize="0"/>
          <p:nvPr/>
        </p:nvPicPr>
        <p:blipFill>
          <a:blip r:embed="rId3">
            <a:alphaModFix/>
          </a:blip>
          <a:stretch>
            <a:fillRect/>
          </a:stretch>
        </p:blipFill>
        <p:spPr>
          <a:xfrm>
            <a:off x="1216400" y="2818025"/>
            <a:ext cx="3141350" cy="1679325"/>
          </a:xfrm>
          <a:prstGeom prst="rect">
            <a:avLst/>
          </a:prstGeom>
          <a:noFill/>
          <a:ln>
            <a:noFill/>
          </a:ln>
        </p:spPr>
      </p:pic>
      <p:pic>
        <p:nvPicPr>
          <p:cNvPr id="202" name="Google Shape;202;g12d940379cd_2_210"/>
          <p:cNvPicPr preferRelativeResize="0"/>
          <p:nvPr/>
        </p:nvPicPr>
        <p:blipFill>
          <a:blip r:embed="rId4">
            <a:alphaModFix/>
          </a:blip>
          <a:stretch>
            <a:fillRect/>
          </a:stretch>
        </p:blipFill>
        <p:spPr>
          <a:xfrm>
            <a:off x="4639725" y="2803725"/>
            <a:ext cx="3141350" cy="1679325"/>
          </a:xfrm>
          <a:prstGeom prst="rect">
            <a:avLst/>
          </a:prstGeom>
          <a:noFill/>
          <a:ln>
            <a:noFill/>
          </a:ln>
        </p:spPr>
      </p:pic>
      <p:pic>
        <p:nvPicPr>
          <p:cNvPr id="203" name="Google Shape;203;g12d940379cd_2_210"/>
          <p:cNvPicPr preferRelativeResize="0"/>
          <p:nvPr/>
        </p:nvPicPr>
        <p:blipFill>
          <a:blip r:embed="rId5">
            <a:alphaModFix/>
          </a:blip>
          <a:stretch>
            <a:fillRect/>
          </a:stretch>
        </p:blipFill>
        <p:spPr>
          <a:xfrm>
            <a:off x="4617038" y="4686825"/>
            <a:ext cx="3186724" cy="1679325"/>
          </a:xfrm>
          <a:prstGeom prst="rect">
            <a:avLst/>
          </a:prstGeom>
          <a:noFill/>
          <a:ln>
            <a:noFill/>
          </a:ln>
        </p:spPr>
      </p:pic>
      <p:pic>
        <p:nvPicPr>
          <p:cNvPr id="204" name="Google Shape;204;g12d940379cd_2_210"/>
          <p:cNvPicPr preferRelativeResize="0"/>
          <p:nvPr/>
        </p:nvPicPr>
        <p:blipFill>
          <a:blip r:embed="rId6">
            <a:alphaModFix/>
          </a:blip>
          <a:stretch>
            <a:fillRect/>
          </a:stretch>
        </p:blipFill>
        <p:spPr>
          <a:xfrm>
            <a:off x="1193500" y="4698534"/>
            <a:ext cx="3186699" cy="1655915"/>
          </a:xfrm>
          <a:prstGeom prst="rect">
            <a:avLst/>
          </a:prstGeom>
          <a:noFill/>
          <a:ln>
            <a:noFill/>
          </a:ln>
        </p:spPr>
      </p:pic>
      <p:sp>
        <p:nvSpPr>
          <p:cNvPr id="205" name="Google Shape;205;g12d940379cd_2_210"/>
          <p:cNvSpPr txBox="1"/>
          <p:nvPr/>
        </p:nvSpPr>
        <p:spPr>
          <a:xfrm>
            <a:off x="4303325" y="1930650"/>
            <a:ext cx="421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2d940379cd_2_224"/>
          <p:cNvSpPr txBox="1"/>
          <p:nvPr>
            <p:ph type="title"/>
          </p:nvPr>
        </p:nvSpPr>
        <p:spPr>
          <a:xfrm>
            <a:off x="1193500" y="489400"/>
            <a:ext cx="7038900" cy="6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AU" u="sng"/>
              <a:t>Conclusion</a:t>
            </a:r>
            <a:endParaRPr u="sng"/>
          </a:p>
        </p:txBody>
      </p:sp>
      <p:sp>
        <p:nvSpPr>
          <p:cNvPr id="212" name="Google Shape;212;g12d940379cd_2_22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AU"/>
              <a:t>‹#›</a:t>
            </a:fld>
            <a:endParaRPr/>
          </a:p>
        </p:txBody>
      </p:sp>
      <p:sp>
        <p:nvSpPr>
          <p:cNvPr id="213" name="Google Shape;213;g12d940379cd_2_224"/>
          <p:cNvSpPr txBox="1"/>
          <p:nvPr/>
        </p:nvSpPr>
        <p:spPr>
          <a:xfrm>
            <a:off x="4303325" y="1930650"/>
            <a:ext cx="421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14" name="Google Shape;214;g12d940379cd_2_224"/>
          <p:cNvSpPr txBox="1"/>
          <p:nvPr/>
        </p:nvSpPr>
        <p:spPr>
          <a:xfrm>
            <a:off x="1267600" y="1345600"/>
            <a:ext cx="7204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sz="1200">
                <a:solidFill>
                  <a:schemeClr val="lt1"/>
                </a:solidFill>
                <a:latin typeface="Calibri"/>
                <a:ea typeface="Calibri"/>
                <a:cs typeface="Calibri"/>
                <a:sym typeface="Calibri"/>
              </a:rPr>
              <a:t>We are confident in our model in its current state but we feel with more data we could create a better model. The current training set size is adequate but what would really improve the model is data we find critical such as:</a:t>
            </a:r>
            <a:endParaRPr sz="1200">
              <a:solidFill>
                <a:schemeClr val="lt1"/>
              </a:solidFill>
              <a:latin typeface="Calibri"/>
              <a:ea typeface="Calibri"/>
              <a:cs typeface="Calibri"/>
              <a:sym typeface="Calibri"/>
            </a:endParaRPr>
          </a:p>
          <a:p>
            <a:pPr indent="-304800" lvl="0" marL="457200" rtl="0" algn="l">
              <a:spcBef>
                <a:spcPts val="0"/>
              </a:spcBef>
              <a:spcAft>
                <a:spcPts val="0"/>
              </a:spcAft>
              <a:buClr>
                <a:schemeClr val="lt1"/>
              </a:buClr>
              <a:buSzPts val="1200"/>
              <a:buFont typeface="Calibri"/>
              <a:buChar char="-"/>
            </a:pPr>
            <a:r>
              <a:rPr lang="en-AU" sz="1200">
                <a:solidFill>
                  <a:schemeClr val="lt1"/>
                </a:solidFill>
                <a:latin typeface="Calibri"/>
                <a:ea typeface="Calibri"/>
                <a:cs typeface="Calibri"/>
                <a:sym typeface="Calibri"/>
              </a:rPr>
              <a:t>Operational costs by facility</a:t>
            </a:r>
            <a:endParaRPr sz="1200">
              <a:solidFill>
                <a:schemeClr val="lt1"/>
              </a:solidFill>
              <a:latin typeface="Calibri"/>
              <a:ea typeface="Calibri"/>
              <a:cs typeface="Calibri"/>
              <a:sym typeface="Calibri"/>
            </a:endParaRPr>
          </a:p>
          <a:p>
            <a:pPr indent="-304800" lvl="0" marL="457200" rtl="0" algn="l">
              <a:spcBef>
                <a:spcPts val="0"/>
              </a:spcBef>
              <a:spcAft>
                <a:spcPts val="0"/>
              </a:spcAft>
              <a:buClr>
                <a:schemeClr val="lt1"/>
              </a:buClr>
              <a:buSzPts val="1200"/>
              <a:buFont typeface="Calibri"/>
              <a:buChar char="-"/>
            </a:pPr>
            <a:r>
              <a:rPr lang="en-AU" sz="1200">
                <a:solidFill>
                  <a:schemeClr val="lt1"/>
                </a:solidFill>
                <a:latin typeface="Calibri"/>
                <a:ea typeface="Calibri"/>
                <a:cs typeface="Calibri"/>
                <a:sym typeface="Calibri"/>
              </a:rPr>
              <a:t>More ticket prices from other resorts</a:t>
            </a:r>
            <a:endParaRPr sz="1200">
              <a:solidFill>
                <a:schemeClr val="lt1"/>
              </a:solidFill>
              <a:latin typeface="Calibri"/>
              <a:ea typeface="Calibri"/>
              <a:cs typeface="Calibri"/>
              <a:sym typeface="Calibri"/>
            </a:endParaRPr>
          </a:p>
          <a:p>
            <a:pPr indent="-304800" lvl="0" marL="457200" rtl="0" algn="l">
              <a:spcBef>
                <a:spcPts val="0"/>
              </a:spcBef>
              <a:spcAft>
                <a:spcPts val="0"/>
              </a:spcAft>
              <a:buClr>
                <a:schemeClr val="lt1"/>
              </a:buClr>
              <a:buSzPts val="1200"/>
              <a:buFont typeface="Calibri"/>
              <a:buChar char="-"/>
            </a:pPr>
            <a:r>
              <a:rPr lang="en-AU" sz="1200">
                <a:solidFill>
                  <a:schemeClr val="lt1"/>
                </a:solidFill>
                <a:latin typeface="Calibri"/>
                <a:ea typeface="Calibri"/>
                <a:cs typeface="Calibri"/>
                <a:sym typeface="Calibri"/>
              </a:rPr>
              <a:t>Visitor data for more accurate price forecasting</a:t>
            </a:r>
            <a:endParaRPr sz="1200">
              <a:solidFill>
                <a:schemeClr val="lt1"/>
              </a:solidFill>
              <a:latin typeface="Calibri"/>
              <a:ea typeface="Calibri"/>
              <a:cs typeface="Calibri"/>
              <a:sym typeface="Calibri"/>
            </a:endParaRPr>
          </a:p>
          <a:p>
            <a:pPr indent="0" lvl="0" marL="0" rtl="0" algn="l">
              <a:spcBef>
                <a:spcPts val="0"/>
              </a:spcBef>
              <a:spcAft>
                <a:spcPts val="0"/>
              </a:spcAft>
              <a:buNone/>
            </a:pPr>
            <a:r>
              <a:t/>
            </a:r>
            <a:endParaRPr sz="1200">
              <a:solidFill>
                <a:schemeClr val="lt1"/>
              </a:solidFill>
              <a:latin typeface="Calibri"/>
              <a:ea typeface="Calibri"/>
              <a:cs typeface="Calibri"/>
              <a:sym typeface="Calibri"/>
            </a:endParaRPr>
          </a:p>
          <a:p>
            <a:pPr indent="0" lvl="0" marL="0" rtl="0" algn="l">
              <a:spcBef>
                <a:spcPts val="0"/>
              </a:spcBef>
              <a:spcAft>
                <a:spcPts val="0"/>
              </a:spcAft>
              <a:buNone/>
            </a:pPr>
            <a:r>
              <a:rPr lang="en-AU" sz="1200">
                <a:solidFill>
                  <a:schemeClr val="lt1"/>
                </a:solidFill>
                <a:latin typeface="Calibri"/>
                <a:ea typeface="Calibri"/>
                <a:cs typeface="Calibri"/>
                <a:sym typeface="Calibri"/>
              </a:rPr>
              <a:t>We may also want to double-check the values of other resorts. There is some concern that other resorts may be undervaluing themselves. Big Mountain has a lot of its facilities in the upper range and yet is priced at the median range. We should investigate what other features may </a:t>
            </a:r>
            <a:r>
              <a:rPr lang="en-AU" sz="1200">
                <a:solidFill>
                  <a:schemeClr val="lt1"/>
                </a:solidFill>
                <a:latin typeface="Calibri"/>
                <a:ea typeface="Calibri"/>
                <a:cs typeface="Calibri"/>
                <a:sym typeface="Calibri"/>
              </a:rPr>
              <a:t>impact</a:t>
            </a:r>
            <a:r>
              <a:rPr lang="en-AU" sz="1200">
                <a:solidFill>
                  <a:schemeClr val="lt1"/>
                </a:solidFill>
                <a:latin typeface="Calibri"/>
                <a:ea typeface="Calibri"/>
                <a:cs typeface="Calibri"/>
                <a:sym typeface="Calibri"/>
              </a:rPr>
              <a:t> pricing (such as tourism attractiveness) and try to incorporate those into the model.</a:t>
            </a:r>
            <a:endParaRPr sz="1200">
              <a:solidFill>
                <a:schemeClr val="lt1"/>
              </a:solidFill>
              <a:latin typeface="Calibri"/>
              <a:ea typeface="Calibri"/>
              <a:cs typeface="Calibri"/>
              <a:sym typeface="Calibri"/>
            </a:endParaRPr>
          </a:p>
          <a:p>
            <a:pPr indent="0" lvl="0" marL="0" rtl="0" algn="l">
              <a:spcBef>
                <a:spcPts val="0"/>
              </a:spcBef>
              <a:spcAft>
                <a:spcPts val="0"/>
              </a:spcAft>
              <a:buNone/>
            </a:pPr>
            <a:r>
              <a:t/>
            </a:r>
            <a:endParaRPr sz="1200">
              <a:solidFill>
                <a:schemeClr val="lt1"/>
              </a:solidFill>
              <a:latin typeface="Calibri"/>
              <a:ea typeface="Calibri"/>
              <a:cs typeface="Calibri"/>
              <a:sym typeface="Calibri"/>
            </a:endParaRPr>
          </a:p>
        </p:txBody>
      </p:sp>
      <p:pic>
        <p:nvPicPr>
          <p:cNvPr id="215" name="Google Shape;215;g12d940379cd_2_224"/>
          <p:cNvPicPr preferRelativeResize="0"/>
          <p:nvPr/>
        </p:nvPicPr>
        <p:blipFill>
          <a:blip r:embed="rId3">
            <a:alphaModFix/>
          </a:blip>
          <a:stretch>
            <a:fillRect/>
          </a:stretch>
        </p:blipFill>
        <p:spPr>
          <a:xfrm>
            <a:off x="1267600" y="3652925"/>
            <a:ext cx="5730525" cy="283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