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04" autoAdjust="0"/>
    <p:restoredTop sz="94660"/>
  </p:normalViewPr>
  <p:slideViewPr>
    <p:cSldViewPr snapToGrid="0">
      <p:cViewPr>
        <p:scale>
          <a:sx n="75" d="100"/>
          <a:sy n="75" d="100"/>
        </p:scale>
        <p:origin x="2364"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E5748-0454-4322-9276-2BAAEC273F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C86FCB-6FD8-40DD-8C5F-6270A1FE3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0EB8E5-1561-4781-BDDA-9B0ED429F235}"/>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6FDB31DE-52C9-47EE-8294-5682EB60AE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313CEE-84ED-4B64-8C0A-582FB95EE382}"/>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270684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63516-2099-4E28-8AD0-56BEAAA2E4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D757F2-46FF-4DA4-8BC6-7F07D570C5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B27B9E-7E91-44B7-B7B1-A1418B60984A}"/>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7AD8986D-03C0-46E4-800F-D50FC1B3EA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8C3487-A29B-4AF6-BA7A-72DD8E2A16D2}"/>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278817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7406C6-9FFE-4998-BFD6-0C76BBAE2A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21EFEC-7C79-4272-BF04-74C36B65E65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D3797E-F90F-4EDE-9C85-A84CE910CAA4}"/>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6F20533B-3206-48ED-8ACF-EDA6B66E04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027A1-BE10-4CF4-B78F-3D034412DC57}"/>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191184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2E3C8-18D6-4F0D-BD9F-59FBC26BE8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DF130B-729B-44BF-9F1F-609220D6C3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810A3E-E8C5-4B48-AF99-155420FDD64A}"/>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15377A32-0E26-4ED5-83FB-429AC149D6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1ADDCA-C350-4428-A511-E4FF6C260E04}"/>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67031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34EB1-4001-4051-9A87-B843DB55DB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B3B1C4-5608-4DBA-97CD-57CA74ADA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00A0C3-013F-4FBF-839B-F960CD0C2E23}"/>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D71796D6-A0A8-4406-B459-E6F39B1D02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67E9BA-DFE2-475C-9B06-ADD29F88B835}"/>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388778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C395A-2EA0-457D-8CAC-A02B6EAF53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15056D-9CDB-42E8-9357-1AFB88C182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903AA05-06D4-48E1-8B13-3C48C7D654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F4C747-F6D0-4636-9B2F-68DFF9D76B19}"/>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6" name="页脚占位符 5">
            <a:extLst>
              <a:ext uri="{FF2B5EF4-FFF2-40B4-BE49-F238E27FC236}">
                <a16:creationId xmlns:a16="http://schemas.microsoft.com/office/drawing/2014/main" id="{C5C2B81B-9F97-4C08-86AB-B227CD84D3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795B8C-E963-4AB1-8993-624E8F49CF76}"/>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398950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E6C52-40A6-428C-9B94-7202286446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B3629C-DF94-45C7-94F9-62CDD601E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39865F-0E19-4CEA-ADDC-07112C7E2CF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C83441-FBA1-4652-8725-358B67624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CBD04E-4334-4DFB-B72F-E6AB36F96E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26E1C76-E4DC-411E-BE1E-72873386934B}"/>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8" name="页脚占位符 7">
            <a:extLst>
              <a:ext uri="{FF2B5EF4-FFF2-40B4-BE49-F238E27FC236}">
                <a16:creationId xmlns:a16="http://schemas.microsoft.com/office/drawing/2014/main" id="{7F0EECFD-20D2-4000-8CE4-91CF4E6988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A24B19-377B-4E0B-96E4-5931A6B9686E}"/>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289185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A746-D90F-409F-9DCD-D1FCE1C9AD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5C9FF7-E901-4B1B-8C02-AB3EF5E90001}"/>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4" name="页脚占位符 3">
            <a:extLst>
              <a:ext uri="{FF2B5EF4-FFF2-40B4-BE49-F238E27FC236}">
                <a16:creationId xmlns:a16="http://schemas.microsoft.com/office/drawing/2014/main" id="{068DE270-3243-4C8A-A3B5-6B027862A8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1187FA-D323-40B3-B0DB-FE10B5D554E5}"/>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79281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2C9775-723F-4DD4-8D87-D33F63BF50FD}"/>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3" name="页脚占位符 2">
            <a:extLst>
              <a:ext uri="{FF2B5EF4-FFF2-40B4-BE49-F238E27FC236}">
                <a16:creationId xmlns:a16="http://schemas.microsoft.com/office/drawing/2014/main" id="{AB041747-BE22-44F5-92B4-A0BA1B65A8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8D0435-3A54-461A-9243-073BDF64DE73}"/>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580832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966FC-8E59-4104-9C69-E7B18F6999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8FDE5A-A1C4-4192-B13A-8116742972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1E2FC0-0E27-402C-90F5-DE93E7713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66D927-663D-4C03-A75E-8C5F10B6BE24}"/>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6" name="页脚占位符 5">
            <a:extLst>
              <a:ext uri="{FF2B5EF4-FFF2-40B4-BE49-F238E27FC236}">
                <a16:creationId xmlns:a16="http://schemas.microsoft.com/office/drawing/2014/main" id="{DEA9E232-28F5-4531-8C12-AE2A7A8782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B6C2EF-1B39-41E5-B345-6AD814270778}"/>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166379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906C0-754B-4ABF-AAD0-E68E90F77D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2D6136-D3F2-4AD6-94C9-6F03F0864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73462D-60B2-47C0-93B0-32EF94D03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639F34-4590-46B7-99E4-ECC01138556C}"/>
              </a:ext>
            </a:extLst>
          </p:cNvPr>
          <p:cNvSpPr>
            <a:spLocks noGrp="1"/>
          </p:cNvSpPr>
          <p:nvPr>
            <p:ph type="dt" sz="half" idx="10"/>
          </p:nvPr>
        </p:nvSpPr>
        <p:spPr/>
        <p:txBody>
          <a:bodyPr/>
          <a:lstStyle/>
          <a:p>
            <a:fld id="{F2D3519C-4464-4DAA-8E96-9737FAF28BA8}" type="datetimeFigureOut">
              <a:rPr lang="zh-CN" altLang="en-US" smtClean="0"/>
              <a:t>2019/5/5</a:t>
            </a:fld>
            <a:endParaRPr lang="zh-CN" altLang="en-US"/>
          </a:p>
        </p:txBody>
      </p:sp>
      <p:sp>
        <p:nvSpPr>
          <p:cNvPr id="6" name="页脚占位符 5">
            <a:extLst>
              <a:ext uri="{FF2B5EF4-FFF2-40B4-BE49-F238E27FC236}">
                <a16:creationId xmlns:a16="http://schemas.microsoft.com/office/drawing/2014/main" id="{B62EC172-CC60-4EAD-B8D1-F0198101F4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AB986E-CCF7-4F0F-90BD-D19842707575}"/>
              </a:ext>
            </a:extLst>
          </p:cNvPr>
          <p:cNvSpPr>
            <a:spLocks noGrp="1"/>
          </p:cNvSpPr>
          <p:nvPr>
            <p:ph type="sldNum" sz="quarter" idx="12"/>
          </p:nvPr>
        </p:nvSpPr>
        <p:spPr/>
        <p:txBody>
          <a:body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389525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F02094-9FC3-4189-BAA4-E7FD94312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C35F52-2A15-4F82-A5F0-8A97DEE6E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02EECB-00C6-4486-9C7D-298C73B62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3519C-4464-4DAA-8E96-9737FAF28BA8}" type="datetimeFigureOut">
              <a:rPr lang="zh-CN" altLang="en-US" smtClean="0"/>
              <a:t>2019/5/5</a:t>
            </a:fld>
            <a:endParaRPr lang="zh-CN" altLang="en-US"/>
          </a:p>
        </p:txBody>
      </p:sp>
      <p:sp>
        <p:nvSpPr>
          <p:cNvPr id="5" name="页脚占位符 4">
            <a:extLst>
              <a:ext uri="{FF2B5EF4-FFF2-40B4-BE49-F238E27FC236}">
                <a16:creationId xmlns:a16="http://schemas.microsoft.com/office/drawing/2014/main" id="{2BD59153-98F2-4127-A731-D3C8D83C3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6F2B7F-279D-4369-9FED-4453DB9EC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D6C23-3719-4839-B651-1AFC01935E3C}" type="slidenum">
              <a:rPr lang="zh-CN" altLang="en-US" smtClean="0"/>
              <a:t>‹#›</a:t>
            </a:fld>
            <a:endParaRPr lang="zh-CN" altLang="en-US"/>
          </a:p>
        </p:txBody>
      </p:sp>
    </p:spTree>
    <p:extLst>
      <p:ext uri="{BB962C8B-B14F-4D97-AF65-F5344CB8AC3E}">
        <p14:creationId xmlns:p14="http://schemas.microsoft.com/office/powerpoint/2010/main" val="1145241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lor_model#RGB_color_mod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F610E-6B9C-4FF1-BF82-AC3868484AA4}"/>
              </a:ext>
            </a:extLst>
          </p:cNvPr>
          <p:cNvSpPr>
            <a:spLocks noGrp="1"/>
          </p:cNvSpPr>
          <p:nvPr>
            <p:ph type="ctrTitle"/>
          </p:nvPr>
        </p:nvSpPr>
        <p:spPr/>
        <p:txBody>
          <a:bodyPr/>
          <a:lstStyle/>
          <a:p>
            <a:r>
              <a:rPr lang="en-US" altLang="zh-CN" dirty="0">
                <a:solidFill>
                  <a:schemeClr val="bg1"/>
                </a:solidFill>
              </a:rPr>
              <a:t>Image Processing Project1</a:t>
            </a:r>
            <a:endParaRPr lang="zh-CN" altLang="en-US" dirty="0">
              <a:solidFill>
                <a:schemeClr val="bg1"/>
              </a:solidFill>
            </a:endParaRPr>
          </a:p>
        </p:txBody>
      </p:sp>
    </p:spTree>
    <p:extLst>
      <p:ext uri="{BB962C8B-B14F-4D97-AF65-F5344CB8AC3E}">
        <p14:creationId xmlns:p14="http://schemas.microsoft.com/office/powerpoint/2010/main" val="78048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DB628-F329-4753-995D-85CAF7065693}"/>
              </a:ext>
            </a:extLst>
          </p:cNvPr>
          <p:cNvSpPr>
            <a:spLocks noGrp="1"/>
          </p:cNvSpPr>
          <p:nvPr>
            <p:ph type="title"/>
          </p:nvPr>
        </p:nvSpPr>
        <p:spPr/>
        <p:txBody>
          <a:bodyPr>
            <a:normAutofit/>
          </a:bodyPr>
          <a:lstStyle/>
          <a:p>
            <a:r>
              <a:rPr lang="en-US" altLang="zh-CN" dirty="0">
                <a:solidFill>
                  <a:schemeClr val="bg1"/>
                </a:solidFill>
              </a:rPr>
              <a:t>2. Individual color channel histograms</a:t>
            </a:r>
            <a:endParaRPr lang="zh-CN" altLang="en-US" dirty="0"/>
          </a:p>
        </p:txBody>
      </p:sp>
      <p:sp>
        <p:nvSpPr>
          <p:cNvPr id="3" name="内容占位符 2">
            <a:extLst>
              <a:ext uri="{FF2B5EF4-FFF2-40B4-BE49-F238E27FC236}">
                <a16:creationId xmlns:a16="http://schemas.microsoft.com/office/drawing/2014/main" id="{8E44AAA8-5097-4C8E-B573-657A4CD9F735}"/>
              </a:ext>
            </a:extLst>
          </p:cNvPr>
          <p:cNvSpPr>
            <a:spLocks noGrp="1"/>
          </p:cNvSpPr>
          <p:nvPr>
            <p:ph idx="1"/>
          </p:nvPr>
        </p:nvSpPr>
        <p:spPr/>
        <p:txBody>
          <a:bodyPr/>
          <a:lstStyle/>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3 histograms(R,G,B)</a:t>
            </a:r>
          </a:p>
          <a:p>
            <a:endParaRPr lang="zh-CN" altLang="en-US" dirty="0"/>
          </a:p>
        </p:txBody>
      </p:sp>
      <p:pic>
        <p:nvPicPr>
          <p:cNvPr id="4" name="图片 3">
            <a:extLst>
              <a:ext uri="{FF2B5EF4-FFF2-40B4-BE49-F238E27FC236}">
                <a16:creationId xmlns:a16="http://schemas.microsoft.com/office/drawing/2014/main" id="{5A166A27-3CBD-48F6-95DC-D067FC2DA583}"/>
              </a:ext>
            </a:extLst>
          </p:cNvPr>
          <p:cNvPicPr>
            <a:picLocks noChangeAspect="1"/>
          </p:cNvPicPr>
          <p:nvPr/>
        </p:nvPicPr>
        <p:blipFill>
          <a:blip r:embed="rId2"/>
          <a:stretch>
            <a:fillRect/>
          </a:stretch>
        </p:blipFill>
        <p:spPr>
          <a:xfrm>
            <a:off x="6185124" y="1216404"/>
            <a:ext cx="5685298" cy="5641596"/>
          </a:xfrm>
          <a:prstGeom prst="rect">
            <a:avLst/>
          </a:prstGeom>
        </p:spPr>
      </p:pic>
    </p:spTree>
    <p:extLst>
      <p:ext uri="{BB962C8B-B14F-4D97-AF65-F5344CB8AC3E}">
        <p14:creationId xmlns:p14="http://schemas.microsoft.com/office/powerpoint/2010/main" val="27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EF42B-BF5E-4E84-8C4F-7287CEA8FE62}"/>
              </a:ext>
            </a:extLst>
          </p:cNvPr>
          <p:cNvSpPr>
            <a:spLocks noGrp="1"/>
          </p:cNvSpPr>
          <p:nvPr>
            <p:ph type="title"/>
          </p:nvPr>
        </p:nvSpPr>
        <p:spPr/>
        <p:txBody>
          <a:bodyPr/>
          <a:lstStyle/>
          <a:p>
            <a:r>
              <a:rPr lang="en-US" altLang="zh-CN" dirty="0">
                <a:solidFill>
                  <a:schemeClr val="bg1"/>
                </a:solidFill>
              </a:rPr>
              <a:t>Supervised learning</a:t>
            </a:r>
            <a:endParaRPr lang="zh-CN" altLang="en-US" dirty="0">
              <a:solidFill>
                <a:schemeClr val="bg1"/>
              </a:solidFill>
            </a:endParaRPr>
          </a:p>
        </p:txBody>
      </p:sp>
      <p:sp>
        <p:nvSpPr>
          <p:cNvPr id="3" name="内容占位符 2">
            <a:extLst>
              <a:ext uri="{FF2B5EF4-FFF2-40B4-BE49-F238E27FC236}">
                <a16:creationId xmlns:a16="http://schemas.microsoft.com/office/drawing/2014/main" id="{5EAA6F84-13EF-42DE-9802-7CE849D89E6F}"/>
              </a:ext>
            </a:extLst>
          </p:cNvPr>
          <p:cNvSpPr>
            <a:spLocks noGrp="1"/>
          </p:cNvSpPr>
          <p:nvPr>
            <p:ph idx="1"/>
          </p:nvPr>
        </p:nvSpPr>
        <p:spPr/>
        <p:txBody>
          <a:bodyPr/>
          <a:lstStyle/>
          <a:p>
            <a:pPr marL="0" indent="0">
              <a:buNone/>
            </a:pPr>
            <a:r>
              <a:rPr lang="en-US" altLang="zh-CN" dirty="0">
                <a:solidFill>
                  <a:schemeClr val="bg1"/>
                </a:solidFill>
              </a:rPr>
              <a:t>It is a learning in which we teach or train the machine using data which is well labeled that means some data is already tagged with the correct answer. After that, the machine is provided with a new set examples so that supervised learning algorithm analyses the training data and  produces a correct outcome from labeled data.</a:t>
            </a:r>
          </a:p>
          <a:p>
            <a:pPr marL="0" indent="0">
              <a:buNone/>
            </a:pPr>
            <a:r>
              <a:rPr lang="en-US" altLang="zh-CN" dirty="0">
                <a:solidFill>
                  <a:schemeClr val="bg1"/>
                </a:solidFill>
              </a:rPr>
              <a:t>Algorithms:</a:t>
            </a:r>
          </a:p>
          <a:p>
            <a:r>
              <a:rPr lang="en-US" altLang="zh-CN" dirty="0">
                <a:solidFill>
                  <a:schemeClr val="bg1"/>
                </a:solidFill>
              </a:rPr>
              <a:t>Classification: the output of the model is a categorical variable</a:t>
            </a:r>
          </a:p>
          <a:p>
            <a:r>
              <a:rPr lang="en-US" altLang="zh-CN" dirty="0">
                <a:solidFill>
                  <a:schemeClr val="bg1"/>
                </a:solidFill>
              </a:rPr>
              <a:t>Regression: the output of the model is a continuous numerical variable</a:t>
            </a:r>
          </a:p>
        </p:txBody>
      </p:sp>
    </p:spTree>
    <p:extLst>
      <p:ext uri="{BB962C8B-B14F-4D97-AF65-F5344CB8AC3E}">
        <p14:creationId xmlns:p14="http://schemas.microsoft.com/office/powerpoint/2010/main" val="188714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14E4-A8EA-4E8E-88DD-635F2F9FF9C6}"/>
              </a:ext>
            </a:extLst>
          </p:cNvPr>
          <p:cNvSpPr>
            <a:spLocks noGrp="1"/>
          </p:cNvSpPr>
          <p:nvPr>
            <p:ph type="title"/>
          </p:nvPr>
        </p:nvSpPr>
        <p:spPr/>
        <p:txBody>
          <a:bodyPr/>
          <a:lstStyle/>
          <a:p>
            <a:r>
              <a:rPr lang="en-US" altLang="zh-CN" dirty="0">
                <a:solidFill>
                  <a:schemeClr val="bg1"/>
                </a:solidFill>
              </a:rPr>
              <a:t>Unsupervised learning</a:t>
            </a:r>
            <a:endParaRPr lang="zh-CN" altLang="en-US" dirty="0">
              <a:solidFill>
                <a:schemeClr val="bg1"/>
              </a:solidFill>
            </a:endParaRPr>
          </a:p>
        </p:txBody>
      </p:sp>
      <p:sp>
        <p:nvSpPr>
          <p:cNvPr id="3" name="内容占位符 2">
            <a:extLst>
              <a:ext uri="{FF2B5EF4-FFF2-40B4-BE49-F238E27FC236}">
                <a16:creationId xmlns:a16="http://schemas.microsoft.com/office/drawing/2014/main" id="{9AC8589C-6913-44B7-9752-46FEFE363C53}"/>
              </a:ext>
            </a:extLst>
          </p:cNvPr>
          <p:cNvSpPr>
            <a:spLocks noGrp="1"/>
          </p:cNvSpPr>
          <p:nvPr>
            <p:ph idx="1"/>
          </p:nvPr>
        </p:nvSpPr>
        <p:spPr/>
        <p:txBody>
          <a:bodyPr>
            <a:normAutofit fontScale="92500" lnSpcReduction="10000"/>
          </a:bodyPr>
          <a:lstStyle/>
          <a:p>
            <a:pPr marL="0" indent="0">
              <a:buNone/>
            </a:pPr>
            <a:r>
              <a:rPr lang="en-US" altLang="zh-CN" dirty="0">
                <a:solidFill>
                  <a:schemeClr val="bg1"/>
                </a:solidFill>
              </a:rPr>
              <a:t>It is the training of machine using information that is neither classified nor labeled and allowing the algorithm to act on that information without guidance. Here the task of machine is to group unsorted information according to similarities, patterns and differences without any prior training of data.</a:t>
            </a:r>
          </a:p>
          <a:p>
            <a:pPr marL="0" indent="0">
              <a:buNone/>
            </a:pPr>
            <a:r>
              <a:rPr lang="en-US" altLang="zh-CN" dirty="0">
                <a:solidFill>
                  <a:schemeClr val="bg1"/>
                </a:solidFill>
              </a:rPr>
              <a:t>Algorithms:</a:t>
            </a:r>
          </a:p>
          <a:p>
            <a:r>
              <a:rPr lang="en-US" altLang="zh-CN" dirty="0">
                <a:solidFill>
                  <a:schemeClr val="bg1"/>
                </a:solidFill>
              </a:rPr>
              <a:t>Clustering: is the task of grouping a set of objects in such a way that objects in the same group(called a cluster) are more similar(in some sense or another) to each other than to those in other groups(clusters).(Inherent grouping)</a:t>
            </a:r>
            <a:r>
              <a:rPr lang="zh-CN" altLang="en-US" dirty="0">
                <a:solidFill>
                  <a:schemeClr val="bg1"/>
                </a:solidFill>
              </a:rPr>
              <a:t>弱关系</a:t>
            </a:r>
            <a:endParaRPr lang="en-US" altLang="zh-CN" dirty="0">
              <a:solidFill>
                <a:schemeClr val="bg1"/>
              </a:solidFill>
            </a:endParaRPr>
          </a:p>
          <a:p>
            <a:r>
              <a:rPr lang="en-US" altLang="zh-CN" dirty="0">
                <a:solidFill>
                  <a:schemeClr val="bg1"/>
                </a:solidFill>
              </a:rPr>
              <a:t>Association: is a method for discovering interesting relations between variables in large databases. (Law)</a:t>
            </a:r>
            <a:r>
              <a:rPr lang="zh-CN" altLang="en-US" dirty="0">
                <a:solidFill>
                  <a:schemeClr val="bg1"/>
                </a:solidFill>
              </a:rPr>
              <a:t>强关系</a:t>
            </a:r>
          </a:p>
        </p:txBody>
      </p:sp>
    </p:spTree>
    <p:extLst>
      <p:ext uri="{BB962C8B-B14F-4D97-AF65-F5344CB8AC3E}">
        <p14:creationId xmlns:p14="http://schemas.microsoft.com/office/powerpoint/2010/main" val="246567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9E57A-1DB7-4A88-A480-FD3A4F748F67}"/>
              </a:ext>
            </a:extLst>
          </p:cNvPr>
          <p:cNvSpPr>
            <a:spLocks noGrp="1"/>
          </p:cNvSpPr>
          <p:nvPr>
            <p:ph type="title"/>
          </p:nvPr>
        </p:nvSpPr>
        <p:spPr/>
        <p:txBody>
          <a:bodyPr/>
          <a:lstStyle/>
          <a:p>
            <a:r>
              <a:rPr lang="en-US" altLang="zh-CN" dirty="0">
                <a:solidFill>
                  <a:schemeClr val="bg1"/>
                </a:solidFill>
              </a:rPr>
              <a:t>Different Fields:</a:t>
            </a:r>
            <a:endParaRPr lang="zh-CN" altLang="en-US" dirty="0">
              <a:solidFill>
                <a:schemeClr val="bg1"/>
              </a:solidFill>
            </a:endParaRPr>
          </a:p>
        </p:txBody>
      </p:sp>
      <p:sp>
        <p:nvSpPr>
          <p:cNvPr id="3" name="内容占位符 2">
            <a:extLst>
              <a:ext uri="{FF2B5EF4-FFF2-40B4-BE49-F238E27FC236}">
                <a16:creationId xmlns:a16="http://schemas.microsoft.com/office/drawing/2014/main" id="{15BF154E-9D53-49AE-B137-F44BADCC1B24}"/>
              </a:ext>
            </a:extLst>
          </p:cNvPr>
          <p:cNvSpPr>
            <a:spLocks noGrp="1"/>
          </p:cNvSpPr>
          <p:nvPr>
            <p:ph idx="1"/>
          </p:nvPr>
        </p:nvSpPr>
        <p:spPr>
          <a:xfrm>
            <a:off x="838200" y="1524000"/>
            <a:ext cx="10515600" cy="4968875"/>
          </a:xfrm>
        </p:spPr>
        <p:txBody>
          <a:bodyPr/>
          <a:lstStyle/>
          <a:p>
            <a:r>
              <a:rPr lang="en-US" altLang="zh-CN" sz="2000" dirty="0">
                <a:solidFill>
                  <a:schemeClr val="bg1"/>
                </a:solidFill>
              </a:rPr>
              <a:t>Image denoising : The purpose of image it is to remove unnecessary noise in the image , and to retain more important details in the image , so that the image appears clear and clean.</a:t>
            </a:r>
          </a:p>
          <a:p>
            <a:r>
              <a:rPr lang="en-US" altLang="zh-CN" sz="2000" dirty="0">
                <a:solidFill>
                  <a:schemeClr val="bg1"/>
                </a:solidFill>
              </a:rPr>
              <a:t>Image encryption : Nowadays , information security is becoming more important in data storage and transmission . Image encryption method prepared information unreadable . Therefore , no hacker or eavesdropper , including server administrators and others , have access to original message or any other type of transmitted information through public networks such as internet.</a:t>
            </a:r>
          </a:p>
          <a:p>
            <a:r>
              <a:rPr lang="en-US" altLang="zh-CN" sz="2000" dirty="0">
                <a:solidFill>
                  <a:schemeClr val="bg1"/>
                </a:solidFill>
              </a:rPr>
              <a:t>Image enhancing : It is the process of digitally manipulating a stored image using software.</a:t>
            </a:r>
          </a:p>
          <a:p>
            <a:r>
              <a:rPr lang="en-US" altLang="zh-CN" sz="2000" dirty="0">
                <a:solidFill>
                  <a:schemeClr val="bg1"/>
                </a:solidFill>
              </a:rPr>
              <a:t>Image recognition: A subset of  computer vision , in that it refers to the ability of a computer to “see”, to decipher and understand the information fed to it from an image , be in a still , video, graphic, or even live.</a:t>
            </a:r>
            <a:endParaRPr lang="zh-CN" altLang="en-US" dirty="0">
              <a:solidFill>
                <a:schemeClr val="bg1"/>
              </a:solidFill>
            </a:endParaRPr>
          </a:p>
        </p:txBody>
      </p:sp>
    </p:spTree>
    <p:extLst>
      <p:ext uri="{BB962C8B-B14F-4D97-AF65-F5344CB8AC3E}">
        <p14:creationId xmlns:p14="http://schemas.microsoft.com/office/powerpoint/2010/main" val="30324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47F6F-23B8-4472-92EE-3B5B20D428C4}"/>
              </a:ext>
            </a:extLst>
          </p:cNvPr>
          <p:cNvSpPr>
            <a:spLocks noGrp="1"/>
          </p:cNvSpPr>
          <p:nvPr>
            <p:ph type="title"/>
          </p:nvPr>
        </p:nvSpPr>
        <p:spPr/>
        <p:txBody>
          <a:bodyPr/>
          <a:lstStyle/>
          <a:p>
            <a:r>
              <a:rPr lang="en-US" altLang="zh-CN" dirty="0">
                <a:solidFill>
                  <a:schemeClr val="bg1"/>
                </a:solidFill>
              </a:rPr>
              <a:t>RGB2Gray</a:t>
            </a:r>
            <a:endParaRPr lang="zh-CN" altLang="en-US" dirty="0">
              <a:solidFill>
                <a:schemeClr val="bg1"/>
              </a:solidFill>
            </a:endParaRPr>
          </a:p>
        </p:txBody>
      </p:sp>
      <p:pic>
        <p:nvPicPr>
          <p:cNvPr id="5" name="图片 4">
            <a:extLst>
              <a:ext uri="{FF2B5EF4-FFF2-40B4-BE49-F238E27FC236}">
                <a16:creationId xmlns:a16="http://schemas.microsoft.com/office/drawing/2014/main" id="{139B2756-5BB8-413B-A694-6D51D13A1CB7}"/>
              </a:ext>
            </a:extLst>
          </p:cNvPr>
          <p:cNvPicPr>
            <a:picLocks noChangeAspect="1"/>
          </p:cNvPicPr>
          <p:nvPr/>
        </p:nvPicPr>
        <p:blipFill>
          <a:blip r:embed="rId2"/>
          <a:stretch>
            <a:fillRect/>
          </a:stretch>
        </p:blipFill>
        <p:spPr>
          <a:xfrm>
            <a:off x="619429" y="2756359"/>
            <a:ext cx="5562600" cy="1819275"/>
          </a:xfrm>
          <a:prstGeom prst="rect">
            <a:avLst/>
          </a:prstGeom>
        </p:spPr>
      </p:pic>
      <p:pic>
        <p:nvPicPr>
          <p:cNvPr id="7" name="图片 6">
            <a:extLst>
              <a:ext uri="{FF2B5EF4-FFF2-40B4-BE49-F238E27FC236}">
                <a16:creationId xmlns:a16="http://schemas.microsoft.com/office/drawing/2014/main" id="{2AB1CBBB-43D9-4B4D-88AF-7663869366D6}"/>
              </a:ext>
            </a:extLst>
          </p:cNvPr>
          <p:cNvPicPr>
            <a:picLocks noChangeAspect="1"/>
          </p:cNvPicPr>
          <p:nvPr/>
        </p:nvPicPr>
        <p:blipFill>
          <a:blip r:embed="rId3"/>
          <a:stretch>
            <a:fillRect/>
          </a:stretch>
        </p:blipFill>
        <p:spPr>
          <a:xfrm>
            <a:off x="6182029" y="516127"/>
            <a:ext cx="2440279" cy="3149870"/>
          </a:xfrm>
          <a:prstGeom prst="rect">
            <a:avLst/>
          </a:prstGeom>
        </p:spPr>
      </p:pic>
      <p:pic>
        <p:nvPicPr>
          <p:cNvPr id="8" name="图片 7">
            <a:extLst>
              <a:ext uri="{FF2B5EF4-FFF2-40B4-BE49-F238E27FC236}">
                <a16:creationId xmlns:a16="http://schemas.microsoft.com/office/drawing/2014/main" id="{B170903A-B158-4029-A3A2-29EC50F6EDD8}"/>
              </a:ext>
            </a:extLst>
          </p:cNvPr>
          <p:cNvPicPr>
            <a:picLocks noChangeAspect="1"/>
          </p:cNvPicPr>
          <p:nvPr/>
        </p:nvPicPr>
        <p:blipFill>
          <a:blip r:embed="rId4"/>
          <a:stretch>
            <a:fillRect/>
          </a:stretch>
        </p:blipFill>
        <p:spPr>
          <a:xfrm>
            <a:off x="8502547" y="3249905"/>
            <a:ext cx="3049093" cy="3402565"/>
          </a:xfrm>
          <a:prstGeom prst="rect">
            <a:avLst/>
          </a:prstGeom>
        </p:spPr>
      </p:pic>
    </p:spTree>
    <p:extLst>
      <p:ext uri="{BB962C8B-B14F-4D97-AF65-F5344CB8AC3E}">
        <p14:creationId xmlns:p14="http://schemas.microsoft.com/office/powerpoint/2010/main" val="200723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48FA1-A815-437A-977C-5B3AAE6C37E5}"/>
              </a:ext>
            </a:extLst>
          </p:cNvPr>
          <p:cNvSpPr>
            <a:spLocks noGrp="1"/>
          </p:cNvSpPr>
          <p:nvPr>
            <p:ph type="title"/>
          </p:nvPr>
        </p:nvSpPr>
        <p:spPr/>
        <p:txBody>
          <a:bodyPr/>
          <a:lstStyle/>
          <a:p>
            <a:r>
              <a:rPr lang="en-US" altLang="zh-CN" dirty="0">
                <a:solidFill>
                  <a:schemeClr val="bg1"/>
                </a:solidFill>
              </a:rPr>
              <a:t>Gray2Bin</a:t>
            </a:r>
            <a:endParaRPr lang="zh-CN" altLang="en-US" dirty="0">
              <a:solidFill>
                <a:schemeClr val="bg1"/>
              </a:solidFill>
            </a:endParaRPr>
          </a:p>
        </p:txBody>
      </p:sp>
      <p:pic>
        <p:nvPicPr>
          <p:cNvPr id="4" name="内容占位符 3">
            <a:extLst>
              <a:ext uri="{FF2B5EF4-FFF2-40B4-BE49-F238E27FC236}">
                <a16:creationId xmlns:a16="http://schemas.microsoft.com/office/drawing/2014/main" id="{0E476475-2A96-427F-98E3-B64DCC874EB0}"/>
              </a:ext>
            </a:extLst>
          </p:cNvPr>
          <p:cNvPicPr>
            <a:picLocks noGrp="1" noChangeAspect="1"/>
          </p:cNvPicPr>
          <p:nvPr>
            <p:ph idx="1"/>
          </p:nvPr>
        </p:nvPicPr>
        <p:blipFill>
          <a:blip r:embed="rId2"/>
          <a:stretch>
            <a:fillRect/>
          </a:stretch>
        </p:blipFill>
        <p:spPr>
          <a:xfrm>
            <a:off x="403722" y="3103708"/>
            <a:ext cx="4886325" cy="1762125"/>
          </a:xfrm>
          <a:prstGeom prst="rect">
            <a:avLst/>
          </a:prstGeom>
        </p:spPr>
      </p:pic>
      <p:pic>
        <p:nvPicPr>
          <p:cNvPr id="6" name="图片 5">
            <a:extLst>
              <a:ext uri="{FF2B5EF4-FFF2-40B4-BE49-F238E27FC236}">
                <a16:creationId xmlns:a16="http://schemas.microsoft.com/office/drawing/2014/main" id="{FE056657-63E6-4083-8B8B-2DEC935BA9BB}"/>
              </a:ext>
            </a:extLst>
          </p:cNvPr>
          <p:cNvPicPr>
            <a:picLocks noChangeAspect="1"/>
          </p:cNvPicPr>
          <p:nvPr/>
        </p:nvPicPr>
        <p:blipFill>
          <a:blip r:embed="rId3"/>
          <a:stretch>
            <a:fillRect/>
          </a:stretch>
        </p:blipFill>
        <p:spPr>
          <a:xfrm>
            <a:off x="5290047" y="185737"/>
            <a:ext cx="3036814" cy="3799034"/>
          </a:xfrm>
          <a:prstGeom prst="rect">
            <a:avLst/>
          </a:prstGeom>
        </p:spPr>
      </p:pic>
      <p:pic>
        <p:nvPicPr>
          <p:cNvPr id="7" name="图片 6">
            <a:extLst>
              <a:ext uri="{FF2B5EF4-FFF2-40B4-BE49-F238E27FC236}">
                <a16:creationId xmlns:a16="http://schemas.microsoft.com/office/drawing/2014/main" id="{8E8F55EA-F914-4FD4-89BB-029A121BBB49}"/>
              </a:ext>
            </a:extLst>
          </p:cNvPr>
          <p:cNvPicPr>
            <a:picLocks noChangeAspect="1"/>
          </p:cNvPicPr>
          <p:nvPr/>
        </p:nvPicPr>
        <p:blipFill>
          <a:blip r:embed="rId4"/>
          <a:stretch>
            <a:fillRect/>
          </a:stretch>
        </p:blipFill>
        <p:spPr>
          <a:xfrm>
            <a:off x="8321924" y="2719366"/>
            <a:ext cx="3036814" cy="3799033"/>
          </a:xfrm>
          <a:prstGeom prst="rect">
            <a:avLst/>
          </a:prstGeom>
        </p:spPr>
      </p:pic>
    </p:spTree>
    <p:extLst>
      <p:ext uri="{BB962C8B-B14F-4D97-AF65-F5344CB8AC3E}">
        <p14:creationId xmlns:p14="http://schemas.microsoft.com/office/powerpoint/2010/main" val="95405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2E01C-732D-4C27-B071-CA63199143DC}"/>
              </a:ext>
            </a:extLst>
          </p:cNvPr>
          <p:cNvSpPr>
            <a:spLocks noGrp="1"/>
          </p:cNvSpPr>
          <p:nvPr>
            <p:ph type="title"/>
          </p:nvPr>
        </p:nvSpPr>
        <p:spPr/>
        <p:txBody>
          <a:bodyPr>
            <a:normAutofit/>
          </a:bodyPr>
          <a:lstStyle/>
          <a:p>
            <a:r>
              <a:rPr lang="en-US" altLang="zh-CN" dirty="0">
                <a:solidFill>
                  <a:schemeClr val="bg1"/>
                </a:solidFill>
              </a:rPr>
              <a:t>Color </a:t>
            </a:r>
            <a:r>
              <a:rPr lang="en-US" altLang="zh-CN" dirty="0" err="1">
                <a:solidFill>
                  <a:schemeClr val="bg1"/>
                </a:solidFill>
              </a:rPr>
              <a:t>Model:</a:t>
            </a:r>
            <a:r>
              <a:rPr lang="en-US" altLang="zh-CN" sz="2200" dirty="0" err="1">
                <a:solidFill>
                  <a:schemeClr val="bg1"/>
                </a:solidFill>
                <a:hlinkClick r:id="rId2">
                  <a:extLst>
                    <a:ext uri="{A12FA001-AC4F-418D-AE19-62706E023703}">
                      <ahyp:hlinkClr xmlns:ahyp="http://schemas.microsoft.com/office/drawing/2018/hyperlinkcolor" val="tx"/>
                    </a:ext>
                  </a:extLst>
                </a:hlinkClick>
              </a:rPr>
              <a:t>https</a:t>
            </a:r>
            <a:r>
              <a:rPr lang="en-US" altLang="zh-CN" sz="2200" dirty="0">
                <a:solidFill>
                  <a:schemeClr val="bg1"/>
                </a:solidFill>
                <a:hlinkClick r:id="rId2">
                  <a:extLst>
                    <a:ext uri="{A12FA001-AC4F-418D-AE19-62706E023703}">
                      <ahyp:hlinkClr xmlns:ahyp="http://schemas.microsoft.com/office/drawing/2018/hyperlinkcolor" val="tx"/>
                    </a:ext>
                  </a:extLst>
                </a:hlinkClick>
              </a:rPr>
              <a:t>://en.wikipedia.org/wiki/Color_model#RGB_color_model</a:t>
            </a:r>
            <a:r>
              <a:rPr lang="en-US" altLang="zh-CN" sz="2200" dirty="0">
                <a:solidFill>
                  <a:schemeClr val="bg1"/>
                </a:solidFill>
              </a:rPr>
              <a:t>l</a:t>
            </a:r>
            <a:endParaRPr lang="zh-CN" altLang="en-US" sz="2200" dirty="0">
              <a:solidFill>
                <a:schemeClr val="bg1"/>
              </a:solidFill>
            </a:endParaRPr>
          </a:p>
        </p:txBody>
      </p:sp>
      <p:sp>
        <p:nvSpPr>
          <p:cNvPr id="3" name="内容占位符 2">
            <a:extLst>
              <a:ext uri="{FF2B5EF4-FFF2-40B4-BE49-F238E27FC236}">
                <a16:creationId xmlns:a16="http://schemas.microsoft.com/office/drawing/2014/main" id="{6378F001-B5EA-48EF-A2F1-7983F0BADDEB}"/>
              </a:ext>
            </a:extLst>
          </p:cNvPr>
          <p:cNvSpPr>
            <a:spLocks noGrp="1"/>
          </p:cNvSpPr>
          <p:nvPr>
            <p:ph idx="1"/>
          </p:nvPr>
        </p:nvSpPr>
        <p:spPr/>
        <p:txBody>
          <a:bodyPr/>
          <a:lstStyle/>
          <a:p>
            <a:r>
              <a:rPr lang="en-US" altLang="zh-CN" sz="2000" dirty="0">
                <a:solidFill>
                  <a:schemeClr val="bg1"/>
                </a:solidFill>
              </a:rPr>
              <a:t>RGB: It is an </a:t>
            </a:r>
            <a:r>
              <a:rPr lang="en-US" altLang="zh-CN" sz="2000" b="1" dirty="0">
                <a:solidFill>
                  <a:schemeClr val="bg1"/>
                </a:solidFill>
              </a:rPr>
              <a:t>additive</a:t>
            </a:r>
            <a:r>
              <a:rPr lang="en-US" altLang="zh-CN" sz="2000" dirty="0">
                <a:solidFill>
                  <a:schemeClr val="bg1"/>
                </a:solidFill>
              </a:rPr>
              <a:t> color model in which red, green and blue light are added together in various ways to reproduce a broad array of colors.</a:t>
            </a:r>
          </a:p>
          <a:p>
            <a:r>
              <a:rPr lang="en-US" altLang="zh-CN" sz="2000" dirty="0">
                <a:solidFill>
                  <a:schemeClr val="bg1"/>
                </a:solidFill>
              </a:rPr>
              <a:t>CMY: It is a </a:t>
            </a:r>
            <a:r>
              <a:rPr lang="en-US" altLang="zh-CN" sz="2000" b="1" dirty="0">
                <a:solidFill>
                  <a:schemeClr val="bg1"/>
                </a:solidFill>
              </a:rPr>
              <a:t>subtractive</a:t>
            </a:r>
            <a:r>
              <a:rPr lang="en-US" altLang="zh-CN" sz="2000" dirty="0">
                <a:solidFill>
                  <a:schemeClr val="bg1"/>
                </a:solidFill>
              </a:rPr>
              <a:t> color model, used in color printing, and is also used to describe the printing process itself. Four inks: cyan, magenta and yellow.</a:t>
            </a:r>
          </a:p>
          <a:p>
            <a:r>
              <a:rPr lang="en-US" altLang="zh-CN" sz="2000" dirty="0">
                <a:solidFill>
                  <a:schemeClr val="bg1"/>
                </a:solidFill>
              </a:rPr>
              <a:t>CMYK: In order to generate true black in the print, add a fourth color-key.</a:t>
            </a:r>
          </a:p>
          <a:p>
            <a:r>
              <a:rPr lang="en-US" altLang="zh-CN" sz="2000" dirty="0">
                <a:solidFill>
                  <a:schemeClr val="bg1"/>
                </a:solidFill>
              </a:rPr>
              <a:t>Cylindrical-coordinate color models:</a:t>
            </a:r>
          </a:p>
          <a:p>
            <a:pPr marL="571500" indent="-571500">
              <a:buFont typeface="+mj-ea"/>
              <a:buAutoNum type="ea1JpnChsDbPeriod"/>
            </a:pPr>
            <a:r>
              <a:rPr lang="en-US" altLang="zh-CN" sz="2000" dirty="0">
                <a:solidFill>
                  <a:schemeClr val="bg1"/>
                </a:solidFill>
              </a:rPr>
              <a:t>HSI: hue, saturation, lightness</a:t>
            </a:r>
          </a:p>
          <a:p>
            <a:pPr marL="571500" indent="-571500">
              <a:buFont typeface="+mj-ea"/>
              <a:buAutoNum type="ea1JpnChsDbPeriod"/>
            </a:pPr>
            <a:r>
              <a:rPr lang="en-US" altLang="zh-CN" sz="2000" dirty="0">
                <a:solidFill>
                  <a:schemeClr val="bg1"/>
                </a:solidFill>
              </a:rPr>
              <a:t>HSV: hue, saturation, value</a:t>
            </a:r>
          </a:p>
          <a:p>
            <a:pPr marL="571500" indent="-571500">
              <a:buFont typeface="+mj-ea"/>
              <a:buAutoNum type="ea1JpnChsDbPeriod"/>
            </a:pPr>
            <a:r>
              <a:rPr lang="en-US" altLang="zh-CN" sz="2000" dirty="0">
                <a:solidFill>
                  <a:schemeClr val="bg1"/>
                </a:solidFill>
              </a:rPr>
              <a:t>Munsell color system: hue, value, chroma, lookup table</a:t>
            </a:r>
          </a:p>
          <a:p>
            <a:pPr marL="0" indent="0">
              <a:buNone/>
            </a:pPr>
            <a:r>
              <a:rPr lang="en-US" altLang="zh-CN" sz="2000" dirty="0">
                <a:solidFill>
                  <a:schemeClr val="bg1"/>
                </a:solidFill>
              </a:rPr>
              <a:t>RGB is ideal for image color generation, but there are many limitations when                               </a:t>
            </a:r>
          </a:p>
          <a:p>
            <a:pPr marL="0" indent="0">
              <a:buNone/>
            </a:pPr>
            <a:r>
              <a:rPr lang="en-US" altLang="zh-CN" sz="2000" dirty="0">
                <a:solidFill>
                  <a:schemeClr val="bg1"/>
                </a:solidFill>
              </a:rPr>
              <a:t>it comes to color description. The HIS model is a nature and intuitive description of color.</a:t>
            </a:r>
            <a:endParaRPr lang="zh-CN" altLang="en-US" sz="2000" dirty="0">
              <a:solidFill>
                <a:schemeClr val="bg1"/>
              </a:solidFill>
            </a:endParaRPr>
          </a:p>
        </p:txBody>
      </p:sp>
      <p:pic>
        <p:nvPicPr>
          <p:cNvPr id="5" name="图片 4">
            <a:extLst>
              <a:ext uri="{FF2B5EF4-FFF2-40B4-BE49-F238E27FC236}">
                <a16:creationId xmlns:a16="http://schemas.microsoft.com/office/drawing/2014/main" id="{C2A773CD-AD52-4689-8415-39546EDB6482}"/>
              </a:ext>
            </a:extLst>
          </p:cNvPr>
          <p:cNvPicPr>
            <a:picLocks noChangeAspect="1"/>
          </p:cNvPicPr>
          <p:nvPr/>
        </p:nvPicPr>
        <p:blipFill>
          <a:blip r:embed="rId3"/>
          <a:stretch>
            <a:fillRect/>
          </a:stretch>
        </p:blipFill>
        <p:spPr>
          <a:xfrm>
            <a:off x="9394490" y="2901156"/>
            <a:ext cx="1590675" cy="2200275"/>
          </a:xfrm>
          <a:prstGeom prst="rect">
            <a:avLst/>
          </a:prstGeom>
        </p:spPr>
      </p:pic>
    </p:spTree>
    <p:extLst>
      <p:ext uri="{BB962C8B-B14F-4D97-AF65-F5344CB8AC3E}">
        <p14:creationId xmlns:p14="http://schemas.microsoft.com/office/powerpoint/2010/main" val="27061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71D16-9C75-4614-89BE-50DA0896A569}"/>
              </a:ext>
            </a:extLst>
          </p:cNvPr>
          <p:cNvSpPr>
            <a:spLocks noGrp="1"/>
          </p:cNvSpPr>
          <p:nvPr>
            <p:ph type="title"/>
          </p:nvPr>
        </p:nvSpPr>
        <p:spPr/>
        <p:txBody>
          <a:bodyPr/>
          <a:lstStyle/>
          <a:p>
            <a:r>
              <a:rPr lang="en-US" altLang="zh-CN" dirty="0">
                <a:solidFill>
                  <a:schemeClr val="bg1"/>
                </a:solidFill>
              </a:rPr>
              <a:t>HIS and RGB</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64C0E4-56BC-43DA-8177-B21C7E699986}"/>
                  </a:ext>
                </a:extLst>
              </p:cNvPr>
              <p:cNvSpPr>
                <a:spLocks noGrp="1"/>
              </p:cNvSpPr>
              <p:nvPr>
                <p:ph idx="1"/>
              </p:nvPr>
            </p:nvSpPr>
            <p:spPr/>
            <p:txBody>
              <a:bodyPr/>
              <a:lstStyle/>
              <a:p>
                <a:pPr marL="514350" indent="-514350">
                  <a:buAutoNum type="arabicPeriod"/>
                </a:pPr>
                <a:r>
                  <a:rPr lang="en-US" altLang="zh-CN" dirty="0">
                    <a:solidFill>
                      <a:schemeClr val="bg1"/>
                    </a:solidFill>
                  </a:rPr>
                  <a:t>I = </a:t>
                </a:r>
                <a14:m>
                  <m:oMath xmlns:m="http://schemas.openxmlformats.org/officeDocument/2006/math">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𝑅</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𝐺</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𝐵</m:t>
                        </m:r>
                      </m:num>
                      <m:den>
                        <m:r>
                          <a:rPr lang="en-US" altLang="zh-CN" b="0" i="1" smtClean="0">
                            <a:solidFill>
                              <a:schemeClr val="bg1"/>
                            </a:solidFill>
                            <a:latin typeface="Cambria Math" panose="02040503050406030204" pitchFamily="18" charset="0"/>
                          </a:rPr>
                          <m:t>3</m:t>
                        </m:r>
                      </m:den>
                    </m:f>
                  </m:oMath>
                </a14:m>
                <a:endParaRPr lang="en-US" altLang="zh-CN" b="0" dirty="0">
                  <a:solidFill>
                    <a:schemeClr val="bg1"/>
                  </a:solidFill>
                </a:endParaRPr>
              </a:p>
              <a:p>
                <a:pPr marL="514350" indent="-514350">
                  <a:buAutoNum type="arabicPeriod"/>
                </a:pPr>
                <a:endParaRPr lang="en-US" altLang="zh-CN" dirty="0">
                  <a:solidFill>
                    <a:schemeClr val="bg1"/>
                  </a:solidFill>
                </a:endParaRPr>
              </a:p>
              <a:p>
                <a:pPr marL="514350" indent="-514350">
                  <a:buAutoNum type="arabicPeriod"/>
                </a:pPr>
                <a:r>
                  <a:rPr lang="en-US" altLang="zh-CN" b="0" dirty="0">
                    <a:solidFill>
                      <a:schemeClr val="bg1"/>
                    </a:solidFill>
                  </a:rPr>
                  <a:t>S = 1-</a:t>
                </a:r>
                <a14:m>
                  <m:oMath xmlns:m="http://schemas.openxmlformats.org/officeDocument/2006/math">
                    <m:f>
                      <m:fPr>
                        <m:ctrlPr>
                          <a:rPr lang="en-US" altLang="zh-CN" b="0" i="1" smtClean="0">
                            <a:solidFill>
                              <a:schemeClr val="bg1"/>
                            </a:solidFill>
                            <a:latin typeface="Cambria Math" panose="02040503050406030204" pitchFamily="18" charset="0"/>
                          </a:rPr>
                        </m:ctrlPr>
                      </m:fPr>
                      <m:num>
                        <m:func>
                          <m:funcPr>
                            <m:ctrlPr>
                              <a:rPr lang="en-US" altLang="zh-CN" b="0" i="1" smtClean="0">
                                <a:solidFill>
                                  <a:schemeClr val="bg1"/>
                                </a:solidFill>
                                <a:latin typeface="Cambria Math" panose="02040503050406030204" pitchFamily="18" charset="0"/>
                              </a:rPr>
                            </m:ctrlPr>
                          </m:funcPr>
                          <m:fName>
                            <m:r>
                              <m:rPr>
                                <m:sty m:val="p"/>
                              </m:rPr>
                              <a:rPr lang="en-US" altLang="zh-CN" b="0" i="0" smtClean="0">
                                <a:solidFill>
                                  <a:schemeClr val="bg1"/>
                                </a:solidFill>
                                <a:latin typeface="Cambria Math" panose="02040503050406030204" pitchFamily="18" charset="0"/>
                              </a:rPr>
                              <m:t>min</m:t>
                            </m:r>
                          </m:fName>
                          <m:e>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𝑅</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𝐺</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𝐵</m:t>
                                </m:r>
                              </m:e>
                            </m:d>
                          </m:e>
                        </m:func>
                      </m:num>
                      <m:den>
                        <m:r>
                          <a:rPr lang="en-US" altLang="zh-CN" b="0" i="1" smtClean="0">
                            <a:solidFill>
                              <a:schemeClr val="bg1"/>
                            </a:solidFill>
                            <a:latin typeface="Cambria Math" panose="02040503050406030204" pitchFamily="18" charset="0"/>
                          </a:rPr>
                          <m:t>𝐼</m:t>
                        </m:r>
                      </m:den>
                    </m:f>
                  </m:oMath>
                </a14:m>
                <a:r>
                  <a:rPr lang="en-US" altLang="zh-CN" dirty="0">
                    <a:solidFill>
                      <a:schemeClr val="bg1"/>
                    </a:solidFill>
                  </a:rPr>
                  <a:t>  (if I </a:t>
                </a:r>
                <a:r>
                  <a:rPr lang="zh-CN" altLang="en-US" dirty="0">
                    <a:solidFill>
                      <a:schemeClr val="bg1"/>
                    </a:solidFill>
                  </a:rPr>
                  <a:t>≠ </a:t>
                </a:r>
                <a:r>
                  <a:rPr lang="en-US" altLang="zh-CN" dirty="0">
                    <a:solidFill>
                      <a:schemeClr val="bg1"/>
                    </a:solidFill>
                  </a:rPr>
                  <a:t>0)</a:t>
                </a:r>
              </a:p>
              <a:p>
                <a:pPr marL="514350" indent="-514350">
                  <a:buAutoNum type="arabicPeriod"/>
                </a:pPr>
                <a:endParaRPr lang="en-US" altLang="zh-CN" dirty="0">
                  <a:solidFill>
                    <a:schemeClr val="bg1"/>
                  </a:solidFill>
                </a:endParaRPr>
              </a:p>
              <a:p>
                <a:pPr marL="514350" indent="-514350">
                  <a:buAutoNum type="arabicPeriod"/>
                </a:pPr>
                <a:r>
                  <a:rPr lang="en-US" altLang="zh-CN" b="0" dirty="0">
                    <a:solidFill>
                      <a:schemeClr val="bg1"/>
                    </a:solidFill>
                  </a:rPr>
                  <a:t> </a:t>
                </a:r>
              </a:p>
              <a:p>
                <a:pPr marL="0" indent="0">
                  <a:buNone/>
                </a:pPr>
                <a:endParaRPr lang="en-US" altLang="zh-CN" b="0" dirty="0">
                  <a:solidFill>
                    <a:schemeClr val="bg1"/>
                  </a:solidFill>
                </a:endParaRPr>
              </a:p>
              <a:p>
                <a:pPr marL="514350" indent="-514350">
                  <a:buAutoNum type="arabicPeriod"/>
                </a:pPr>
                <a:endParaRPr lang="zh-CN" altLang="en-US" dirty="0">
                  <a:solidFill>
                    <a:schemeClr val="bg1"/>
                  </a:solidFill>
                </a:endParaRPr>
              </a:p>
            </p:txBody>
          </p:sp>
        </mc:Choice>
        <mc:Fallback xmlns="">
          <p:sp>
            <p:nvSpPr>
              <p:cNvPr id="3" name="内容占位符 2">
                <a:extLst>
                  <a:ext uri="{FF2B5EF4-FFF2-40B4-BE49-F238E27FC236}">
                    <a16:creationId xmlns:a16="http://schemas.microsoft.com/office/drawing/2014/main" id="{E964C0E4-56BC-43DA-8177-B21C7E699986}"/>
                  </a:ext>
                </a:extLst>
              </p:cNvPr>
              <p:cNvSpPr>
                <a:spLocks noGrp="1" noRot="1" noChangeAspect="1" noMove="1" noResize="1" noEditPoints="1" noAdjustHandles="1" noChangeArrowheads="1" noChangeShapeType="1" noTextEdit="1"/>
              </p:cNvSpPr>
              <p:nvPr>
                <p:ph idx="1"/>
              </p:nvPr>
            </p:nvSpPr>
            <p:spPr>
              <a:blipFill>
                <a:blip r:embed="rId2"/>
                <a:stretch>
                  <a:fillRect l="-928" t="-28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AAC7100-C3E7-4D58-8002-BE4648A32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497" y="3902076"/>
            <a:ext cx="4340017" cy="2336222"/>
          </a:xfrm>
          <a:prstGeom prst="rect">
            <a:avLst/>
          </a:prstGeom>
        </p:spPr>
      </p:pic>
    </p:spTree>
    <p:extLst>
      <p:ext uri="{BB962C8B-B14F-4D97-AF65-F5344CB8AC3E}">
        <p14:creationId xmlns:p14="http://schemas.microsoft.com/office/powerpoint/2010/main" val="221040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7634C-2351-484B-A335-FFDBF4E407A6}"/>
              </a:ext>
            </a:extLst>
          </p:cNvPr>
          <p:cNvSpPr>
            <a:spLocks noGrp="1"/>
          </p:cNvSpPr>
          <p:nvPr>
            <p:ph type="title"/>
          </p:nvPr>
        </p:nvSpPr>
        <p:spPr/>
        <p:txBody>
          <a:bodyPr/>
          <a:lstStyle/>
          <a:p>
            <a:r>
              <a:rPr lang="en-US" altLang="zh-CN" dirty="0">
                <a:solidFill>
                  <a:schemeClr val="bg1"/>
                </a:solidFill>
              </a:rPr>
              <a:t>Image histogram: </a:t>
            </a:r>
            <a:r>
              <a:rPr lang="en-US" altLang="zh-CN" sz="2400" dirty="0">
                <a:solidFill>
                  <a:schemeClr val="bg1"/>
                </a:solidFill>
              </a:rPr>
              <a:t>plots how many times(frequency) each intensity value in image occurs</a:t>
            </a:r>
            <a:endParaRPr lang="zh-CN" altLang="en-US" sz="2400" dirty="0">
              <a:solidFill>
                <a:schemeClr val="bg1"/>
              </a:solidFill>
            </a:endParaRPr>
          </a:p>
        </p:txBody>
      </p:sp>
      <p:pic>
        <p:nvPicPr>
          <p:cNvPr id="7" name="内容占位符 6">
            <a:extLst>
              <a:ext uri="{FF2B5EF4-FFF2-40B4-BE49-F238E27FC236}">
                <a16:creationId xmlns:a16="http://schemas.microsoft.com/office/drawing/2014/main" id="{09A7F0AD-336B-4F73-81F2-D0B7EC0D219E}"/>
              </a:ext>
            </a:extLst>
          </p:cNvPr>
          <p:cNvPicPr>
            <a:picLocks noGrp="1" noChangeAspect="1"/>
          </p:cNvPicPr>
          <p:nvPr>
            <p:ph idx="1"/>
          </p:nvPr>
        </p:nvPicPr>
        <p:blipFill>
          <a:blip r:embed="rId2"/>
          <a:stretch>
            <a:fillRect/>
          </a:stretch>
        </p:blipFill>
        <p:spPr>
          <a:xfrm>
            <a:off x="1052512" y="1690688"/>
            <a:ext cx="4559723" cy="2129385"/>
          </a:xfrm>
          <a:prstGeom prst="rect">
            <a:avLst/>
          </a:prstGeom>
        </p:spPr>
      </p:pic>
      <p:sp>
        <p:nvSpPr>
          <p:cNvPr id="8" name="文本框 7">
            <a:extLst>
              <a:ext uri="{FF2B5EF4-FFF2-40B4-BE49-F238E27FC236}">
                <a16:creationId xmlns:a16="http://schemas.microsoft.com/office/drawing/2014/main" id="{68514A1B-1650-4240-AFF9-FE0748FF3D45}"/>
              </a:ext>
            </a:extLst>
          </p:cNvPr>
          <p:cNvSpPr txBox="1"/>
          <p:nvPr/>
        </p:nvSpPr>
        <p:spPr>
          <a:xfrm>
            <a:off x="1052512" y="4202884"/>
            <a:ext cx="8368325" cy="923330"/>
          </a:xfrm>
          <a:prstGeom prst="rect">
            <a:avLst/>
          </a:prstGeom>
          <a:noFill/>
        </p:spPr>
        <p:txBody>
          <a:bodyPr wrap="square" rtlCol="0">
            <a:spAutoFit/>
          </a:bodyPr>
          <a:lstStyle/>
          <a:p>
            <a:pPr marL="342900" indent="-342900">
              <a:buAutoNum type="arabicPeriod"/>
            </a:pPr>
            <a:r>
              <a:rPr lang="en-US" altLang="zh-CN" dirty="0">
                <a:solidFill>
                  <a:schemeClr val="bg1"/>
                </a:solidFill>
              </a:rPr>
              <a:t>No indication of location of pixels</a:t>
            </a:r>
          </a:p>
          <a:p>
            <a:pPr marL="342900" indent="-342900">
              <a:buAutoNum type="arabicPeriod"/>
            </a:pPr>
            <a:r>
              <a:rPr lang="en-US" altLang="zh-CN" dirty="0">
                <a:solidFill>
                  <a:schemeClr val="bg1"/>
                </a:solidFill>
              </a:rPr>
              <a:t>It helps detect image acquisition issues</a:t>
            </a:r>
          </a:p>
          <a:p>
            <a:pPr marL="342900" indent="-342900">
              <a:buAutoNum type="arabicPeriod"/>
            </a:pPr>
            <a:endParaRPr lang="zh-CN" altLang="en-US" dirty="0">
              <a:solidFill>
                <a:schemeClr val="bg1"/>
              </a:solidFill>
            </a:endParaRPr>
          </a:p>
        </p:txBody>
      </p:sp>
    </p:spTree>
    <p:extLst>
      <p:ext uri="{BB962C8B-B14F-4D97-AF65-F5344CB8AC3E}">
        <p14:creationId xmlns:p14="http://schemas.microsoft.com/office/powerpoint/2010/main" val="260133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B0FB8-E6AF-45BE-B3FF-63171CE68363}"/>
              </a:ext>
            </a:extLst>
          </p:cNvPr>
          <p:cNvSpPr>
            <a:spLocks noGrp="1"/>
          </p:cNvSpPr>
          <p:nvPr>
            <p:ph type="title"/>
          </p:nvPr>
        </p:nvSpPr>
        <p:spPr/>
        <p:txBody>
          <a:bodyPr/>
          <a:lstStyle/>
          <a:p>
            <a:r>
              <a:rPr lang="en-US" altLang="zh-CN" dirty="0">
                <a:solidFill>
                  <a:schemeClr val="bg1"/>
                </a:solidFill>
              </a:rPr>
              <a:t>Difference:</a:t>
            </a:r>
            <a:endParaRPr lang="zh-CN" altLang="en-US" dirty="0">
              <a:solidFill>
                <a:schemeClr val="bg1"/>
              </a:solidFill>
            </a:endParaRPr>
          </a:p>
        </p:txBody>
      </p:sp>
      <p:sp>
        <p:nvSpPr>
          <p:cNvPr id="3" name="内容占位符 2">
            <a:extLst>
              <a:ext uri="{FF2B5EF4-FFF2-40B4-BE49-F238E27FC236}">
                <a16:creationId xmlns:a16="http://schemas.microsoft.com/office/drawing/2014/main" id="{76A7546C-C303-4F9B-A664-CF2ACD5BFBB5}"/>
              </a:ext>
            </a:extLst>
          </p:cNvPr>
          <p:cNvSpPr>
            <a:spLocks noGrp="1"/>
          </p:cNvSpPr>
          <p:nvPr>
            <p:ph idx="1"/>
          </p:nvPr>
        </p:nvSpPr>
        <p:spPr/>
        <p:txBody>
          <a:bodyPr/>
          <a:lstStyle/>
          <a:p>
            <a:pPr marL="0" indent="0">
              <a:buNone/>
            </a:pPr>
            <a:r>
              <a:rPr lang="en-US" altLang="zh-CN" dirty="0">
                <a:solidFill>
                  <a:schemeClr val="bg1"/>
                </a:solidFill>
              </a:rPr>
              <a:t>Gray: intensity values in range [0,L-1], s=T(r) in range [0,L-1]</a:t>
            </a:r>
          </a:p>
          <a:p>
            <a:pPr marL="0" indent="0">
              <a:buNone/>
            </a:pPr>
            <a:endParaRPr lang="en-US" altLang="zh-CN" dirty="0">
              <a:solidFill>
                <a:schemeClr val="bg1"/>
              </a:solidFill>
            </a:endParaRPr>
          </a:p>
          <a:p>
            <a:pPr marL="0" indent="0">
              <a:buNone/>
            </a:pPr>
            <a:r>
              <a:rPr lang="en-US" altLang="zh-CN" dirty="0">
                <a:solidFill>
                  <a:schemeClr val="bg1"/>
                </a:solidFill>
              </a:rPr>
              <a:t>Good Contrast: Widely spread intensity values +large difference between min and max intensity values.</a:t>
            </a:r>
          </a:p>
          <a:p>
            <a:pPr marL="0" indent="0">
              <a:buNone/>
            </a:pPr>
            <a:endParaRPr lang="en-US" altLang="zh-CN" dirty="0">
              <a:solidFill>
                <a:schemeClr val="bg1"/>
              </a:solidFill>
            </a:endParaRPr>
          </a:p>
          <a:p>
            <a:pPr marL="514350" indent="-514350">
              <a:buFont typeface="+mj-lt"/>
              <a:buAutoNum type="arabicPeriod"/>
            </a:pPr>
            <a:endParaRPr lang="en-US" altLang="zh-CN" dirty="0">
              <a:solidFill>
                <a:schemeClr val="bg1"/>
              </a:solidFill>
            </a:endParaRPr>
          </a:p>
          <a:p>
            <a:pPr marL="0" indent="0">
              <a:buNone/>
            </a:pPr>
            <a:endParaRPr lang="zh-CN" altLang="en-US" dirty="0">
              <a:solidFill>
                <a:schemeClr val="bg1"/>
              </a:solidFill>
            </a:endParaRPr>
          </a:p>
        </p:txBody>
      </p:sp>
    </p:spTree>
    <p:extLst>
      <p:ext uri="{BB962C8B-B14F-4D97-AF65-F5344CB8AC3E}">
        <p14:creationId xmlns:p14="http://schemas.microsoft.com/office/powerpoint/2010/main" val="46333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D695B-C5D5-4DF8-B2D6-FA4EEEF30B8F}"/>
              </a:ext>
            </a:extLst>
          </p:cNvPr>
          <p:cNvSpPr>
            <a:spLocks noGrp="1"/>
          </p:cNvSpPr>
          <p:nvPr>
            <p:ph type="title"/>
          </p:nvPr>
        </p:nvSpPr>
        <p:spPr/>
        <p:txBody>
          <a:bodyPr/>
          <a:lstStyle/>
          <a:p>
            <a:r>
              <a:rPr lang="en-US" altLang="zh-CN" dirty="0">
                <a:solidFill>
                  <a:schemeClr val="bg1"/>
                </a:solidFill>
              </a:rPr>
              <a:t>Difference:</a:t>
            </a:r>
            <a:endParaRPr lang="zh-CN" altLang="en-US" dirty="0">
              <a:solidFill>
                <a:schemeClr val="bg1"/>
              </a:solidFill>
            </a:endParaRPr>
          </a:p>
        </p:txBody>
      </p:sp>
      <p:sp>
        <p:nvSpPr>
          <p:cNvPr id="3" name="内容占位符 2">
            <a:extLst>
              <a:ext uri="{FF2B5EF4-FFF2-40B4-BE49-F238E27FC236}">
                <a16:creationId xmlns:a16="http://schemas.microsoft.com/office/drawing/2014/main" id="{77B785F4-949D-49DA-AA98-771AD5D63D9B}"/>
              </a:ext>
            </a:extLst>
          </p:cNvPr>
          <p:cNvSpPr>
            <a:spLocks noGrp="1"/>
          </p:cNvSpPr>
          <p:nvPr>
            <p:ph idx="1"/>
          </p:nvPr>
        </p:nvSpPr>
        <p:spPr/>
        <p:txBody>
          <a:bodyPr/>
          <a:lstStyle/>
          <a:p>
            <a:pPr marL="0" indent="0">
              <a:buNone/>
            </a:pPr>
            <a:r>
              <a:rPr lang="en-US" altLang="zh-CN" dirty="0">
                <a:solidFill>
                  <a:schemeClr val="bg1"/>
                </a:solidFill>
              </a:rPr>
              <a:t>Color image histograms:</a:t>
            </a:r>
          </a:p>
          <a:p>
            <a:pPr marL="0" indent="0">
              <a:buNone/>
            </a:pPr>
            <a:endParaRPr lang="en-US" altLang="zh-CN" dirty="0">
              <a:solidFill>
                <a:schemeClr val="bg1"/>
              </a:solidFill>
            </a:endParaRPr>
          </a:p>
          <a:p>
            <a:pPr marL="514350" indent="-514350">
              <a:buFont typeface="+mj-lt"/>
              <a:buAutoNum type="arabicPeriod"/>
            </a:pPr>
            <a:r>
              <a:rPr lang="en-US" altLang="zh-CN" dirty="0">
                <a:solidFill>
                  <a:schemeClr val="bg1"/>
                </a:solidFill>
              </a:rPr>
              <a:t>Intensity histogram:</a:t>
            </a:r>
          </a:p>
          <a:p>
            <a:r>
              <a:rPr lang="en-US" altLang="zh-CN" dirty="0">
                <a:solidFill>
                  <a:schemeClr val="bg1"/>
                </a:solidFill>
              </a:rPr>
              <a:t>Convert color image to gray scale</a:t>
            </a:r>
          </a:p>
          <a:p>
            <a:r>
              <a:rPr lang="en-US" altLang="zh-CN" dirty="0">
                <a:solidFill>
                  <a:schemeClr val="bg1"/>
                </a:solidFill>
              </a:rPr>
              <a:t>Display histogram of gray scale</a:t>
            </a:r>
          </a:p>
          <a:p>
            <a:pPr marL="0" indent="0">
              <a:buNone/>
            </a:pPr>
            <a:endParaRPr lang="en-US" altLang="zh-CN" dirty="0">
              <a:solidFill>
                <a:schemeClr val="bg1"/>
              </a:solidFill>
            </a:endParaRPr>
          </a:p>
        </p:txBody>
      </p:sp>
      <p:pic>
        <p:nvPicPr>
          <p:cNvPr id="4" name="图片 3">
            <a:extLst>
              <a:ext uri="{FF2B5EF4-FFF2-40B4-BE49-F238E27FC236}">
                <a16:creationId xmlns:a16="http://schemas.microsoft.com/office/drawing/2014/main" id="{9AA134AD-8417-4C18-BCE3-CD735AD05F4F}"/>
              </a:ext>
            </a:extLst>
          </p:cNvPr>
          <p:cNvPicPr>
            <a:picLocks noChangeAspect="1"/>
          </p:cNvPicPr>
          <p:nvPr/>
        </p:nvPicPr>
        <p:blipFill>
          <a:blip r:embed="rId2"/>
          <a:stretch>
            <a:fillRect/>
          </a:stretch>
        </p:blipFill>
        <p:spPr>
          <a:xfrm>
            <a:off x="6819613" y="1136993"/>
            <a:ext cx="4534187" cy="4584013"/>
          </a:xfrm>
          <a:prstGeom prst="rect">
            <a:avLst/>
          </a:prstGeom>
        </p:spPr>
      </p:pic>
    </p:spTree>
    <p:extLst>
      <p:ext uri="{BB962C8B-B14F-4D97-AF65-F5344CB8AC3E}">
        <p14:creationId xmlns:p14="http://schemas.microsoft.com/office/powerpoint/2010/main" val="31414128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667</Words>
  <Application>Microsoft Office PowerPoint</Application>
  <PresentationFormat>宽屏</PresentationFormat>
  <Paragraphs>53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Image Processing Project1</vt:lpstr>
      <vt:lpstr>Different Fields:</vt:lpstr>
      <vt:lpstr>RGB2Gray</vt:lpstr>
      <vt:lpstr>Gray2Bin</vt:lpstr>
      <vt:lpstr>Color Model:https://en.wikipedia.org/wiki/Color_model#RGB_color_modell</vt:lpstr>
      <vt:lpstr>HIS and RGB</vt:lpstr>
      <vt:lpstr>Image histogram: plots how many times(frequency) each intensity value in image occurs</vt:lpstr>
      <vt:lpstr>Difference:</vt:lpstr>
      <vt:lpstr>Difference:</vt:lpstr>
      <vt:lpstr>2. Individual color channel histograms</vt:lpstr>
      <vt:lpstr>Supervised learning</vt:lpstr>
      <vt:lpstr>Unsupervised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Project1</dc:title>
  <dc:creator>寻 肖</dc:creator>
  <cp:lastModifiedBy>寻 肖</cp:lastModifiedBy>
  <cp:revision>31</cp:revision>
  <dcterms:created xsi:type="dcterms:W3CDTF">2019-04-26T14:47:06Z</dcterms:created>
  <dcterms:modified xsi:type="dcterms:W3CDTF">2019-05-05T02:12:08Z</dcterms:modified>
</cp:coreProperties>
</file>