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5" r:id="rId9"/>
    <p:sldId id="264" r:id="rId10"/>
    <p:sldId id="267" r:id="rId11"/>
    <p:sldId id="266" r:id="rId12"/>
    <p:sldId id="268" r:id="rId13"/>
    <p:sldId id="269" r:id="rId14"/>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肖 寻" initials="肖" lastIdx="14" clrIdx="0">
    <p:extLst>
      <p:ext uri="{19B8F6BF-5375-455C-9EA6-DF929625EA0E}">
        <p15:presenceInfo xmlns:p15="http://schemas.microsoft.com/office/powerpoint/2012/main" userId="ac997e2ddf0a1b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76" autoAdjust="0"/>
    <p:restoredTop sz="94660"/>
  </p:normalViewPr>
  <p:slideViewPr>
    <p:cSldViewPr snapToGrid="0">
      <p:cViewPr varScale="1">
        <p:scale>
          <a:sx n="74" d="100"/>
          <a:sy n="74" d="100"/>
        </p:scale>
        <p:origin x="66"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15T19:24:40.681" idx="14">
    <p:pos x="3423" y="455"/>
    <p:text>两张相同尺寸的图像
通过单通道模块执行XOR和OR运算，该单通道模块在操作期间通过每个图像的每个像素，并通过对相应像素执行相应操作来计算输出图像的像素以计算输出像素。</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15T19:13:35.315" idx="1">
    <p:pos x="4180" y="1458"/>
    <p:text>具有等于正态分布的概率密度函数（PDF）的统计噪声</p:text>
    <p:extLst>
      <p:ext uri="{C676402C-5697-4E1C-873F-D02D1690AC5C}">
        <p15:threadingInfo xmlns:p15="http://schemas.microsoft.com/office/powerpoint/2012/main" timeZoneBias="-480"/>
      </p:ext>
    </p:extLst>
  </p:cm>
  <p:cm authorId="1" dt="2019-05-15T19:14:13.034" idx="2">
    <p:pos x="4180" y="1594"/>
    <p:text>数字图像中的高斯噪声的主要来源在采集期间出现</p:text>
    <p:extLst>
      <p:ext uri="{C676402C-5697-4E1C-873F-D02D1690AC5C}">
        <p15:threadingInfo xmlns:p15="http://schemas.microsoft.com/office/powerpoint/2012/main" timeZoneBias="-480">
          <p15:parentCm authorId="1" idx="1"/>
        </p15:threadingInfo>
      </p:ext>
    </p:extLst>
  </p:cm>
  <p:cm authorId="1" dt="2019-05-15T19:15:15.364" idx="4">
    <p:pos x="4180" y="1730"/>
    <p:text>空间滤波器</p:text>
    <p:extLst>
      <p:ext uri="{C676402C-5697-4E1C-873F-D02D1690AC5C}">
        <p15:threadingInfo xmlns:p15="http://schemas.microsoft.com/office/powerpoint/2012/main" timeZoneBias="-480">
          <p15:parentCm authorId="1" idx="1"/>
        </p15:threadingInfo>
      </p:ext>
    </p:extLst>
  </p:cm>
  <p:cm authorId="1" dt="2019-05-15T19:16:06.740" idx="5">
    <p:pos x="4180" y="1866"/>
    <p:text>它呈现为稀疏出现的白色和黑色像素，</p:text>
    <p:extLst>
      <p:ext uri="{C676402C-5697-4E1C-873F-D02D1690AC5C}">
        <p15:threadingInfo xmlns:p15="http://schemas.microsoft.com/office/powerpoint/2012/main" timeZoneBias="-480">
          <p15:parentCm authorId="1" idx="1"/>
        </p15:threadingInfo>
      </p:ext>
    </p:extLst>
  </p:cm>
  <p:cm authorId="1" dt="2019-05-15T19:16:18.806" idx="6">
    <p:pos x="4180" y="2002"/>
    <p:text>由图像信号中的急剧和突然干扰引起的</p:text>
    <p:extLst>
      <p:ext uri="{C676402C-5697-4E1C-873F-D02D1690AC5C}">
        <p15:threadingInfo xmlns:p15="http://schemas.microsoft.com/office/powerpoint/2012/main" timeZoneBias="-480">
          <p15:parentCm authorId="1" idx="1"/>
        </p15:threadingInfo>
      </p:ext>
    </p:extLst>
  </p:cm>
  <p:cm authorId="1" dt="2019-05-15T19:16:32.147" idx="7">
    <p:pos x="4180" y="2138"/>
    <p:text>对于这种类型的噪声的有效降噪方法是中值滤波器[1]或形态滤波器。[2] 为了减少盐噪声或胡椒噪声，但不是两者都有，反谐波均值滤波器可能是有效的</p:text>
    <p:extLst>
      <p:ext uri="{C676402C-5697-4E1C-873F-D02D1690AC5C}">
        <p15:threadingInfo xmlns:p15="http://schemas.microsoft.com/office/powerpoint/2012/main" timeZoneBias="-480">
          <p15:parentCm authorId="1" idx="1"/>
        </p15:threadingInfo>
      </p:ext>
    </p:extLst>
  </p:cm>
  <p:cm authorId="1" dt="2019-05-15T19:17:25.719" idx="8">
    <p:pos x="4180" y="2274"/>
    <p:text>噪声源于电荷的离散性质</p:text>
    <p:extLst>
      <p:ext uri="{C676402C-5697-4E1C-873F-D02D1690AC5C}">
        <p15:threadingInfo xmlns:p15="http://schemas.microsoft.com/office/powerpoint/2012/main" timeZoneBias="-480">
          <p15:parentCm authorId="1" idx="1"/>
        </p15:threadingInfo>
      </p:ext>
    </p:extLst>
  </p:cm>
  <p:cm authorId="1" dt="2019-05-15T19:20:19.449" idx="10">
    <p:pos x="4180" y="2410"/>
    <p:text>摄影胶片的颗粒是信号相关的噪声，具有与散粒噪声相似的统计分布。如果胶片颗粒均匀分布（每个区域的数量相等），并且如果每个颗粒在吸收光子后具有相同且独立的发展成暗银颗粒的概率，那么该区域中的这种暗颗粒的数量将是随机的，具有二项式分配。在概率较低的区域，该分布将接近散粒噪声的经典泊松分布。</p:text>
    <p:extLst>
      <p:ext uri="{C676402C-5697-4E1C-873F-D02D1690AC5C}">
        <p15:threadingInfo xmlns:p15="http://schemas.microsoft.com/office/powerpoint/2012/main" timeZoneBias="-480">
          <p15:parentCm authorId="1" idx="1"/>
        </p15:threadingInfo>
      </p:ext>
    </p:extLst>
  </p:cm>
  <p:cm authorId="1" dt="2019-05-15T19:21:02.640" idx="11">
    <p:pos x="4180" y="2546"/>
    <p:text>图像中的周期性噪声的常见来源是在图像捕获过程期间的电或机电干扰。受周期性噪声影响的图像看起来像是在原始图像的顶部添加了重复图案。</p:text>
    <p:extLst>
      <p:ext uri="{C676402C-5697-4E1C-873F-D02D1690AC5C}">
        <p15:threadingInfo xmlns:p15="http://schemas.microsoft.com/office/powerpoint/2012/main" timeZoneBias="-48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15T19:23:49.077" idx="13">
    <p:pos x="5255" y="455"/>
    <p:text>Box滤波器：b = imboxfilt（A，filterSize，Name，value），对当前像素及其相邻像素进行相同处理，并统一执行平均处理。
高斯滤波器：使用模板（或卷积，掩模）扫描图像中的每个模板，并且由模板确定的邻域中的像素的加权平均灰度值替换模板的中心像素的值。
差分滤波器：</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5-15T19:23:03.330" idx="12">
    <p:pos x="3939" y="1421"/>
    <p:text>这种降噪是典型的预处理步骤，以改善后续处理的结果。在某些条件下，它可以在消除噪音的同时保留边缘。它适用于盐和胡椒的噪音。</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267A8-D88C-4998-B663-9F266E6DF29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5BE7F4-70CE-4591-861A-6B2F6D249A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062899E-2C98-45DE-84BF-A2DD12DDED32}"/>
              </a:ext>
            </a:extLst>
          </p:cNvPr>
          <p:cNvSpPr>
            <a:spLocks noGrp="1"/>
          </p:cNvSpPr>
          <p:nvPr>
            <p:ph type="dt" sz="half" idx="10"/>
          </p:nvPr>
        </p:nvSpPr>
        <p:spPr/>
        <p:txBody>
          <a:bodyPr/>
          <a:lstStyle/>
          <a:p>
            <a:fld id="{427024D0-127F-4F59-AF18-2CD0DCA3CA80}" type="datetimeFigureOut">
              <a:rPr lang="zh-CN" altLang="en-US" smtClean="0"/>
              <a:t>2019/5/15</a:t>
            </a:fld>
            <a:endParaRPr lang="zh-CN" altLang="en-US"/>
          </a:p>
        </p:txBody>
      </p:sp>
      <p:sp>
        <p:nvSpPr>
          <p:cNvPr id="5" name="页脚占位符 4">
            <a:extLst>
              <a:ext uri="{FF2B5EF4-FFF2-40B4-BE49-F238E27FC236}">
                <a16:creationId xmlns:a16="http://schemas.microsoft.com/office/drawing/2014/main" id="{2D06E9CF-E841-4E44-902A-6AC794AF51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C0E7D2-A897-49C6-B93D-04C414058883}"/>
              </a:ext>
            </a:extLst>
          </p:cNvPr>
          <p:cNvSpPr>
            <a:spLocks noGrp="1"/>
          </p:cNvSpPr>
          <p:nvPr>
            <p:ph type="sldNum" sz="quarter" idx="12"/>
          </p:nvPr>
        </p:nvSpPr>
        <p:spPr/>
        <p:txBody>
          <a:bodyPr/>
          <a:lstStyle/>
          <a:p>
            <a:fld id="{1EDF966F-A9BD-487B-AD80-874BC8BC0912}" type="slidenum">
              <a:rPr lang="zh-CN" altLang="en-US" smtClean="0"/>
              <a:t>‹#›</a:t>
            </a:fld>
            <a:endParaRPr lang="zh-CN" altLang="en-US"/>
          </a:p>
        </p:txBody>
      </p:sp>
    </p:spTree>
    <p:extLst>
      <p:ext uri="{BB962C8B-B14F-4D97-AF65-F5344CB8AC3E}">
        <p14:creationId xmlns:p14="http://schemas.microsoft.com/office/powerpoint/2010/main" val="375583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76236-DC87-4C9A-9E0F-A06B9583595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C237345-6DC8-4ADE-A7B1-3D851F1D375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6A0B75-3782-43C5-B135-3418499D8127}"/>
              </a:ext>
            </a:extLst>
          </p:cNvPr>
          <p:cNvSpPr>
            <a:spLocks noGrp="1"/>
          </p:cNvSpPr>
          <p:nvPr>
            <p:ph type="dt" sz="half" idx="10"/>
          </p:nvPr>
        </p:nvSpPr>
        <p:spPr/>
        <p:txBody>
          <a:bodyPr/>
          <a:lstStyle/>
          <a:p>
            <a:fld id="{427024D0-127F-4F59-AF18-2CD0DCA3CA80}" type="datetimeFigureOut">
              <a:rPr lang="zh-CN" altLang="en-US" smtClean="0"/>
              <a:t>2019/5/15</a:t>
            </a:fld>
            <a:endParaRPr lang="zh-CN" altLang="en-US"/>
          </a:p>
        </p:txBody>
      </p:sp>
      <p:sp>
        <p:nvSpPr>
          <p:cNvPr id="5" name="页脚占位符 4">
            <a:extLst>
              <a:ext uri="{FF2B5EF4-FFF2-40B4-BE49-F238E27FC236}">
                <a16:creationId xmlns:a16="http://schemas.microsoft.com/office/drawing/2014/main" id="{C831F454-FEBA-4BB4-91E9-E2F95002B3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F86EC9-09CA-463D-A865-528BE6F523DA}"/>
              </a:ext>
            </a:extLst>
          </p:cNvPr>
          <p:cNvSpPr>
            <a:spLocks noGrp="1"/>
          </p:cNvSpPr>
          <p:nvPr>
            <p:ph type="sldNum" sz="quarter" idx="12"/>
          </p:nvPr>
        </p:nvSpPr>
        <p:spPr/>
        <p:txBody>
          <a:bodyPr/>
          <a:lstStyle/>
          <a:p>
            <a:fld id="{1EDF966F-A9BD-487B-AD80-874BC8BC0912}" type="slidenum">
              <a:rPr lang="zh-CN" altLang="en-US" smtClean="0"/>
              <a:t>‹#›</a:t>
            </a:fld>
            <a:endParaRPr lang="zh-CN" altLang="en-US"/>
          </a:p>
        </p:txBody>
      </p:sp>
    </p:spTree>
    <p:extLst>
      <p:ext uri="{BB962C8B-B14F-4D97-AF65-F5344CB8AC3E}">
        <p14:creationId xmlns:p14="http://schemas.microsoft.com/office/powerpoint/2010/main" val="3209623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8C4E474-E9B4-4233-A01B-BD6CD6AF1EF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8D2B06F-418E-4A2E-9D22-626487AA746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308322-22B6-4017-A90A-326E04EE5AE4}"/>
              </a:ext>
            </a:extLst>
          </p:cNvPr>
          <p:cNvSpPr>
            <a:spLocks noGrp="1"/>
          </p:cNvSpPr>
          <p:nvPr>
            <p:ph type="dt" sz="half" idx="10"/>
          </p:nvPr>
        </p:nvSpPr>
        <p:spPr/>
        <p:txBody>
          <a:bodyPr/>
          <a:lstStyle/>
          <a:p>
            <a:fld id="{427024D0-127F-4F59-AF18-2CD0DCA3CA80}" type="datetimeFigureOut">
              <a:rPr lang="zh-CN" altLang="en-US" smtClean="0"/>
              <a:t>2019/5/15</a:t>
            </a:fld>
            <a:endParaRPr lang="zh-CN" altLang="en-US"/>
          </a:p>
        </p:txBody>
      </p:sp>
      <p:sp>
        <p:nvSpPr>
          <p:cNvPr id="5" name="页脚占位符 4">
            <a:extLst>
              <a:ext uri="{FF2B5EF4-FFF2-40B4-BE49-F238E27FC236}">
                <a16:creationId xmlns:a16="http://schemas.microsoft.com/office/drawing/2014/main" id="{722947E7-FE7A-4C08-9C71-46B37E69AA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CEB145-7591-4CEB-8546-4DD881F3C39B}"/>
              </a:ext>
            </a:extLst>
          </p:cNvPr>
          <p:cNvSpPr>
            <a:spLocks noGrp="1"/>
          </p:cNvSpPr>
          <p:nvPr>
            <p:ph type="sldNum" sz="quarter" idx="12"/>
          </p:nvPr>
        </p:nvSpPr>
        <p:spPr/>
        <p:txBody>
          <a:bodyPr/>
          <a:lstStyle/>
          <a:p>
            <a:fld id="{1EDF966F-A9BD-487B-AD80-874BC8BC0912}" type="slidenum">
              <a:rPr lang="zh-CN" altLang="en-US" smtClean="0"/>
              <a:t>‹#›</a:t>
            </a:fld>
            <a:endParaRPr lang="zh-CN" altLang="en-US"/>
          </a:p>
        </p:txBody>
      </p:sp>
    </p:spTree>
    <p:extLst>
      <p:ext uri="{BB962C8B-B14F-4D97-AF65-F5344CB8AC3E}">
        <p14:creationId xmlns:p14="http://schemas.microsoft.com/office/powerpoint/2010/main" val="1371262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13702-BD37-4E34-9F0E-7AF926E6A5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78C657-F974-466F-946F-1A8455D39F9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EB07C4-996B-4B0B-B964-82EA2759598A}"/>
              </a:ext>
            </a:extLst>
          </p:cNvPr>
          <p:cNvSpPr>
            <a:spLocks noGrp="1"/>
          </p:cNvSpPr>
          <p:nvPr>
            <p:ph type="dt" sz="half" idx="10"/>
          </p:nvPr>
        </p:nvSpPr>
        <p:spPr/>
        <p:txBody>
          <a:bodyPr/>
          <a:lstStyle/>
          <a:p>
            <a:fld id="{427024D0-127F-4F59-AF18-2CD0DCA3CA80}" type="datetimeFigureOut">
              <a:rPr lang="zh-CN" altLang="en-US" smtClean="0"/>
              <a:t>2019/5/15</a:t>
            </a:fld>
            <a:endParaRPr lang="zh-CN" altLang="en-US"/>
          </a:p>
        </p:txBody>
      </p:sp>
      <p:sp>
        <p:nvSpPr>
          <p:cNvPr id="5" name="页脚占位符 4">
            <a:extLst>
              <a:ext uri="{FF2B5EF4-FFF2-40B4-BE49-F238E27FC236}">
                <a16:creationId xmlns:a16="http://schemas.microsoft.com/office/drawing/2014/main" id="{33446023-4D02-4643-988B-2A1C654738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71A16D-2A03-491A-AF1B-2F38B7E8D231}"/>
              </a:ext>
            </a:extLst>
          </p:cNvPr>
          <p:cNvSpPr>
            <a:spLocks noGrp="1"/>
          </p:cNvSpPr>
          <p:nvPr>
            <p:ph type="sldNum" sz="quarter" idx="12"/>
          </p:nvPr>
        </p:nvSpPr>
        <p:spPr/>
        <p:txBody>
          <a:bodyPr/>
          <a:lstStyle/>
          <a:p>
            <a:fld id="{1EDF966F-A9BD-487B-AD80-874BC8BC0912}" type="slidenum">
              <a:rPr lang="zh-CN" altLang="en-US" smtClean="0"/>
              <a:t>‹#›</a:t>
            </a:fld>
            <a:endParaRPr lang="zh-CN" altLang="en-US"/>
          </a:p>
        </p:txBody>
      </p:sp>
    </p:spTree>
    <p:extLst>
      <p:ext uri="{BB962C8B-B14F-4D97-AF65-F5344CB8AC3E}">
        <p14:creationId xmlns:p14="http://schemas.microsoft.com/office/powerpoint/2010/main" val="3072931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6BA0F-C6E1-49C7-9F2B-A6EF8D198B2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68333AE-2AEF-49A0-9E88-9A6DDCE87F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BB0CDD9-34F6-4EA4-BAC1-452A94737F22}"/>
              </a:ext>
            </a:extLst>
          </p:cNvPr>
          <p:cNvSpPr>
            <a:spLocks noGrp="1"/>
          </p:cNvSpPr>
          <p:nvPr>
            <p:ph type="dt" sz="half" idx="10"/>
          </p:nvPr>
        </p:nvSpPr>
        <p:spPr/>
        <p:txBody>
          <a:bodyPr/>
          <a:lstStyle/>
          <a:p>
            <a:fld id="{427024D0-127F-4F59-AF18-2CD0DCA3CA80}" type="datetimeFigureOut">
              <a:rPr lang="zh-CN" altLang="en-US" smtClean="0"/>
              <a:t>2019/5/15</a:t>
            </a:fld>
            <a:endParaRPr lang="zh-CN" altLang="en-US"/>
          </a:p>
        </p:txBody>
      </p:sp>
      <p:sp>
        <p:nvSpPr>
          <p:cNvPr id="5" name="页脚占位符 4">
            <a:extLst>
              <a:ext uri="{FF2B5EF4-FFF2-40B4-BE49-F238E27FC236}">
                <a16:creationId xmlns:a16="http://schemas.microsoft.com/office/drawing/2014/main" id="{0304396C-040B-4D8F-A259-69C3E39ADC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128FA5-0656-4702-9AA4-C486423FE04A}"/>
              </a:ext>
            </a:extLst>
          </p:cNvPr>
          <p:cNvSpPr>
            <a:spLocks noGrp="1"/>
          </p:cNvSpPr>
          <p:nvPr>
            <p:ph type="sldNum" sz="quarter" idx="12"/>
          </p:nvPr>
        </p:nvSpPr>
        <p:spPr/>
        <p:txBody>
          <a:bodyPr/>
          <a:lstStyle/>
          <a:p>
            <a:fld id="{1EDF966F-A9BD-487B-AD80-874BC8BC0912}" type="slidenum">
              <a:rPr lang="zh-CN" altLang="en-US" smtClean="0"/>
              <a:t>‹#›</a:t>
            </a:fld>
            <a:endParaRPr lang="zh-CN" altLang="en-US"/>
          </a:p>
        </p:txBody>
      </p:sp>
    </p:spTree>
    <p:extLst>
      <p:ext uri="{BB962C8B-B14F-4D97-AF65-F5344CB8AC3E}">
        <p14:creationId xmlns:p14="http://schemas.microsoft.com/office/powerpoint/2010/main" val="393695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3BE94-0668-486D-BA1A-46620E544E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3ABEE5-DF47-409A-8562-115C5D8D7F2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4DFA6D4-3928-48F8-AE6B-896CAC1FFB3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8D32D50-BBDE-445D-9F3A-D798C8274694}"/>
              </a:ext>
            </a:extLst>
          </p:cNvPr>
          <p:cNvSpPr>
            <a:spLocks noGrp="1"/>
          </p:cNvSpPr>
          <p:nvPr>
            <p:ph type="dt" sz="half" idx="10"/>
          </p:nvPr>
        </p:nvSpPr>
        <p:spPr/>
        <p:txBody>
          <a:bodyPr/>
          <a:lstStyle/>
          <a:p>
            <a:fld id="{427024D0-127F-4F59-AF18-2CD0DCA3CA80}" type="datetimeFigureOut">
              <a:rPr lang="zh-CN" altLang="en-US" smtClean="0"/>
              <a:t>2019/5/15</a:t>
            </a:fld>
            <a:endParaRPr lang="zh-CN" altLang="en-US"/>
          </a:p>
        </p:txBody>
      </p:sp>
      <p:sp>
        <p:nvSpPr>
          <p:cNvPr id="6" name="页脚占位符 5">
            <a:extLst>
              <a:ext uri="{FF2B5EF4-FFF2-40B4-BE49-F238E27FC236}">
                <a16:creationId xmlns:a16="http://schemas.microsoft.com/office/drawing/2014/main" id="{47AC6C0A-8C4A-44F8-94B0-21F82EDF5D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560586-DB92-4762-B5AC-AF90E5B16840}"/>
              </a:ext>
            </a:extLst>
          </p:cNvPr>
          <p:cNvSpPr>
            <a:spLocks noGrp="1"/>
          </p:cNvSpPr>
          <p:nvPr>
            <p:ph type="sldNum" sz="quarter" idx="12"/>
          </p:nvPr>
        </p:nvSpPr>
        <p:spPr/>
        <p:txBody>
          <a:bodyPr/>
          <a:lstStyle/>
          <a:p>
            <a:fld id="{1EDF966F-A9BD-487B-AD80-874BC8BC0912}" type="slidenum">
              <a:rPr lang="zh-CN" altLang="en-US" smtClean="0"/>
              <a:t>‹#›</a:t>
            </a:fld>
            <a:endParaRPr lang="zh-CN" altLang="en-US"/>
          </a:p>
        </p:txBody>
      </p:sp>
    </p:spTree>
    <p:extLst>
      <p:ext uri="{BB962C8B-B14F-4D97-AF65-F5344CB8AC3E}">
        <p14:creationId xmlns:p14="http://schemas.microsoft.com/office/powerpoint/2010/main" val="1143395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6D9FC-698E-4423-9A86-89ADD8F64B9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2089E09-9272-4B71-B7B5-56628AD0A7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88CC676-5930-4DD6-A24F-EBBA469223A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6967433-DB06-4A75-AA7F-A2F16EA07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3E17D58-BC39-47B9-80C6-AECAEF01F3C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7D6E02A-0977-4EAA-A771-D16928C9586E}"/>
              </a:ext>
            </a:extLst>
          </p:cNvPr>
          <p:cNvSpPr>
            <a:spLocks noGrp="1"/>
          </p:cNvSpPr>
          <p:nvPr>
            <p:ph type="dt" sz="half" idx="10"/>
          </p:nvPr>
        </p:nvSpPr>
        <p:spPr/>
        <p:txBody>
          <a:bodyPr/>
          <a:lstStyle/>
          <a:p>
            <a:fld id="{427024D0-127F-4F59-AF18-2CD0DCA3CA80}" type="datetimeFigureOut">
              <a:rPr lang="zh-CN" altLang="en-US" smtClean="0"/>
              <a:t>2019/5/15</a:t>
            </a:fld>
            <a:endParaRPr lang="zh-CN" altLang="en-US"/>
          </a:p>
        </p:txBody>
      </p:sp>
      <p:sp>
        <p:nvSpPr>
          <p:cNvPr id="8" name="页脚占位符 7">
            <a:extLst>
              <a:ext uri="{FF2B5EF4-FFF2-40B4-BE49-F238E27FC236}">
                <a16:creationId xmlns:a16="http://schemas.microsoft.com/office/drawing/2014/main" id="{3ECB29D4-D05D-4918-A394-4116C7AD48C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454E4F7-EC36-4482-A07D-593ECF27C383}"/>
              </a:ext>
            </a:extLst>
          </p:cNvPr>
          <p:cNvSpPr>
            <a:spLocks noGrp="1"/>
          </p:cNvSpPr>
          <p:nvPr>
            <p:ph type="sldNum" sz="quarter" idx="12"/>
          </p:nvPr>
        </p:nvSpPr>
        <p:spPr/>
        <p:txBody>
          <a:bodyPr/>
          <a:lstStyle/>
          <a:p>
            <a:fld id="{1EDF966F-A9BD-487B-AD80-874BC8BC0912}" type="slidenum">
              <a:rPr lang="zh-CN" altLang="en-US" smtClean="0"/>
              <a:t>‹#›</a:t>
            </a:fld>
            <a:endParaRPr lang="zh-CN" altLang="en-US"/>
          </a:p>
        </p:txBody>
      </p:sp>
    </p:spTree>
    <p:extLst>
      <p:ext uri="{BB962C8B-B14F-4D97-AF65-F5344CB8AC3E}">
        <p14:creationId xmlns:p14="http://schemas.microsoft.com/office/powerpoint/2010/main" val="3142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B49612-CB14-4D85-AAF7-75B211ED28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6A9984B-6EFE-42A8-9B16-C79805C9C773}"/>
              </a:ext>
            </a:extLst>
          </p:cNvPr>
          <p:cNvSpPr>
            <a:spLocks noGrp="1"/>
          </p:cNvSpPr>
          <p:nvPr>
            <p:ph type="dt" sz="half" idx="10"/>
          </p:nvPr>
        </p:nvSpPr>
        <p:spPr/>
        <p:txBody>
          <a:bodyPr/>
          <a:lstStyle/>
          <a:p>
            <a:fld id="{427024D0-127F-4F59-AF18-2CD0DCA3CA80}" type="datetimeFigureOut">
              <a:rPr lang="zh-CN" altLang="en-US" smtClean="0"/>
              <a:t>2019/5/15</a:t>
            </a:fld>
            <a:endParaRPr lang="zh-CN" altLang="en-US"/>
          </a:p>
        </p:txBody>
      </p:sp>
      <p:sp>
        <p:nvSpPr>
          <p:cNvPr id="4" name="页脚占位符 3">
            <a:extLst>
              <a:ext uri="{FF2B5EF4-FFF2-40B4-BE49-F238E27FC236}">
                <a16:creationId xmlns:a16="http://schemas.microsoft.com/office/drawing/2014/main" id="{A1C4A319-504E-4FC7-B6BF-0F47ED63A25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CBF8775-1B35-4C98-A235-96C11B48F542}"/>
              </a:ext>
            </a:extLst>
          </p:cNvPr>
          <p:cNvSpPr>
            <a:spLocks noGrp="1"/>
          </p:cNvSpPr>
          <p:nvPr>
            <p:ph type="sldNum" sz="quarter" idx="12"/>
          </p:nvPr>
        </p:nvSpPr>
        <p:spPr/>
        <p:txBody>
          <a:bodyPr/>
          <a:lstStyle/>
          <a:p>
            <a:fld id="{1EDF966F-A9BD-487B-AD80-874BC8BC0912}" type="slidenum">
              <a:rPr lang="zh-CN" altLang="en-US" smtClean="0"/>
              <a:t>‹#›</a:t>
            </a:fld>
            <a:endParaRPr lang="zh-CN" altLang="en-US"/>
          </a:p>
        </p:txBody>
      </p:sp>
    </p:spTree>
    <p:extLst>
      <p:ext uri="{BB962C8B-B14F-4D97-AF65-F5344CB8AC3E}">
        <p14:creationId xmlns:p14="http://schemas.microsoft.com/office/powerpoint/2010/main" val="31974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35FFE81-65C7-4C80-A3D6-C3944A6CF79F}"/>
              </a:ext>
            </a:extLst>
          </p:cNvPr>
          <p:cNvSpPr>
            <a:spLocks noGrp="1"/>
          </p:cNvSpPr>
          <p:nvPr>
            <p:ph type="dt" sz="half" idx="10"/>
          </p:nvPr>
        </p:nvSpPr>
        <p:spPr/>
        <p:txBody>
          <a:bodyPr/>
          <a:lstStyle/>
          <a:p>
            <a:fld id="{427024D0-127F-4F59-AF18-2CD0DCA3CA80}" type="datetimeFigureOut">
              <a:rPr lang="zh-CN" altLang="en-US" smtClean="0"/>
              <a:t>2019/5/15</a:t>
            </a:fld>
            <a:endParaRPr lang="zh-CN" altLang="en-US"/>
          </a:p>
        </p:txBody>
      </p:sp>
      <p:sp>
        <p:nvSpPr>
          <p:cNvPr id="3" name="页脚占位符 2">
            <a:extLst>
              <a:ext uri="{FF2B5EF4-FFF2-40B4-BE49-F238E27FC236}">
                <a16:creationId xmlns:a16="http://schemas.microsoft.com/office/drawing/2014/main" id="{A2192425-53F7-45A8-883D-CB3EB30F017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864B930-DBC4-4731-92DC-52AA40D6CC35}"/>
              </a:ext>
            </a:extLst>
          </p:cNvPr>
          <p:cNvSpPr>
            <a:spLocks noGrp="1"/>
          </p:cNvSpPr>
          <p:nvPr>
            <p:ph type="sldNum" sz="quarter" idx="12"/>
          </p:nvPr>
        </p:nvSpPr>
        <p:spPr/>
        <p:txBody>
          <a:bodyPr/>
          <a:lstStyle/>
          <a:p>
            <a:fld id="{1EDF966F-A9BD-487B-AD80-874BC8BC0912}" type="slidenum">
              <a:rPr lang="zh-CN" altLang="en-US" smtClean="0"/>
              <a:t>‹#›</a:t>
            </a:fld>
            <a:endParaRPr lang="zh-CN" altLang="en-US"/>
          </a:p>
        </p:txBody>
      </p:sp>
    </p:spTree>
    <p:extLst>
      <p:ext uri="{BB962C8B-B14F-4D97-AF65-F5344CB8AC3E}">
        <p14:creationId xmlns:p14="http://schemas.microsoft.com/office/powerpoint/2010/main" val="1670789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8B487D-EC76-4FE9-93ED-3A6ED4573AE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95D8515-59B1-45B0-BAC0-F3539AFAFB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B3CC0E3-A597-4D2D-80D1-3EB9D904F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FCD50BF-9436-4ECB-8EE5-9D9BF71BB224}"/>
              </a:ext>
            </a:extLst>
          </p:cNvPr>
          <p:cNvSpPr>
            <a:spLocks noGrp="1"/>
          </p:cNvSpPr>
          <p:nvPr>
            <p:ph type="dt" sz="half" idx="10"/>
          </p:nvPr>
        </p:nvSpPr>
        <p:spPr/>
        <p:txBody>
          <a:bodyPr/>
          <a:lstStyle/>
          <a:p>
            <a:fld id="{427024D0-127F-4F59-AF18-2CD0DCA3CA80}" type="datetimeFigureOut">
              <a:rPr lang="zh-CN" altLang="en-US" smtClean="0"/>
              <a:t>2019/5/15</a:t>
            </a:fld>
            <a:endParaRPr lang="zh-CN" altLang="en-US"/>
          </a:p>
        </p:txBody>
      </p:sp>
      <p:sp>
        <p:nvSpPr>
          <p:cNvPr id="6" name="页脚占位符 5">
            <a:extLst>
              <a:ext uri="{FF2B5EF4-FFF2-40B4-BE49-F238E27FC236}">
                <a16:creationId xmlns:a16="http://schemas.microsoft.com/office/drawing/2014/main" id="{1888A0BB-DA61-4DC4-9189-9165E8D003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F547DF-309A-4497-95A1-50D3610F755C}"/>
              </a:ext>
            </a:extLst>
          </p:cNvPr>
          <p:cNvSpPr>
            <a:spLocks noGrp="1"/>
          </p:cNvSpPr>
          <p:nvPr>
            <p:ph type="sldNum" sz="quarter" idx="12"/>
          </p:nvPr>
        </p:nvSpPr>
        <p:spPr/>
        <p:txBody>
          <a:bodyPr/>
          <a:lstStyle/>
          <a:p>
            <a:fld id="{1EDF966F-A9BD-487B-AD80-874BC8BC0912}" type="slidenum">
              <a:rPr lang="zh-CN" altLang="en-US" smtClean="0"/>
              <a:t>‹#›</a:t>
            </a:fld>
            <a:endParaRPr lang="zh-CN" altLang="en-US"/>
          </a:p>
        </p:txBody>
      </p:sp>
    </p:spTree>
    <p:extLst>
      <p:ext uri="{BB962C8B-B14F-4D97-AF65-F5344CB8AC3E}">
        <p14:creationId xmlns:p14="http://schemas.microsoft.com/office/powerpoint/2010/main" val="1255213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BB0F6-E063-4230-914C-72E335729A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98DF263-0241-4118-A03B-C4A7A0FF2F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0497846-68CA-49BB-AC5B-5616E37D8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54700C-4C5E-48E8-8DF6-647D9BF56AEE}"/>
              </a:ext>
            </a:extLst>
          </p:cNvPr>
          <p:cNvSpPr>
            <a:spLocks noGrp="1"/>
          </p:cNvSpPr>
          <p:nvPr>
            <p:ph type="dt" sz="half" idx="10"/>
          </p:nvPr>
        </p:nvSpPr>
        <p:spPr/>
        <p:txBody>
          <a:bodyPr/>
          <a:lstStyle/>
          <a:p>
            <a:fld id="{427024D0-127F-4F59-AF18-2CD0DCA3CA80}" type="datetimeFigureOut">
              <a:rPr lang="zh-CN" altLang="en-US" smtClean="0"/>
              <a:t>2019/5/15</a:t>
            </a:fld>
            <a:endParaRPr lang="zh-CN" altLang="en-US"/>
          </a:p>
        </p:txBody>
      </p:sp>
      <p:sp>
        <p:nvSpPr>
          <p:cNvPr id="6" name="页脚占位符 5">
            <a:extLst>
              <a:ext uri="{FF2B5EF4-FFF2-40B4-BE49-F238E27FC236}">
                <a16:creationId xmlns:a16="http://schemas.microsoft.com/office/drawing/2014/main" id="{C6ECAC00-B011-482D-AFCF-439AD66AD7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958B6D-0027-4A96-A0BB-B6630C69A6CE}"/>
              </a:ext>
            </a:extLst>
          </p:cNvPr>
          <p:cNvSpPr>
            <a:spLocks noGrp="1"/>
          </p:cNvSpPr>
          <p:nvPr>
            <p:ph type="sldNum" sz="quarter" idx="12"/>
          </p:nvPr>
        </p:nvSpPr>
        <p:spPr/>
        <p:txBody>
          <a:bodyPr/>
          <a:lstStyle/>
          <a:p>
            <a:fld id="{1EDF966F-A9BD-487B-AD80-874BC8BC0912}" type="slidenum">
              <a:rPr lang="zh-CN" altLang="en-US" smtClean="0"/>
              <a:t>‹#›</a:t>
            </a:fld>
            <a:endParaRPr lang="zh-CN" altLang="en-US"/>
          </a:p>
        </p:txBody>
      </p:sp>
    </p:spTree>
    <p:extLst>
      <p:ext uri="{BB962C8B-B14F-4D97-AF65-F5344CB8AC3E}">
        <p14:creationId xmlns:p14="http://schemas.microsoft.com/office/powerpoint/2010/main" val="948843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7E6C8BF-DE33-402F-95F8-9638DC3305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33FF666-CA64-4D4B-84AB-5CB713220D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B64AD5-CBB7-4B26-B9F8-EF639E264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7024D0-127F-4F59-AF18-2CD0DCA3CA80}" type="datetimeFigureOut">
              <a:rPr lang="zh-CN" altLang="en-US" smtClean="0"/>
              <a:t>2019/5/15</a:t>
            </a:fld>
            <a:endParaRPr lang="zh-CN" altLang="en-US"/>
          </a:p>
        </p:txBody>
      </p:sp>
      <p:sp>
        <p:nvSpPr>
          <p:cNvPr id="5" name="页脚占位符 4">
            <a:extLst>
              <a:ext uri="{FF2B5EF4-FFF2-40B4-BE49-F238E27FC236}">
                <a16:creationId xmlns:a16="http://schemas.microsoft.com/office/drawing/2014/main" id="{6A74788C-6728-4797-BEEB-04B18201A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D7F19E5-C36A-43B4-B453-FA9BF308F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F966F-A9BD-487B-AD80-874BC8BC0912}" type="slidenum">
              <a:rPr lang="zh-CN" altLang="en-US" smtClean="0"/>
              <a:t>‹#›</a:t>
            </a:fld>
            <a:endParaRPr lang="zh-CN" altLang="en-US"/>
          </a:p>
        </p:txBody>
      </p:sp>
    </p:spTree>
    <p:extLst>
      <p:ext uri="{BB962C8B-B14F-4D97-AF65-F5344CB8AC3E}">
        <p14:creationId xmlns:p14="http://schemas.microsoft.com/office/powerpoint/2010/main" val="1928751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xlsx"/><Relationship Id="rId7"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Excel_Worksheet1.xlsx"/><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6C9E2-0AEA-412D-845A-BBE0FD51032B}"/>
              </a:ext>
            </a:extLst>
          </p:cNvPr>
          <p:cNvSpPr>
            <a:spLocks noGrp="1"/>
          </p:cNvSpPr>
          <p:nvPr>
            <p:ph type="ctrTitle"/>
          </p:nvPr>
        </p:nvSpPr>
        <p:spPr/>
        <p:txBody>
          <a:bodyPr/>
          <a:lstStyle/>
          <a:p>
            <a:r>
              <a:rPr lang="en-US" altLang="zh-CN" dirty="0">
                <a:solidFill>
                  <a:schemeClr val="bg1"/>
                </a:solidFill>
              </a:rPr>
              <a:t>Image Processing Project2</a:t>
            </a:r>
            <a:endParaRPr lang="zh-CN" altLang="en-US" dirty="0">
              <a:solidFill>
                <a:schemeClr val="bg1"/>
              </a:solidFill>
            </a:endParaRPr>
          </a:p>
        </p:txBody>
      </p:sp>
      <p:sp>
        <p:nvSpPr>
          <p:cNvPr id="3" name="副标题 2">
            <a:extLst>
              <a:ext uri="{FF2B5EF4-FFF2-40B4-BE49-F238E27FC236}">
                <a16:creationId xmlns:a16="http://schemas.microsoft.com/office/drawing/2014/main" id="{44EDCB44-2032-4706-83A2-FD73D525CE1A}"/>
              </a:ext>
            </a:extLst>
          </p:cNvPr>
          <p:cNvSpPr>
            <a:spLocks noGrp="1"/>
          </p:cNvSpPr>
          <p:nvPr>
            <p:ph type="subTitle" idx="1"/>
          </p:nvPr>
        </p:nvSpPr>
        <p:spPr>
          <a:xfrm>
            <a:off x="1524000" y="4656666"/>
            <a:ext cx="9144000" cy="601133"/>
          </a:xfrm>
        </p:spPr>
        <p:txBody>
          <a:bodyPr/>
          <a:lstStyle/>
          <a:p>
            <a:pPr algn="r"/>
            <a:r>
              <a:rPr lang="en-US" altLang="zh-CN" dirty="0">
                <a:solidFill>
                  <a:schemeClr val="bg1"/>
                </a:solidFill>
              </a:rPr>
              <a:t>2019-05-13</a:t>
            </a:r>
            <a:endParaRPr lang="zh-CN" altLang="en-US" dirty="0">
              <a:solidFill>
                <a:schemeClr val="bg1"/>
              </a:solidFill>
            </a:endParaRPr>
          </a:p>
        </p:txBody>
      </p:sp>
    </p:spTree>
    <p:extLst>
      <p:ext uri="{BB962C8B-B14F-4D97-AF65-F5344CB8AC3E}">
        <p14:creationId xmlns:p14="http://schemas.microsoft.com/office/powerpoint/2010/main" val="1989837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ED42D2-A96D-4BC9-BC99-307E82DC17E2}"/>
              </a:ext>
            </a:extLst>
          </p:cNvPr>
          <p:cNvSpPr>
            <a:spLocks noGrp="1"/>
          </p:cNvSpPr>
          <p:nvPr>
            <p:ph type="title"/>
          </p:nvPr>
        </p:nvSpPr>
        <p:spPr/>
        <p:txBody>
          <a:bodyPr/>
          <a:lstStyle/>
          <a:p>
            <a:r>
              <a:rPr lang="en-US" altLang="zh-CN" dirty="0">
                <a:solidFill>
                  <a:schemeClr val="bg1"/>
                </a:solidFill>
              </a:rPr>
              <a:t>Nonlinear filter:</a:t>
            </a:r>
            <a:endParaRPr lang="zh-CN" altLang="en-US" dirty="0">
              <a:solidFill>
                <a:schemeClr val="bg1"/>
              </a:solidFill>
            </a:endParaRPr>
          </a:p>
        </p:txBody>
      </p:sp>
      <p:sp>
        <p:nvSpPr>
          <p:cNvPr id="3" name="内容占位符 2">
            <a:extLst>
              <a:ext uri="{FF2B5EF4-FFF2-40B4-BE49-F238E27FC236}">
                <a16:creationId xmlns:a16="http://schemas.microsoft.com/office/drawing/2014/main" id="{C1A6301E-C5AE-41B4-928B-D7EF6E83A30A}"/>
              </a:ext>
            </a:extLst>
          </p:cNvPr>
          <p:cNvSpPr>
            <a:spLocks noGrp="1"/>
          </p:cNvSpPr>
          <p:nvPr>
            <p:ph idx="1"/>
          </p:nvPr>
        </p:nvSpPr>
        <p:spPr/>
        <p:txBody>
          <a:bodyPr/>
          <a:lstStyle/>
          <a:p>
            <a:pPr marL="514350" indent="-514350">
              <a:buFont typeface="+mj-lt"/>
              <a:buAutoNum type="arabicPeriod"/>
            </a:pPr>
            <a:r>
              <a:rPr lang="en-US" altLang="zh-CN" dirty="0">
                <a:solidFill>
                  <a:schemeClr val="bg1"/>
                </a:solidFill>
              </a:rPr>
              <a:t>Minimum and maximum filtering:</a:t>
            </a:r>
          </a:p>
          <a:p>
            <a:pPr marL="514350" indent="-514350">
              <a:buFont typeface="+mj-lt"/>
              <a:buAutoNum type="arabicPeriod"/>
            </a:pPr>
            <a:r>
              <a:rPr lang="en-US" altLang="zh-CN" dirty="0">
                <a:solidFill>
                  <a:schemeClr val="bg1"/>
                </a:solidFill>
              </a:rPr>
              <a:t>Median filtering: Such noise reduction is a typical pre-processing step to improve the results of later processing. Under certain conditions, it preserves edges while removing noise. It applies to salt and pepper noise.</a:t>
            </a:r>
          </a:p>
          <a:p>
            <a:pPr marL="514350" indent="-514350">
              <a:buFont typeface="+mj-lt"/>
              <a:buAutoNum type="arabicPeriod"/>
            </a:pPr>
            <a:r>
              <a:rPr lang="en-US" altLang="zh-CN" dirty="0">
                <a:solidFill>
                  <a:schemeClr val="bg1"/>
                </a:solidFill>
              </a:rPr>
              <a:t>Weighted median filtering:</a:t>
            </a:r>
            <a:endParaRPr lang="zh-CN" altLang="en-US" dirty="0">
              <a:solidFill>
                <a:schemeClr val="bg1"/>
              </a:solidFill>
            </a:endParaRPr>
          </a:p>
        </p:txBody>
      </p:sp>
    </p:spTree>
    <p:extLst>
      <p:ext uri="{BB962C8B-B14F-4D97-AF65-F5344CB8AC3E}">
        <p14:creationId xmlns:p14="http://schemas.microsoft.com/office/powerpoint/2010/main" val="2095153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DD472-4FEA-485C-B462-FB69F9830041}"/>
              </a:ext>
            </a:extLst>
          </p:cNvPr>
          <p:cNvSpPr>
            <a:spLocks noGrp="1"/>
          </p:cNvSpPr>
          <p:nvPr>
            <p:ph type="title"/>
          </p:nvPr>
        </p:nvSpPr>
        <p:spPr/>
        <p:txBody>
          <a:bodyPr>
            <a:normAutofit/>
          </a:bodyPr>
          <a:lstStyle/>
          <a:p>
            <a:r>
              <a:rPr lang="en-US" altLang="zh-CN" dirty="0" err="1">
                <a:solidFill>
                  <a:schemeClr val="bg1"/>
                </a:solidFill>
              </a:rPr>
              <a:t>Kuwahara</a:t>
            </a:r>
            <a:r>
              <a:rPr lang="en-US" altLang="zh-CN" dirty="0">
                <a:solidFill>
                  <a:schemeClr val="bg1"/>
                </a:solidFill>
              </a:rPr>
              <a:t> filter:  </a:t>
            </a:r>
            <a:r>
              <a:rPr lang="en-US" altLang="zh-CN" sz="2700" dirty="0">
                <a:solidFill>
                  <a:schemeClr val="bg1"/>
                </a:solidFill>
              </a:rPr>
              <a:t>nonlinear ,  the </a:t>
            </a:r>
            <a:r>
              <a:rPr lang="en-US" altLang="zh-CN" sz="2700" dirty="0" err="1">
                <a:solidFill>
                  <a:schemeClr val="bg1"/>
                </a:solidFill>
              </a:rPr>
              <a:t>Kuwahara</a:t>
            </a:r>
            <a:r>
              <a:rPr lang="en-US" altLang="zh-CN" sz="2700" dirty="0">
                <a:solidFill>
                  <a:schemeClr val="bg1"/>
                </a:solidFill>
              </a:rPr>
              <a:t> filter is able to apply smoothing on the image while preserving the edges.</a:t>
            </a:r>
            <a:endParaRPr lang="zh-CN" altLang="en-US" sz="2700" dirty="0">
              <a:solidFill>
                <a:schemeClr val="bg1"/>
              </a:solidFill>
            </a:endParaRPr>
          </a:p>
        </p:txBody>
      </p:sp>
      <p:pic>
        <p:nvPicPr>
          <p:cNvPr id="4" name="内容占位符 3">
            <a:extLst>
              <a:ext uri="{FF2B5EF4-FFF2-40B4-BE49-F238E27FC236}">
                <a16:creationId xmlns:a16="http://schemas.microsoft.com/office/drawing/2014/main" id="{03194B54-1AFE-4DF8-8DEE-8D0A7AEFB718}"/>
              </a:ext>
            </a:extLst>
          </p:cNvPr>
          <p:cNvPicPr>
            <a:picLocks noGrp="1" noChangeAspect="1"/>
          </p:cNvPicPr>
          <p:nvPr>
            <p:ph idx="1"/>
          </p:nvPr>
        </p:nvPicPr>
        <p:blipFill>
          <a:blip r:embed="rId2"/>
          <a:stretch>
            <a:fillRect/>
          </a:stretch>
        </p:blipFill>
        <p:spPr>
          <a:xfrm>
            <a:off x="7511399" y="2128603"/>
            <a:ext cx="2085975" cy="3143250"/>
          </a:xfrm>
          <a:prstGeom prst="rect">
            <a:avLst/>
          </a:prstGeom>
        </p:spPr>
      </p:pic>
      <p:pic>
        <p:nvPicPr>
          <p:cNvPr id="6" name="图片 5">
            <a:extLst>
              <a:ext uri="{FF2B5EF4-FFF2-40B4-BE49-F238E27FC236}">
                <a16:creationId xmlns:a16="http://schemas.microsoft.com/office/drawing/2014/main" id="{6DF431C4-6310-479C-AE20-373F75062854}"/>
              </a:ext>
            </a:extLst>
          </p:cNvPr>
          <p:cNvPicPr>
            <a:picLocks noChangeAspect="1"/>
          </p:cNvPicPr>
          <p:nvPr/>
        </p:nvPicPr>
        <p:blipFill>
          <a:blip r:embed="rId3"/>
          <a:stretch>
            <a:fillRect/>
          </a:stretch>
        </p:blipFill>
        <p:spPr>
          <a:xfrm>
            <a:off x="1497767" y="2128603"/>
            <a:ext cx="5029200" cy="3648075"/>
          </a:xfrm>
          <a:prstGeom prst="rect">
            <a:avLst/>
          </a:prstGeom>
        </p:spPr>
      </p:pic>
    </p:spTree>
    <p:extLst>
      <p:ext uri="{BB962C8B-B14F-4D97-AF65-F5344CB8AC3E}">
        <p14:creationId xmlns:p14="http://schemas.microsoft.com/office/powerpoint/2010/main" val="208889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98C36-E98D-4B7A-B721-3AC2C4C10EF3}"/>
              </a:ext>
            </a:extLst>
          </p:cNvPr>
          <p:cNvSpPr>
            <a:spLocks noGrp="1"/>
          </p:cNvSpPr>
          <p:nvPr>
            <p:ph type="title"/>
          </p:nvPr>
        </p:nvSpPr>
        <p:spPr/>
        <p:txBody>
          <a:bodyPr/>
          <a:lstStyle/>
          <a:p>
            <a:r>
              <a:rPr lang="en-US" altLang="zh-CN" dirty="0">
                <a:solidFill>
                  <a:schemeClr val="bg1"/>
                </a:solidFill>
              </a:rPr>
              <a:t>Evaluation:</a:t>
            </a:r>
            <a:endParaRPr lang="zh-CN" altLang="en-US" dirty="0">
              <a:solidFill>
                <a:schemeClr val="bg1"/>
              </a:solidFill>
            </a:endParaRPr>
          </a:p>
        </p:txBody>
      </p:sp>
      <p:sp>
        <p:nvSpPr>
          <p:cNvPr id="3" name="内容占位符 2">
            <a:extLst>
              <a:ext uri="{FF2B5EF4-FFF2-40B4-BE49-F238E27FC236}">
                <a16:creationId xmlns:a16="http://schemas.microsoft.com/office/drawing/2014/main" id="{00294883-844C-4463-976D-DE6EC2D48546}"/>
              </a:ext>
            </a:extLst>
          </p:cNvPr>
          <p:cNvSpPr>
            <a:spLocks noGrp="1"/>
          </p:cNvSpPr>
          <p:nvPr>
            <p:ph idx="1"/>
          </p:nvPr>
        </p:nvSpPr>
        <p:spPr/>
        <p:txBody>
          <a:bodyPr/>
          <a:lstStyle/>
          <a:p>
            <a:pPr marL="514350" indent="-514350">
              <a:buFont typeface="+mj-lt"/>
              <a:buAutoNum type="arabicPeriod"/>
            </a:pPr>
            <a:r>
              <a:rPr lang="en-US" altLang="zh-CN" dirty="0">
                <a:solidFill>
                  <a:schemeClr val="bg1"/>
                </a:solidFill>
              </a:rPr>
              <a:t>MSE:</a:t>
            </a:r>
          </a:p>
          <a:p>
            <a:pPr marL="514350" indent="-514350">
              <a:buFont typeface="+mj-lt"/>
              <a:buAutoNum type="arabicPeriod"/>
            </a:pPr>
            <a:endParaRPr lang="en-US" altLang="zh-CN" dirty="0">
              <a:solidFill>
                <a:schemeClr val="bg1"/>
              </a:solidFill>
            </a:endParaRPr>
          </a:p>
          <a:p>
            <a:pPr marL="514350" indent="-514350">
              <a:buFont typeface="+mj-lt"/>
              <a:buAutoNum type="arabicPeriod"/>
            </a:pPr>
            <a:r>
              <a:rPr lang="en-US" altLang="zh-CN" dirty="0">
                <a:solidFill>
                  <a:schemeClr val="bg1"/>
                </a:solidFill>
              </a:rPr>
              <a:t>PSNR: </a:t>
            </a:r>
          </a:p>
          <a:p>
            <a:pPr marL="514350" indent="-514350">
              <a:buFont typeface="+mj-lt"/>
              <a:buAutoNum type="arabicPeriod"/>
            </a:pPr>
            <a:endParaRPr lang="en-US" altLang="zh-CN" dirty="0">
              <a:solidFill>
                <a:schemeClr val="bg1"/>
              </a:solidFill>
            </a:endParaRPr>
          </a:p>
          <a:p>
            <a:pPr marL="514350" indent="-514350">
              <a:buFont typeface="+mj-lt"/>
              <a:buAutoNum type="arabicPeriod"/>
            </a:pPr>
            <a:r>
              <a:rPr lang="en-US" altLang="zh-CN" dirty="0">
                <a:solidFill>
                  <a:schemeClr val="bg1"/>
                </a:solidFill>
              </a:rPr>
              <a:t>SSIM: bases on luminance, contrast and structure.</a:t>
            </a:r>
            <a:endParaRPr lang="zh-CN" altLang="en-US" dirty="0">
              <a:solidFill>
                <a:schemeClr val="bg1"/>
              </a:solidFill>
            </a:endParaRPr>
          </a:p>
        </p:txBody>
      </p:sp>
      <p:pic>
        <p:nvPicPr>
          <p:cNvPr id="4" name="图片 3">
            <a:extLst>
              <a:ext uri="{FF2B5EF4-FFF2-40B4-BE49-F238E27FC236}">
                <a16:creationId xmlns:a16="http://schemas.microsoft.com/office/drawing/2014/main" id="{B350A703-7982-438C-9E6D-B08C2C742592}"/>
              </a:ext>
            </a:extLst>
          </p:cNvPr>
          <p:cNvPicPr>
            <a:picLocks noChangeAspect="1"/>
          </p:cNvPicPr>
          <p:nvPr/>
        </p:nvPicPr>
        <p:blipFill>
          <a:blip r:embed="rId2"/>
          <a:stretch>
            <a:fillRect/>
          </a:stretch>
        </p:blipFill>
        <p:spPr>
          <a:xfrm>
            <a:off x="3239749" y="1750909"/>
            <a:ext cx="3733800" cy="876300"/>
          </a:xfrm>
          <a:prstGeom prst="rect">
            <a:avLst/>
          </a:prstGeom>
        </p:spPr>
      </p:pic>
      <p:pic>
        <p:nvPicPr>
          <p:cNvPr id="5" name="图片 4">
            <a:extLst>
              <a:ext uri="{FF2B5EF4-FFF2-40B4-BE49-F238E27FC236}">
                <a16:creationId xmlns:a16="http://schemas.microsoft.com/office/drawing/2014/main" id="{792E8062-5B07-415D-81D0-5B49186C4255}"/>
              </a:ext>
            </a:extLst>
          </p:cNvPr>
          <p:cNvPicPr>
            <a:picLocks noChangeAspect="1"/>
          </p:cNvPicPr>
          <p:nvPr/>
        </p:nvPicPr>
        <p:blipFill>
          <a:blip r:embed="rId3"/>
          <a:stretch>
            <a:fillRect/>
          </a:stretch>
        </p:blipFill>
        <p:spPr>
          <a:xfrm>
            <a:off x="3190875" y="2743148"/>
            <a:ext cx="2905125" cy="742950"/>
          </a:xfrm>
          <a:prstGeom prst="rect">
            <a:avLst/>
          </a:prstGeom>
        </p:spPr>
      </p:pic>
      <p:pic>
        <p:nvPicPr>
          <p:cNvPr id="6" name="图片 5">
            <a:extLst>
              <a:ext uri="{FF2B5EF4-FFF2-40B4-BE49-F238E27FC236}">
                <a16:creationId xmlns:a16="http://schemas.microsoft.com/office/drawing/2014/main" id="{404FDC36-E3E0-43D7-8454-9A927CADA8E5}"/>
              </a:ext>
            </a:extLst>
          </p:cNvPr>
          <p:cNvPicPr>
            <a:picLocks noChangeAspect="1"/>
          </p:cNvPicPr>
          <p:nvPr/>
        </p:nvPicPr>
        <p:blipFill>
          <a:blip r:embed="rId4"/>
          <a:stretch>
            <a:fillRect/>
          </a:stretch>
        </p:blipFill>
        <p:spPr>
          <a:xfrm>
            <a:off x="1451469" y="4403621"/>
            <a:ext cx="2333625" cy="2352675"/>
          </a:xfrm>
          <a:prstGeom prst="rect">
            <a:avLst/>
          </a:prstGeom>
        </p:spPr>
      </p:pic>
    </p:spTree>
    <p:extLst>
      <p:ext uri="{BB962C8B-B14F-4D97-AF65-F5344CB8AC3E}">
        <p14:creationId xmlns:p14="http://schemas.microsoft.com/office/powerpoint/2010/main" val="3218374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EA31E-81FE-4044-B295-1C6007CD7AD7}"/>
              </a:ext>
            </a:extLst>
          </p:cNvPr>
          <p:cNvSpPr>
            <a:spLocks noGrp="1"/>
          </p:cNvSpPr>
          <p:nvPr>
            <p:ph type="title"/>
          </p:nvPr>
        </p:nvSpPr>
        <p:spPr/>
        <p:txBody>
          <a:bodyPr>
            <a:normAutofit fontScale="90000"/>
          </a:bodyPr>
          <a:lstStyle/>
          <a:p>
            <a:r>
              <a:rPr lang="en-US" altLang="zh-CN" dirty="0">
                <a:solidFill>
                  <a:schemeClr val="bg1"/>
                </a:solidFill>
              </a:rPr>
              <a:t>Single-layer Neural Networks: </a:t>
            </a:r>
            <a:r>
              <a:rPr lang="en-US" altLang="zh-CN" sz="2400" dirty="0">
                <a:solidFill>
                  <a:schemeClr val="bg1"/>
                </a:solidFill>
              </a:rPr>
              <a:t>from multi-dimensional real input to binary output. The perceptron is separating the input into 2 categories.</a:t>
            </a:r>
            <a:endParaRPr lang="zh-CN" altLang="en-US" sz="2400" dirty="0">
              <a:solidFill>
                <a:schemeClr val="bg1"/>
              </a:solidFill>
            </a:endParaRPr>
          </a:p>
        </p:txBody>
      </p:sp>
      <p:pic>
        <p:nvPicPr>
          <p:cNvPr id="4" name="内容占位符 3">
            <a:extLst>
              <a:ext uri="{FF2B5EF4-FFF2-40B4-BE49-F238E27FC236}">
                <a16:creationId xmlns:a16="http://schemas.microsoft.com/office/drawing/2014/main" id="{46F1FCBC-29FB-4370-A385-186DBAD4C4BE}"/>
              </a:ext>
            </a:extLst>
          </p:cNvPr>
          <p:cNvPicPr>
            <a:picLocks noGrp="1" noChangeAspect="1"/>
          </p:cNvPicPr>
          <p:nvPr>
            <p:ph idx="1"/>
          </p:nvPr>
        </p:nvPicPr>
        <p:blipFill>
          <a:blip r:embed="rId2"/>
          <a:stretch>
            <a:fillRect/>
          </a:stretch>
        </p:blipFill>
        <p:spPr>
          <a:xfrm>
            <a:off x="838200" y="1904778"/>
            <a:ext cx="8143875" cy="1914525"/>
          </a:xfrm>
          <a:prstGeom prst="rect">
            <a:avLst/>
          </a:prstGeom>
        </p:spPr>
      </p:pic>
      <p:pic>
        <p:nvPicPr>
          <p:cNvPr id="5" name="图片 4">
            <a:extLst>
              <a:ext uri="{FF2B5EF4-FFF2-40B4-BE49-F238E27FC236}">
                <a16:creationId xmlns:a16="http://schemas.microsoft.com/office/drawing/2014/main" id="{96672046-DD1F-41ED-A9C6-FD1EB2391A78}"/>
              </a:ext>
            </a:extLst>
          </p:cNvPr>
          <p:cNvPicPr>
            <a:picLocks noChangeAspect="1"/>
          </p:cNvPicPr>
          <p:nvPr/>
        </p:nvPicPr>
        <p:blipFill>
          <a:blip r:embed="rId3"/>
          <a:stretch>
            <a:fillRect/>
          </a:stretch>
        </p:blipFill>
        <p:spPr>
          <a:xfrm>
            <a:off x="838200" y="4130675"/>
            <a:ext cx="4286250" cy="2362200"/>
          </a:xfrm>
          <a:prstGeom prst="rect">
            <a:avLst/>
          </a:prstGeom>
        </p:spPr>
      </p:pic>
    </p:spTree>
    <p:extLst>
      <p:ext uri="{BB962C8B-B14F-4D97-AF65-F5344CB8AC3E}">
        <p14:creationId xmlns:p14="http://schemas.microsoft.com/office/powerpoint/2010/main" val="3842266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16382-E1F4-4B48-B74C-89BC3B9D90B1}"/>
              </a:ext>
            </a:extLst>
          </p:cNvPr>
          <p:cNvSpPr>
            <a:spLocks noGrp="1"/>
          </p:cNvSpPr>
          <p:nvPr>
            <p:ph type="title"/>
          </p:nvPr>
        </p:nvSpPr>
        <p:spPr/>
        <p:txBody>
          <a:bodyPr/>
          <a:lstStyle/>
          <a:p>
            <a:r>
              <a:rPr lang="en-US" altLang="zh-CN" dirty="0">
                <a:solidFill>
                  <a:schemeClr val="bg1"/>
                </a:solidFill>
              </a:rPr>
              <a:t>Feedforward neural network: </a:t>
            </a:r>
            <a:endParaRPr lang="zh-CN" altLang="en-US" dirty="0">
              <a:solidFill>
                <a:schemeClr val="bg1"/>
              </a:solidFill>
            </a:endParaRPr>
          </a:p>
        </p:txBody>
      </p:sp>
      <p:sp>
        <p:nvSpPr>
          <p:cNvPr id="3" name="内容占位符 2">
            <a:extLst>
              <a:ext uri="{FF2B5EF4-FFF2-40B4-BE49-F238E27FC236}">
                <a16:creationId xmlns:a16="http://schemas.microsoft.com/office/drawing/2014/main" id="{43964C11-0C7D-4C25-8884-2419B69B6D6D}"/>
              </a:ext>
            </a:extLst>
          </p:cNvPr>
          <p:cNvSpPr>
            <a:spLocks noGrp="1"/>
          </p:cNvSpPr>
          <p:nvPr>
            <p:ph idx="1"/>
          </p:nvPr>
        </p:nvSpPr>
        <p:spPr>
          <a:xfrm>
            <a:off x="838200" y="1825625"/>
            <a:ext cx="7226508" cy="4351338"/>
          </a:xfrm>
        </p:spPr>
        <p:txBody>
          <a:bodyPr>
            <a:normAutofit lnSpcReduction="10000"/>
          </a:bodyPr>
          <a:lstStyle/>
          <a:p>
            <a:pPr marL="514350" indent="-514350">
              <a:buFont typeface="+mj-lt"/>
              <a:buAutoNum type="arabicPeriod"/>
            </a:pPr>
            <a:r>
              <a:rPr lang="en-US" altLang="zh-CN" dirty="0">
                <a:solidFill>
                  <a:schemeClr val="bg1"/>
                </a:solidFill>
              </a:rPr>
              <a:t>In this network, the information moves in only one direction, forward, from the input nodes, through the hidden nodes (if any) and to the output nodes. There are no cycles or loops in the network.</a:t>
            </a:r>
          </a:p>
          <a:p>
            <a:pPr marL="514350" indent="-514350">
              <a:buFont typeface="+mj-lt"/>
              <a:buAutoNum type="arabicPeriod"/>
            </a:pPr>
            <a:r>
              <a:rPr lang="en-US" altLang="zh-CN" dirty="0">
                <a:solidFill>
                  <a:schemeClr val="bg1"/>
                </a:solidFill>
              </a:rPr>
              <a:t>The single-layer network is identical to the logistic regression model.</a:t>
            </a:r>
          </a:p>
          <a:p>
            <a:pPr marL="514350" indent="-514350">
              <a:buFont typeface="+mj-lt"/>
              <a:buAutoNum type="arabicPeriod"/>
            </a:pPr>
            <a:r>
              <a:rPr lang="en-US" altLang="zh-CN" dirty="0">
                <a:solidFill>
                  <a:schemeClr val="bg1"/>
                </a:solidFill>
              </a:rPr>
              <a:t>Single-layer </a:t>
            </a:r>
            <a:r>
              <a:rPr lang="en-US" altLang="zh-CN" dirty="0" err="1">
                <a:solidFill>
                  <a:schemeClr val="bg1"/>
                </a:solidFill>
              </a:rPr>
              <a:t>perceptrons</a:t>
            </a:r>
            <a:r>
              <a:rPr lang="en-US" altLang="zh-CN" dirty="0">
                <a:solidFill>
                  <a:schemeClr val="bg1"/>
                </a:solidFill>
              </a:rPr>
              <a:t> are only capable of learning linearly separable patterns. The multi-layer </a:t>
            </a:r>
            <a:r>
              <a:rPr lang="en-US" altLang="zh-CN" dirty="0" err="1">
                <a:solidFill>
                  <a:schemeClr val="bg1"/>
                </a:solidFill>
              </a:rPr>
              <a:t>perceptrons</a:t>
            </a:r>
            <a:r>
              <a:rPr lang="en-US" altLang="zh-CN" dirty="0">
                <a:solidFill>
                  <a:schemeClr val="bg1"/>
                </a:solidFill>
              </a:rPr>
              <a:t> are capable of producing any possible </a:t>
            </a:r>
            <a:r>
              <a:rPr lang="en-US" altLang="zh-CN" dirty="0" err="1">
                <a:solidFill>
                  <a:schemeClr val="bg1"/>
                </a:solidFill>
              </a:rPr>
              <a:t>boolean</a:t>
            </a:r>
            <a:r>
              <a:rPr lang="en-US" altLang="zh-CN" dirty="0">
                <a:solidFill>
                  <a:schemeClr val="bg1"/>
                </a:solidFill>
              </a:rPr>
              <a:t> function</a:t>
            </a:r>
          </a:p>
          <a:p>
            <a:pPr marL="0" indent="0">
              <a:buNone/>
            </a:pPr>
            <a:endParaRPr lang="en-US" altLang="zh-CN" dirty="0">
              <a:solidFill>
                <a:schemeClr val="bg1"/>
              </a:solidFill>
            </a:endParaRPr>
          </a:p>
          <a:p>
            <a:pPr marL="514350" indent="-514350">
              <a:buFont typeface="+mj-lt"/>
              <a:buAutoNum type="arabicPeriod"/>
            </a:pPr>
            <a:endParaRPr lang="zh-CN" altLang="en-US" dirty="0">
              <a:solidFill>
                <a:schemeClr val="bg1"/>
              </a:solidFill>
            </a:endParaRPr>
          </a:p>
        </p:txBody>
      </p:sp>
      <p:pic>
        <p:nvPicPr>
          <p:cNvPr id="4" name="图片 3">
            <a:extLst>
              <a:ext uri="{FF2B5EF4-FFF2-40B4-BE49-F238E27FC236}">
                <a16:creationId xmlns:a16="http://schemas.microsoft.com/office/drawing/2014/main" id="{3F15A045-E24E-4BC6-AA74-A0F1EF6E8D05}"/>
              </a:ext>
            </a:extLst>
          </p:cNvPr>
          <p:cNvPicPr>
            <a:picLocks noChangeAspect="1"/>
          </p:cNvPicPr>
          <p:nvPr/>
        </p:nvPicPr>
        <p:blipFill>
          <a:blip r:embed="rId2"/>
          <a:stretch>
            <a:fillRect/>
          </a:stretch>
        </p:blipFill>
        <p:spPr>
          <a:xfrm>
            <a:off x="8628089" y="1251573"/>
            <a:ext cx="3169170" cy="5499442"/>
          </a:xfrm>
          <a:prstGeom prst="rect">
            <a:avLst/>
          </a:prstGeom>
        </p:spPr>
      </p:pic>
    </p:spTree>
    <p:extLst>
      <p:ext uri="{BB962C8B-B14F-4D97-AF65-F5344CB8AC3E}">
        <p14:creationId xmlns:p14="http://schemas.microsoft.com/office/powerpoint/2010/main" val="22365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67D1B-7F71-49B7-8245-B8E581FE835E}"/>
              </a:ext>
            </a:extLst>
          </p:cNvPr>
          <p:cNvSpPr>
            <a:spLocks noGrp="1"/>
          </p:cNvSpPr>
          <p:nvPr>
            <p:ph type="title"/>
          </p:nvPr>
        </p:nvSpPr>
        <p:spPr/>
        <p:txBody>
          <a:bodyPr/>
          <a:lstStyle/>
          <a:p>
            <a:r>
              <a:rPr lang="en-US" altLang="zh-CN" dirty="0">
                <a:solidFill>
                  <a:schemeClr val="bg1"/>
                </a:solidFill>
              </a:rPr>
              <a:t>Difference:</a:t>
            </a:r>
            <a:endParaRPr lang="zh-CN" altLang="en-US" dirty="0">
              <a:solidFill>
                <a:schemeClr val="bg1"/>
              </a:solidFill>
            </a:endParaRPr>
          </a:p>
        </p:txBody>
      </p:sp>
      <p:pic>
        <p:nvPicPr>
          <p:cNvPr id="4" name="内容占位符 3">
            <a:extLst>
              <a:ext uri="{FF2B5EF4-FFF2-40B4-BE49-F238E27FC236}">
                <a16:creationId xmlns:a16="http://schemas.microsoft.com/office/drawing/2014/main" id="{574E3FD1-77B4-426F-BD16-82DD26708318}"/>
              </a:ext>
            </a:extLst>
          </p:cNvPr>
          <p:cNvPicPr>
            <a:picLocks noGrp="1" noChangeAspect="1"/>
          </p:cNvPicPr>
          <p:nvPr>
            <p:ph idx="1"/>
          </p:nvPr>
        </p:nvPicPr>
        <p:blipFill>
          <a:blip r:embed="rId2"/>
          <a:stretch>
            <a:fillRect/>
          </a:stretch>
        </p:blipFill>
        <p:spPr>
          <a:xfrm>
            <a:off x="924230" y="1758681"/>
            <a:ext cx="6441304" cy="4169096"/>
          </a:xfrm>
          <a:prstGeom prst="rect">
            <a:avLst/>
          </a:prstGeom>
        </p:spPr>
      </p:pic>
      <p:graphicFrame>
        <p:nvGraphicFramePr>
          <p:cNvPr id="8" name="表格 7">
            <a:extLst>
              <a:ext uri="{FF2B5EF4-FFF2-40B4-BE49-F238E27FC236}">
                <a16:creationId xmlns:a16="http://schemas.microsoft.com/office/drawing/2014/main" id="{2D1C4CA8-12D9-45D9-811D-5585EFA1133C}"/>
              </a:ext>
            </a:extLst>
          </p:cNvPr>
          <p:cNvGraphicFramePr>
            <a:graphicFrameLocks noGrp="1"/>
          </p:cNvGraphicFramePr>
          <p:nvPr/>
        </p:nvGraphicFramePr>
        <p:xfrm>
          <a:off x="7977930" y="1325461"/>
          <a:ext cx="276837" cy="2592198"/>
        </p:xfrm>
        <a:graphic>
          <a:graphicData uri="http://schemas.openxmlformats.org/drawingml/2006/table">
            <a:tbl>
              <a:tblPr/>
              <a:tblGrid>
                <a:gridCol w="276837">
                  <a:extLst>
                    <a:ext uri="{9D8B030D-6E8A-4147-A177-3AD203B41FA5}">
                      <a16:colId xmlns:a16="http://schemas.microsoft.com/office/drawing/2014/main" val="1458745072"/>
                    </a:ext>
                  </a:extLst>
                </a:gridCol>
              </a:tblGrid>
              <a:tr h="2592198">
                <a:tc>
                  <a:txBody>
                    <a:bodyPr/>
                    <a:lstStyle/>
                    <a:p>
                      <a:endParaRPr lang="zh-CN" alt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584298317"/>
                  </a:ext>
                </a:extLst>
              </a:tr>
            </a:tbl>
          </a:graphicData>
        </a:graphic>
      </p:graphicFrame>
      <p:sp>
        <p:nvSpPr>
          <p:cNvPr id="10" name="文本框 9">
            <a:extLst>
              <a:ext uri="{FF2B5EF4-FFF2-40B4-BE49-F238E27FC236}">
                <a16:creationId xmlns:a16="http://schemas.microsoft.com/office/drawing/2014/main" id="{77337339-3060-4B10-97AC-F0514B61EA24}"/>
              </a:ext>
            </a:extLst>
          </p:cNvPr>
          <p:cNvSpPr txBox="1"/>
          <p:nvPr/>
        </p:nvSpPr>
        <p:spPr>
          <a:xfrm>
            <a:off x="7919206" y="2159895"/>
            <a:ext cx="3884104" cy="923330"/>
          </a:xfrm>
          <a:prstGeom prst="rect">
            <a:avLst/>
          </a:prstGeom>
          <a:noFill/>
        </p:spPr>
        <p:txBody>
          <a:bodyPr wrap="square" rtlCol="0">
            <a:spAutoFit/>
          </a:bodyPr>
          <a:lstStyle/>
          <a:p>
            <a:r>
              <a:rPr lang="en-US" altLang="zh-CN" dirty="0">
                <a:solidFill>
                  <a:schemeClr val="bg1"/>
                </a:solidFill>
              </a:rPr>
              <a:t>Double:</a:t>
            </a:r>
            <a:r>
              <a:rPr lang="zh-CN" altLang="en-US" dirty="0">
                <a:solidFill>
                  <a:schemeClr val="bg1"/>
                </a:solidFill>
              </a:rPr>
              <a:t> </a:t>
            </a:r>
            <a:r>
              <a:rPr lang="en-US" altLang="zh-CN" dirty="0">
                <a:solidFill>
                  <a:schemeClr val="bg1"/>
                </a:solidFill>
              </a:rPr>
              <a:t>double precision numbers in the range 0 to 1.</a:t>
            </a:r>
          </a:p>
          <a:p>
            <a:r>
              <a:rPr lang="en-US" altLang="zh-CN" dirty="0">
                <a:solidFill>
                  <a:schemeClr val="bg1"/>
                </a:solidFill>
              </a:rPr>
              <a:t>Unit8: integer data classes.</a:t>
            </a:r>
          </a:p>
        </p:txBody>
      </p:sp>
    </p:spTree>
    <p:extLst>
      <p:ext uri="{BB962C8B-B14F-4D97-AF65-F5344CB8AC3E}">
        <p14:creationId xmlns:p14="http://schemas.microsoft.com/office/powerpoint/2010/main" val="3968748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67336-CB22-4CE1-BBB2-30695738D6F5}"/>
              </a:ext>
            </a:extLst>
          </p:cNvPr>
          <p:cNvSpPr>
            <a:spLocks noGrp="1"/>
          </p:cNvSpPr>
          <p:nvPr>
            <p:ph type="title"/>
          </p:nvPr>
        </p:nvSpPr>
        <p:spPr/>
        <p:txBody>
          <a:bodyPr>
            <a:normAutofit/>
          </a:bodyPr>
          <a:lstStyle/>
          <a:p>
            <a:r>
              <a:rPr lang="en-US" altLang="zh-CN" sz="3600" dirty="0">
                <a:solidFill>
                  <a:schemeClr val="bg1"/>
                </a:solidFill>
              </a:rPr>
              <a:t>Error:</a:t>
            </a:r>
            <a:endParaRPr lang="zh-CN" altLang="en-US" sz="3600" dirty="0">
              <a:solidFill>
                <a:schemeClr val="bg1"/>
              </a:solidFill>
            </a:endParaRPr>
          </a:p>
        </p:txBody>
      </p:sp>
      <p:sp>
        <p:nvSpPr>
          <p:cNvPr id="3" name="内容占位符 2">
            <a:extLst>
              <a:ext uri="{FF2B5EF4-FFF2-40B4-BE49-F238E27FC236}">
                <a16:creationId xmlns:a16="http://schemas.microsoft.com/office/drawing/2014/main" id="{9A6DB84A-5EED-4933-82EE-97702A9E99B8}"/>
              </a:ext>
            </a:extLst>
          </p:cNvPr>
          <p:cNvSpPr>
            <a:spLocks noGrp="1"/>
          </p:cNvSpPr>
          <p:nvPr>
            <p:ph idx="1"/>
          </p:nvPr>
        </p:nvSpPr>
        <p:spPr>
          <a:xfrm>
            <a:off x="838200" y="1825625"/>
            <a:ext cx="4270695" cy="3786610"/>
          </a:xfrm>
        </p:spPr>
        <p:txBody>
          <a:bodyPr>
            <a:normAutofit fontScale="70000" lnSpcReduction="20000"/>
          </a:bodyPr>
          <a:lstStyle/>
          <a:p>
            <a:pPr marL="0" indent="0">
              <a:buNone/>
            </a:pPr>
            <a:r>
              <a:rPr lang="en-US" altLang="zh-CN" dirty="0">
                <a:solidFill>
                  <a:schemeClr val="bg1"/>
                </a:solidFill>
              </a:rPr>
              <a:t> When performing the operation, the data confirmation needs to be converted into a double type. If the conversion is not performed, the operation overflow will occur and the operation will be terminated.</a:t>
            </a:r>
          </a:p>
          <a:p>
            <a:pPr marL="0" indent="0">
              <a:buNone/>
            </a:pPr>
            <a:r>
              <a:rPr lang="zh-CN" altLang="en-US" dirty="0">
                <a:solidFill>
                  <a:schemeClr val="bg1"/>
                </a:solidFill>
              </a:rPr>
              <a:t>  </a:t>
            </a:r>
            <a:r>
              <a:rPr lang="en-US" altLang="zh-CN" dirty="0">
                <a:solidFill>
                  <a:schemeClr val="bg1"/>
                </a:solidFill>
              </a:rPr>
              <a:t>Use the function </a:t>
            </a:r>
            <a:r>
              <a:rPr lang="en-US" altLang="zh-CN" dirty="0" err="1">
                <a:solidFill>
                  <a:schemeClr val="bg1"/>
                </a:solidFill>
              </a:rPr>
              <a:t>inshow</a:t>
            </a:r>
            <a:r>
              <a:rPr lang="en-US" altLang="zh-CN" dirty="0">
                <a:solidFill>
                  <a:schemeClr val="bg1"/>
                </a:solidFill>
              </a:rPr>
              <a:t>() display or </a:t>
            </a:r>
            <a:r>
              <a:rPr lang="en-US" altLang="zh-CN" dirty="0" err="1">
                <a:solidFill>
                  <a:schemeClr val="bg1"/>
                </a:solidFill>
              </a:rPr>
              <a:t>imwrite</a:t>
            </a:r>
            <a:r>
              <a:rPr lang="en-US" altLang="zh-CN" dirty="0">
                <a:solidFill>
                  <a:schemeClr val="bg1"/>
                </a:solidFill>
              </a:rPr>
              <a:t>() to write the image, if the data type is double, the output image is likely to be different. For example, </a:t>
            </a:r>
            <a:r>
              <a:rPr lang="en-US" altLang="zh-CN" dirty="0" err="1">
                <a:solidFill>
                  <a:schemeClr val="bg1"/>
                </a:solidFill>
              </a:rPr>
              <a:t>imshow</a:t>
            </a:r>
            <a:r>
              <a:rPr lang="en-US" altLang="zh-CN" dirty="0">
                <a:solidFill>
                  <a:schemeClr val="bg1"/>
                </a:solidFill>
              </a:rPr>
              <a:t>() displays an image, and the default double data range is 0-1. Then the element large than 1 in the array is classified as 1 and displayed as white.</a:t>
            </a:r>
            <a:endParaRPr lang="zh-CN" altLang="en-US" dirty="0">
              <a:solidFill>
                <a:schemeClr val="bg1"/>
              </a:solidFill>
            </a:endParaRPr>
          </a:p>
        </p:txBody>
      </p:sp>
      <p:pic>
        <p:nvPicPr>
          <p:cNvPr id="5" name="图片 4">
            <a:extLst>
              <a:ext uri="{FF2B5EF4-FFF2-40B4-BE49-F238E27FC236}">
                <a16:creationId xmlns:a16="http://schemas.microsoft.com/office/drawing/2014/main" id="{F021F2DB-E707-44CF-96FB-38AEB0546D23}"/>
              </a:ext>
            </a:extLst>
          </p:cNvPr>
          <p:cNvPicPr>
            <a:picLocks noChangeAspect="1"/>
          </p:cNvPicPr>
          <p:nvPr/>
        </p:nvPicPr>
        <p:blipFill>
          <a:blip r:embed="rId2"/>
          <a:stretch>
            <a:fillRect/>
          </a:stretch>
        </p:blipFill>
        <p:spPr>
          <a:xfrm>
            <a:off x="5680657" y="180975"/>
            <a:ext cx="5276850" cy="6496050"/>
          </a:xfrm>
          <a:prstGeom prst="rect">
            <a:avLst/>
          </a:prstGeom>
        </p:spPr>
      </p:pic>
    </p:spTree>
    <p:extLst>
      <p:ext uri="{BB962C8B-B14F-4D97-AF65-F5344CB8AC3E}">
        <p14:creationId xmlns:p14="http://schemas.microsoft.com/office/powerpoint/2010/main" val="306431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0FA77-B2ED-469E-A32C-C15A7B71D309}"/>
              </a:ext>
            </a:extLst>
          </p:cNvPr>
          <p:cNvSpPr>
            <a:spLocks noGrp="1"/>
          </p:cNvSpPr>
          <p:nvPr>
            <p:ph type="title"/>
          </p:nvPr>
        </p:nvSpPr>
        <p:spPr/>
        <p:txBody>
          <a:bodyPr/>
          <a:lstStyle/>
          <a:p>
            <a:r>
              <a:rPr lang="en-US" altLang="zh-CN" dirty="0">
                <a:solidFill>
                  <a:schemeClr val="bg1"/>
                </a:solidFill>
              </a:rPr>
              <a:t>XOR/OR Operation</a:t>
            </a:r>
            <a:endParaRPr lang="zh-CN" altLang="en-US" dirty="0">
              <a:solidFill>
                <a:schemeClr val="bg1"/>
              </a:solidFill>
            </a:endParaRPr>
          </a:p>
        </p:txBody>
      </p:sp>
      <p:sp>
        <p:nvSpPr>
          <p:cNvPr id="5" name="文本框 4">
            <a:extLst>
              <a:ext uri="{FF2B5EF4-FFF2-40B4-BE49-F238E27FC236}">
                <a16:creationId xmlns:a16="http://schemas.microsoft.com/office/drawing/2014/main" id="{F3276ADF-79D1-4859-9423-DB0C46CF98E5}"/>
              </a:ext>
            </a:extLst>
          </p:cNvPr>
          <p:cNvSpPr txBox="1"/>
          <p:nvPr/>
        </p:nvSpPr>
        <p:spPr>
          <a:xfrm>
            <a:off x="6587067" y="1690689"/>
            <a:ext cx="4978400" cy="2308324"/>
          </a:xfrm>
          <a:prstGeom prst="rect">
            <a:avLst/>
          </a:prstGeom>
          <a:noFill/>
        </p:spPr>
        <p:txBody>
          <a:bodyPr wrap="square" rtlCol="0">
            <a:spAutoFit/>
          </a:bodyPr>
          <a:lstStyle/>
          <a:p>
            <a:r>
              <a:rPr lang="en-US" altLang="zh-CN" dirty="0">
                <a:solidFill>
                  <a:schemeClr val="bg1"/>
                </a:solidFill>
              </a:rPr>
              <a:t>Necessary: two images of the identical size</a:t>
            </a:r>
          </a:p>
          <a:p>
            <a:r>
              <a:rPr lang="en-US" altLang="zh-CN" dirty="0">
                <a:solidFill>
                  <a:schemeClr val="bg1"/>
                </a:solidFill>
              </a:rPr>
              <a:t>The XOR and OR operations are performed through a single pass module  which during operation passes through the each pixel of each image and calculates the pixels of the output image by doing the respective operation on the corresponding pixels to calculate the output pixels.</a:t>
            </a:r>
            <a:endParaRPr lang="zh-CN" altLang="en-US" dirty="0">
              <a:solidFill>
                <a:schemeClr val="bg1"/>
              </a:solidFill>
            </a:endParaRPr>
          </a:p>
        </p:txBody>
      </p:sp>
      <p:graphicFrame>
        <p:nvGraphicFramePr>
          <p:cNvPr id="7" name="内容占位符 6">
            <a:extLst>
              <a:ext uri="{FF2B5EF4-FFF2-40B4-BE49-F238E27FC236}">
                <a16:creationId xmlns:a16="http://schemas.microsoft.com/office/drawing/2014/main" id="{5775777A-070C-41CE-B81C-7F68DDFE9A7E}"/>
              </a:ext>
            </a:extLst>
          </p:cNvPr>
          <p:cNvGraphicFramePr>
            <a:graphicFrameLocks noGrp="1" noChangeAspect="1"/>
          </p:cNvGraphicFramePr>
          <p:nvPr>
            <p:ph idx="1"/>
            <p:extLst>
              <p:ext uri="{D42A27DB-BD31-4B8C-83A1-F6EECF244321}">
                <p14:modId xmlns:p14="http://schemas.microsoft.com/office/powerpoint/2010/main" val="2413595719"/>
              </p:ext>
            </p:extLst>
          </p:nvPr>
        </p:nvGraphicFramePr>
        <p:xfrm>
          <a:off x="626533" y="1849963"/>
          <a:ext cx="4716888" cy="1673413"/>
        </p:xfrm>
        <a:graphic>
          <a:graphicData uri="http://schemas.openxmlformats.org/presentationml/2006/ole">
            <mc:AlternateContent xmlns:mc="http://schemas.openxmlformats.org/markup-compatibility/2006">
              <mc:Choice xmlns:v="urn:schemas-microsoft-com:vml" Requires="v">
                <p:oleObj spid="_x0000_s1064" name="Worksheet" r:id="rId3" imgW="2066722" imgH="733688" progId="Excel.Sheet.12">
                  <p:embed/>
                </p:oleObj>
              </mc:Choice>
              <mc:Fallback>
                <p:oleObj name="Worksheet" r:id="rId3" imgW="2066722" imgH="733688" progId="Excel.Sheet.12">
                  <p:embed/>
                  <p:pic>
                    <p:nvPicPr>
                      <p:cNvPr id="0" name=""/>
                      <p:cNvPicPr/>
                      <p:nvPr/>
                    </p:nvPicPr>
                    <p:blipFill>
                      <a:blip r:embed="rId4"/>
                      <a:stretch>
                        <a:fillRect/>
                      </a:stretch>
                    </p:blipFill>
                    <p:spPr>
                      <a:xfrm>
                        <a:off x="626533" y="1849963"/>
                        <a:ext cx="4716888" cy="1673413"/>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64D7FDCA-97F7-40F8-B949-53EBE7D27B30}"/>
              </a:ext>
            </a:extLst>
          </p:cNvPr>
          <p:cNvGraphicFramePr>
            <a:graphicFrameLocks noChangeAspect="1"/>
          </p:cNvGraphicFramePr>
          <p:nvPr>
            <p:extLst>
              <p:ext uri="{D42A27DB-BD31-4B8C-83A1-F6EECF244321}">
                <p14:modId xmlns:p14="http://schemas.microsoft.com/office/powerpoint/2010/main" val="343051229"/>
              </p:ext>
            </p:extLst>
          </p:nvPr>
        </p:nvGraphicFramePr>
        <p:xfrm>
          <a:off x="626532" y="3999013"/>
          <a:ext cx="4716887" cy="1673735"/>
        </p:xfrm>
        <a:graphic>
          <a:graphicData uri="http://schemas.openxmlformats.org/presentationml/2006/ole">
            <mc:AlternateContent xmlns:mc="http://schemas.openxmlformats.org/markup-compatibility/2006">
              <mc:Choice xmlns:v="urn:schemas-microsoft-com:vml" Requires="v">
                <p:oleObj spid="_x0000_s1065" name="Worksheet" r:id="rId5" imgW="2066722" imgH="733688" progId="Excel.Sheet.12">
                  <p:embed/>
                </p:oleObj>
              </mc:Choice>
              <mc:Fallback>
                <p:oleObj name="Worksheet" r:id="rId5" imgW="2066722" imgH="733688" progId="Excel.Sheet.12">
                  <p:embed/>
                  <p:pic>
                    <p:nvPicPr>
                      <p:cNvPr id="0" name=""/>
                      <p:cNvPicPr/>
                      <p:nvPr/>
                    </p:nvPicPr>
                    <p:blipFill>
                      <a:blip r:embed="rId6"/>
                      <a:stretch>
                        <a:fillRect/>
                      </a:stretch>
                    </p:blipFill>
                    <p:spPr>
                      <a:xfrm>
                        <a:off x="626532" y="3999013"/>
                        <a:ext cx="4716887" cy="1673735"/>
                      </a:xfrm>
                      <a:prstGeom prst="rect">
                        <a:avLst/>
                      </a:prstGeom>
                    </p:spPr>
                  </p:pic>
                </p:oleObj>
              </mc:Fallback>
            </mc:AlternateContent>
          </a:graphicData>
        </a:graphic>
      </p:graphicFrame>
    </p:spTree>
    <p:extLst>
      <p:ext uri="{BB962C8B-B14F-4D97-AF65-F5344CB8AC3E}">
        <p14:creationId xmlns:p14="http://schemas.microsoft.com/office/powerpoint/2010/main" val="3841652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DA170EC-29EA-4BB9-A7CA-768DF613A931}"/>
              </a:ext>
            </a:extLst>
          </p:cNvPr>
          <p:cNvPicPr>
            <a:picLocks noChangeAspect="1"/>
          </p:cNvPicPr>
          <p:nvPr/>
        </p:nvPicPr>
        <p:blipFill>
          <a:blip r:embed="rId2"/>
          <a:stretch>
            <a:fillRect/>
          </a:stretch>
        </p:blipFill>
        <p:spPr>
          <a:xfrm>
            <a:off x="2995291" y="133525"/>
            <a:ext cx="2600325" cy="3552825"/>
          </a:xfrm>
          <a:prstGeom prst="rect">
            <a:avLst/>
          </a:prstGeom>
        </p:spPr>
      </p:pic>
      <p:pic>
        <p:nvPicPr>
          <p:cNvPr id="9" name="图片 8">
            <a:extLst>
              <a:ext uri="{FF2B5EF4-FFF2-40B4-BE49-F238E27FC236}">
                <a16:creationId xmlns:a16="http://schemas.microsoft.com/office/drawing/2014/main" id="{3EA3E7BA-A468-42D5-9169-E5E6D7465F73}"/>
              </a:ext>
            </a:extLst>
          </p:cNvPr>
          <p:cNvPicPr>
            <a:picLocks noChangeAspect="1"/>
          </p:cNvPicPr>
          <p:nvPr/>
        </p:nvPicPr>
        <p:blipFill>
          <a:blip r:embed="rId3"/>
          <a:stretch>
            <a:fillRect/>
          </a:stretch>
        </p:blipFill>
        <p:spPr>
          <a:xfrm>
            <a:off x="99216" y="2447575"/>
            <a:ext cx="3019818" cy="4230061"/>
          </a:xfrm>
          <a:prstGeom prst="rect">
            <a:avLst/>
          </a:prstGeom>
        </p:spPr>
      </p:pic>
      <p:pic>
        <p:nvPicPr>
          <p:cNvPr id="10" name="图片 9">
            <a:extLst>
              <a:ext uri="{FF2B5EF4-FFF2-40B4-BE49-F238E27FC236}">
                <a16:creationId xmlns:a16="http://schemas.microsoft.com/office/drawing/2014/main" id="{01C85D3C-444F-4F08-AA9E-37D4FB1EFAE6}"/>
              </a:ext>
            </a:extLst>
          </p:cNvPr>
          <p:cNvPicPr>
            <a:picLocks noChangeAspect="1"/>
          </p:cNvPicPr>
          <p:nvPr/>
        </p:nvPicPr>
        <p:blipFill>
          <a:blip r:embed="rId4"/>
          <a:stretch>
            <a:fillRect/>
          </a:stretch>
        </p:blipFill>
        <p:spPr>
          <a:xfrm>
            <a:off x="7642633" y="133525"/>
            <a:ext cx="2600325" cy="3600450"/>
          </a:xfrm>
          <a:prstGeom prst="rect">
            <a:avLst/>
          </a:prstGeom>
        </p:spPr>
      </p:pic>
      <p:pic>
        <p:nvPicPr>
          <p:cNvPr id="11" name="图片 10">
            <a:extLst>
              <a:ext uri="{FF2B5EF4-FFF2-40B4-BE49-F238E27FC236}">
                <a16:creationId xmlns:a16="http://schemas.microsoft.com/office/drawing/2014/main" id="{11A6450A-11B6-4618-9AC9-F05B179B6744}"/>
              </a:ext>
            </a:extLst>
          </p:cNvPr>
          <p:cNvPicPr>
            <a:picLocks noChangeAspect="1"/>
          </p:cNvPicPr>
          <p:nvPr/>
        </p:nvPicPr>
        <p:blipFill>
          <a:blip r:embed="rId5"/>
          <a:stretch>
            <a:fillRect/>
          </a:stretch>
        </p:blipFill>
        <p:spPr>
          <a:xfrm>
            <a:off x="5329561" y="2945847"/>
            <a:ext cx="2533650" cy="3600450"/>
          </a:xfrm>
          <a:prstGeom prst="rect">
            <a:avLst/>
          </a:prstGeom>
        </p:spPr>
      </p:pic>
      <p:pic>
        <p:nvPicPr>
          <p:cNvPr id="12" name="图片 11">
            <a:extLst>
              <a:ext uri="{FF2B5EF4-FFF2-40B4-BE49-F238E27FC236}">
                <a16:creationId xmlns:a16="http://schemas.microsoft.com/office/drawing/2014/main" id="{CC80136E-D861-45FF-AC87-9609D1F66F5A}"/>
              </a:ext>
            </a:extLst>
          </p:cNvPr>
          <p:cNvPicPr>
            <a:picLocks noChangeAspect="1"/>
          </p:cNvPicPr>
          <p:nvPr/>
        </p:nvPicPr>
        <p:blipFill>
          <a:blip r:embed="rId6"/>
          <a:stretch>
            <a:fillRect/>
          </a:stretch>
        </p:blipFill>
        <p:spPr>
          <a:xfrm>
            <a:off x="9494392" y="3316535"/>
            <a:ext cx="2438400" cy="3505200"/>
          </a:xfrm>
          <a:prstGeom prst="rect">
            <a:avLst/>
          </a:prstGeom>
        </p:spPr>
      </p:pic>
    </p:spTree>
    <p:extLst>
      <p:ext uri="{BB962C8B-B14F-4D97-AF65-F5344CB8AC3E}">
        <p14:creationId xmlns:p14="http://schemas.microsoft.com/office/powerpoint/2010/main" val="3523546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31416-CD8D-48E1-B13F-0E25C93A6274}"/>
              </a:ext>
            </a:extLst>
          </p:cNvPr>
          <p:cNvSpPr>
            <a:spLocks noGrp="1"/>
          </p:cNvSpPr>
          <p:nvPr>
            <p:ph type="title"/>
          </p:nvPr>
        </p:nvSpPr>
        <p:spPr/>
        <p:txBody>
          <a:bodyPr>
            <a:normAutofit/>
          </a:bodyPr>
          <a:lstStyle/>
          <a:p>
            <a:r>
              <a:rPr lang="en-US" altLang="zh-CN" dirty="0">
                <a:solidFill>
                  <a:schemeClr val="bg1"/>
                </a:solidFill>
              </a:rPr>
              <a:t>Image noise: </a:t>
            </a:r>
            <a:r>
              <a:rPr lang="en-US" altLang="zh-CN" sz="2200" dirty="0">
                <a:solidFill>
                  <a:schemeClr val="bg1"/>
                </a:solidFill>
              </a:rPr>
              <a:t>is an undesirable by-product of image capture that obscures the desired </a:t>
            </a:r>
            <a:r>
              <a:rPr lang="en-US" altLang="zh-CN" sz="2200" dirty="0" err="1">
                <a:solidFill>
                  <a:schemeClr val="bg1"/>
                </a:solidFill>
              </a:rPr>
              <a:t>imformation</a:t>
            </a:r>
            <a:endParaRPr lang="zh-CN" altLang="en-US" sz="2200" dirty="0">
              <a:solidFill>
                <a:schemeClr val="bg1"/>
              </a:solidFill>
            </a:endParaRPr>
          </a:p>
        </p:txBody>
      </p:sp>
      <p:sp>
        <p:nvSpPr>
          <p:cNvPr id="3" name="内容占位符 2">
            <a:extLst>
              <a:ext uri="{FF2B5EF4-FFF2-40B4-BE49-F238E27FC236}">
                <a16:creationId xmlns:a16="http://schemas.microsoft.com/office/drawing/2014/main" id="{ED0D00A1-F4D1-4790-B4A2-2E40A8B5D4C6}"/>
              </a:ext>
            </a:extLst>
          </p:cNvPr>
          <p:cNvSpPr>
            <a:spLocks noGrp="1"/>
          </p:cNvSpPr>
          <p:nvPr>
            <p:ph idx="1"/>
          </p:nvPr>
        </p:nvSpPr>
        <p:spPr/>
        <p:txBody>
          <a:bodyPr>
            <a:normAutofit fontScale="55000" lnSpcReduction="20000"/>
          </a:bodyPr>
          <a:lstStyle/>
          <a:p>
            <a:pPr marL="0" indent="0">
              <a:buNone/>
            </a:pPr>
            <a:r>
              <a:rPr lang="en-US" altLang="zh-CN" dirty="0">
                <a:solidFill>
                  <a:schemeClr val="bg1"/>
                </a:solidFill>
              </a:rPr>
              <a:t>Types:</a:t>
            </a:r>
          </a:p>
          <a:p>
            <a:pPr marL="514350" indent="-514350">
              <a:buFont typeface="+mj-lt"/>
              <a:buAutoNum type="arabicPeriod"/>
            </a:pPr>
            <a:r>
              <a:rPr lang="en-US" altLang="zh-CN" dirty="0">
                <a:solidFill>
                  <a:schemeClr val="bg1"/>
                </a:solidFill>
              </a:rPr>
              <a:t>Gaussian noise: statistical noise conforms to Gaussian distribution. Principal sources of Gaussian noise in digital images arise during acquisition. We can reduce by using a spatial filter.</a:t>
            </a:r>
          </a:p>
          <a:p>
            <a:pPr marL="514350" indent="-514350">
              <a:buFont typeface="+mj-lt"/>
              <a:buAutoNum type="arabicPeriod"/>
            </a:pPr>
            <a:r>
              <a:rPr lang="en-US" altLang="zh-CN" dirty="0">
                <a:solidFill>
                  <a:schemeClr val="bg1"/>
                </a:solidFill>
              </a:rPr>
              <a:t>Salt-and-pepper noise: presents itself as sparsely occurring white and black pixels. It can be caused by sharp and sudden disturbances in the image signal. We can reduce by a median filter or a morphological filter. For one, a </a:t>
            </a:r>
            <a:r>
              <a:rPr lang="en-US" altLang="zh-CN" dirty="0" err="1">
                <a:solidFill>
                  <a:schemeClr val="bg1"/>
                </a:solidFill>
              </a:rPr>
              <a:t>contraharmonic</a:t>
            </a:r>
            <a:r>
              <a:rPr lang="en-US" altLang="zh-CN" dirty="0">
                <a:solidFill>
                  <a:schemeClr val="bg1"/>
                </a:solidFill>
              </a:rPr>
              <a:t> mean filter can be effective.</a:t>
            </a:r>
          </a:p>
          <a:p>
            <a:pPr marL="514350" indent="-514350">
              <a:buFont typeface="+mj-lt"/>
              <a:buAutoNum type="arabicPeriod"/>
            </a:pPr>
            <a:r>
              <a:rPr lang="en-US" altLang="zh-CN" dirty="0">
                <a:solidFill>
                  <a:schemeClr val="bg1"/>
                </a:solidFill>
              </a:rPr>
              <a:t>Shot noise: is consistent with the Poisson distribution, and the noise is derived from the discrete nature of the charge.</a:t>
            </a:r>
          </a:p>
          <a:p>
            <a:pPr marL="514350" indent="-514350">
              <a:buFont typeface="+mj-lt"/>
              <a:buAutoNum type="arabicPeriod"/>
            </a:pPr>
            <a:r>
              <a:rPr lang="en-US" altLang="zh-CN" dirty="0">
                <a:solidFill>
                  <a:schemeClr val="bg1"/>
                </a:solidFill>
              </a:rPr>
              <a:t>Quantization noise: has an approximately uniform distribution. It caused by quantizing the pixels of a sensed image to a number of discrete levels is known as quantization noise.</a:t>
            </a:r>
          </a:p>
          <a:p>
            <a:pPr marL="514350" indent="-514350">
              <a:buFont typeface="+mj-lt"/>
              <a:buAutoNum type="arabicPeriod"/>
            </a:pPr>
            <a:r>
              <a:rPr lang="en-US" altLang="zh-CN" dirty="0">
                <a:solidFill>
                  <a:schemeClr val="bg1"/>
                </a:solidFill>
              </a:rPr>
              <a:t>Film grain: The grain of photographic film is a signal-dependent noise, with similar statistical distribution to shot noise. If film grains are uniformly distributed (equal number per area), and if each grain has an equal and independent probability of developing to a dark silver grain after absorbing photons, then the number of such dark grains in an area will be random with a binomial distribution. In areas where the probability is low, this distribution will be close to the classic Poisson distribution of shot noise. </a:t>
            </a:r>
          </a:p>
          <a:p>
            <a:pPr marL="514350" indent="-514350">
              <a:buFont typeface="+mj-lt"/>
              <a:buAutoNum type="arabicPeriod"/>
            </a:pPr>
            <a:r>
              <a:rPr lang="en-US" altLang="zh-CN" dirty="0">
                <a:solidFill>
                  <a:schemeClr val="bg1"/>
                </a:solidFill>
              </a:rPr>
              <a:t>Anisotropic noise: Some noise sources show up with a significant orientation in images.</a:t>
            </a:r>
          </a:p>
          <a:p>
            <a:pPr marL="514350" indent="-514350">
              <a:buFont typeface="+mj-lt"/>
              <a:buAutoNum type="arabicPeriod"/>
            </a:pPr>
            <a:r>
              <a:rPr lang="en-US" altLang="zh-CN" dirty="0">
                <a:solidFill>
                  <a:schemeClr val="bg1"/>
                </a:solidFill>
              </a:rPr>
              <a:t>Periodic noise: A common source of periodic noise in an image is from electrical or electromechanical interference during the image capturing process.</a:t>
            </a:r>
            <a:r>
              <a:rPr lang="en-US" altLang="zh-CN" baseline="30000" dirty="0">
                <a:solidFill>
                  <a:schemeClr val="bg1"/>
                </a:solidFill>
              </a:rPr>
              <a:t> </a:t>
            </a:r>
            <a:r>
              <a:rPr lang="en-US" altLang="zh-CN" dirty="0">
                <a:solidFill>
                  <a:schemeClr val="bg1"/>
                </a:solidFill>
              </a:rPr>
              <a:t>An image affected by periodic noise will look like a repeating pattern has been added on top of the original image. </a:t>
            </a:r>
          </a:p>
        </p:txBody>
      </p:sp>
    </p:spTree>
    <p:extLst>
      <p:ext uri="{BB962C8B-B14F-4D97-AF65-F5344CB8AC3E}">
        <p14:creationId xmlns:p14="http://schemas.microsoft.com/office/powerpoint/2010/main" val="3427173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F110C-7E4C-41AE-9EFB-84FCF9B1AF63}"/>
              </a:ext>
            </a:extLst>
          </p:cNvPr>
          <p:cNvSpPr>
            <a:spLocks noGrp="1"/>
          </p:cNvSpPr>
          <p:nvPr>
            <p:ph type="title"/>
          </p:nvPr>
        </p:nvSpPr>
        <p:spPr/>
        <p:txBody>
          <a:bodyPr/>
          <a:lstStyle/>
          <a:p>
            <a:r>
              <a:rPr lang="en-US" altLang="zh-CN" dirty="0">
                <a:solidFill>
                  <a:schemeClr val="bg1"/>
                </a:solidFill>
              </a:rPr>
              <a:t>Add some noise:</a:t>
            </a:r>
            <a:endParaRPr lang="zh-CN" altLang="en-US" dirty="0">
              <a:solidFill>
                <a:schemeClr val="bg1"/>
              </a:solidFill>
            </a:endParaRPr>
          </a:p>
        </p:txBody>
      </p:sp>
      <p:pic>
        <p:nvPicPr>
          <p:cNvPr id="5" name="图片 4">
            <a:extLst>
              <a:ext uri="{FF2B5EF4-FFF2-40B4-BE49-F238E27FC236}">
                <a16:creationId xmlns:a16="http://schemas.microsoft.com/office/drawing/2014/main" id="{E667182F-2D55-4537-AC6D-F9980914ECD2}"/>
              </a:ext>
            </a:extLst>
          </p:cNvPr>
          <p:cNvPicPr>
            <a:picLocks noChangeAspect="1"/>
          </p:cNvPicPr>
          <p:nvPr/>
        </p:nvPicPr>
        <p:blipFill>
          <a:blip r:embed="rId2"/>
          <a:stretch>
            <a:fillRect/>
          </a:stretch>
        </p:blipFill>
        <p:spPr>
          <a:xfrm>
            <a:off x="4426840" y="1288506"/>
            <a:ext cx="1581150" cy="2266950"/>
          </a:xfrm>
          <a:prstGeom prst="rect">
            <a:avLst/>
          </a:prstGeom>
        </p:spPr>
      </p:pic>
      <p:pic>
        <p:nvPicPr>
          <p:cNvPr id="6" name="图片 5">
            <a:extLst>
              <a:ext uri="{FF2B5EF4-FFF2-40B4-BE49-F238E27FC236}">
                <a16:creationId xmlns:a16="http://schemas.microsoft.com/office/drawing/2014/main" id="{1776E4C6-A904-451F-A344-7750B082D7A8}"/>
              </a:ext>
            </a:extLst>
          </p:cNvPr>
          <p:cNvPicPr>
            <a:picLocks noChangeAspect="1"/>
          </p:cNvPicPr>
          <p:nvPr/>
        </p:nvPicPr>
        <p:blipFill>
          <a:blip r:embed="rId3"/>
          <a:stretch>
            <a:fillRect/>
          </a:stretch>
        </p:blipFill>
        <p:spPr>
          <a:xfrm>
            <a:off x="6197726" y="1307556"/>
            <a:ext cx="1504950" cy="2228850"/>
          </a:xfrm>
          <a:prstGeom prst="rect">
            <a:avLst/>
          </a:prstGeom>
        </p:spPr>
      </p:pic>
      <p:pic>
        <p:nvPicPr>
          <p:cNvPr id="7" name="图片 6">
            <a:extLst>
              <a:ext uri="{FF2B5EF4-FFF2-40B4-BE49-F238E27FC236}">
                <a16:creationId xmlns:a16="http://schemas.microsoft.com/office/drawing/2014/main" id="{FB77723B-B6EC-4849-A126-027F1837026F}"/>
              </a:ext>
            </a:extLst>
          </p:cNvPr>
          <p:cNvPicPr>
            <a:picLocks noChangeAspect="1"/>
          </p:cNvPicPr>
          <p:nvPr/>
        </p:nvPicPr>
        <p:blipFill>
          <a:blip r:embed="rId4"/>
          <a:stretch>
            <a:fillRect/>
          </a:stretch>
        </p:blipFill>
        <p:spPr>
          <a:xfrm>
            <a:off x="4493515" y="3777656"/>
            <a:ext cx="1514475" cy="2200275"/>
          </a:xfrm>
          <a:prstGeom prst="rect">
            <a:avLst/>
          </a:prstGeom>
        </p:spPr>
      </p:pic>
      <p:pic>
        <p:nvPicPr>
          <p:cNvPr id="8" name="图片 7">
            <a:extLst>
              <a:ext uri="{FF2B5EF4-FFF2-40B4-BE49-F238E27FC236}">
                <a16:creationId xmlns:a16="http://schemas.microsoft.com/office/drawing/2014/main" id="{E9768205-B630-45B6-AD5D-A8EAE4D11166}"/>
              </a:ext>
            </a:extLst>
          </p:cNvPr>
          <p:cNvPicPr>
            <a:picLocks noChangeAspect="1"/>
          </p:cNvPicPr>
          <p:nvPr/>
        </p:nvPicPr>
        <p:blipFill>
          <a:blip r:embed="rId5"/>
          <a:stretch>
            <a:fillRect/>
          </a:stretch>
        </p:blipFill>
        <p:spPr>
          <a:xfrm>
            <a:off x="8072631" y="1288506"/>
            <a:ext cx="1600200" cy="2228850"/>
          </a:xfrm>
          <a:prstGeom prst="rect">
            <a:avLst/>
          </a:prstGeom>
        </p:spPr>
      </p:pic>
      <p:pic>
        <p:nvPicPr>
          <p:cNvPr id="9" name="图片 8">
            <a:extLst>
              <a:ext uri="{FF2B5EF4-FFF2-40B4-BE49-F238E27FC236}">
                <a16:creationId xmlns:a16="http://schemas.microsoft.com/office/drawing/2014/main" id="{1DC39FD0-536A-4AE2-973E-F0D84344A3A1}"/>
              </a:ext>
            </a:extLst>
          </p:cNvPr>
          <p:cNvPicPr>
            <a:picLocks noChangeAspect="1"/>
          </p:cNvPicPr>
          <p:nvPr/>
        </p:nvPicPr>
        <p:blipFill>
          <a:blip r:embed="rId6"/>
          <a:stretch>
            <a:fillRect/>
          </a:stretch>
        </p:blipFill>
        <p:spPr>
          <a:xfrm>
            <a:off x="8072631" y="3730031"/>
            <a:ext cx="1628775" cy="2247900"/>
          </a:xfrm>
          <a:prstGeom prst="rect">
            <a:avLst/>
          </a:prstGeom>
        </p:spPr>
      </p:pic>
      <p:pic>
        <p:nvPicPr>
          <p:cNvPr id="11" name="内容占位符 10">
            <a:extLst>
              <a:ext uri="{FF2B5EF4-FFF2-40B4-BE49-F238E27FC236}">
                <a16:creationId xmlns:a16="http://schemas.microsoft.com/office/drawing/2014/main" id="{F5806236-8978-4F66-B5C0-D6C3E4FE8E60}"/>
              </a:ext>
            </a:extLst>
          </p:cNvPr>
          <p:cNvPicPr>
            <a:picLocks noGrp="1" noChangeAspect="1"/>
          </p:cNvPicPr>
          <p:nvPr>
            <p:ph idx="1"/>
          </p:nvPr>
        </p:nvPicPr>
        <p:blipFill>
          <a:blip r:embed="rId7"/>
          <a:stretch>
            <a:fillRect/>
          </a:stretch>
        </p:blipFill>
        <p:spPr>
          <a:xfrm>
            <a:off x="302623" y="1448121"/>
            <a:ext cx="3934481" cy="4351338"/>
          </a:xfrm>
          <a:prstGeom prst="rect">
            <a:avLst/>
          </a:prstGeom>
        </p:spPr>
      </p:pic>
    </p:spTree>
    <p:extLst>
      <p:ext uri="{BB962C8B-B14F-4D97-AF65-F5344CB8AC3E}">
        <p14:creationId xmlns:p14="http://schemas.microsoft.com/office/powerpoint/2010/main" val="1789129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0EF7D-14F0-4FE4-85C8-BEA7EFA905BA}"/>
              </a:ext>
            </a:extLst>
          </p:cNvPr>
          <p:cNvSpPr>
            <a:spLocks noGrp="1"/>
          </p:cNvSpPr>
          <p:nvPr>
            <p:ph type="title"/>
          </p:nvPr>
        </p:nvSpPr>
        <p:spPr/>
        <p:txBody>
          <a:bodyPr>
            <a:normAutofit fontScale="90000"/>
          </a:bodyPr>
          <a:lstStyle/>
          <a:p>
            <a:r>
              <a:rPr lang="en-US" altLang="zh-CN" dirty="0">
                <a:solidFill>
                  <a:schemeClr val="bg1"/>
                </a:solidFill>
              </a:rPr>
              <a:t>Filter: </a:t>
            </a:r>
            <a:r>
              <a:rPr lang="en-US" altLang="zh-CN" sz="2700" dirty="0">
                <a:solidFill>
                  <a:schemeClr val="bg1"/>
                </a:solidFill>
              </a:rPr>
              <a:t>1-D digital filter, multiple </a:t>
            </a:r>
            <a:r>
              <a:rPr lang="en-US" altLang="zh-CN" sz="2400" dirty="0">
                <a:solidFill>
                  <a:schemeClr val="bg1"/>
                </a:solidFill>
              </a:rPr>
              <a:t>pixels in the original image are used to calculate each new pixel. A filter is represented by a “filtering matrix”(or “filtering template”) whose import parameters include “the size of the filtering region” and “the shape of the filtering region”</a:t>
            </a:r>
            <a:endParaRPr lang="zh-CN" altLang="en-US" sz="2400" dirty="0">
              <a:solidFill>
                <a:schemeClr val="bg1"/>
              </a:solidFill>
            </a:endParaRPr>
          </a:p>
        </p:txBody>
      </p:sp>
      <p:pic>
        <p:nvPicPr>
          <p:cNvPr id="4" name="内容占位符 3">
            <a:extLst>
              <a:ext uri="{FF2B5EF4-FFF2-40B4-BE49-F238E27FC236}">
                <a16:creationId xmlns:a16="http://schemas.microsoft.com/office/drawing/2014/main" id="{6DA0AF5D-E1EB-4C66-A32B-CDCD518B13C8}"/>
              </a:ext>
            </a:extLst>
          </p:cNvPr>
          <p:cNvPicPr>
            <a:picLocks noGrp="1" noChangeAspect="1"/>
          </p:cNvPicPr>
          <p:nvPr>
            <p:ph idx="1"/>
          </p:nvPr>
        </p:nvPicPr>
        <p:blipFill>
          <a:blip r:embed="rId2"/>
          <a:stretch>
            <a:fillRect/>
          </a:stretch>
        </p:blipFill>
        <p:spPr>
          <a:xfrm>
            <a:off x="0" y="3013218"/>
            <a:ext cx="3659670" cy="3311812"/>
          </a:xfrm>
          <a:prstGeom prst="rect">
            <a:avLst/>
          </a:prstGeom>
        </p:spPr>
      </p:pic>
      <p:pic>
        <p:nvPicPr>
          <p:cNvPr id="5" name="图片 4">
            <a:extLst>
              <a:ext uri="{FF2B5EF4-FFF2-40B4-BE49-F238E27FC236}">
                <a16:creationId xmlns:a16="http://schemas.microsoft.com/office/drawing/2014/main" id="{F910546B-B5D6-4621-A67C-A00295897A6B}"/>
              </a:ext>
            </a:extLst>
          </p:cNvPr>
          <p:cNvPicPr>
            <a:picLocks noChangeAspect="1"/>
          </p:cNvPicPr>
          <p:nvPr/>
        </p:nvPicPr>
        <p:blipFill>
          <a:blip r:embed="rId3"/>
          <a:stretch>
            <a:fillRect/>
          </a:stretch>
        </p:blipFill>
        <p:spPr>
          <a:xfrm>
            <a:off x="3544323" y="1690689"/>
            <a:ext cx="2047741" cy="2814200"/>
          </a:xfrm>
          <a:prstGeom prst="rect">
            <a:avLst/>
          </a:prstGeom>
        </p:spPr>
      </p:pic>
      <p:pic>
        <p:nvPicPr>
          <p:cNvPr id="6" name="图片 5">
            <a:extLst>
              <a:ext uri="{FF2B5EF4-FFF2-40B4-BE49-F238E27FC236}">
                <a16:creationId xmlns:a16="http://schemas.microsoft.com/office/drawing/2014/main" id="{35F06975-7395-4CAF-81A2-95FFFA08C76F}"/>
              </a:ext>
            </a:extLst>
          </p:cNvPr>
          <p:cNvPicPr>
            <a:picLocks noChangeAspect="1"/>
          </p:cNvPicPr>
          <p:nvPr/>
        </p:nvPicPr>
        <p:blipFill>
          <a:blip r:embed="rId4"/>
          <a:stretch>
            <a:fillRect/>
          </a:stretch>
        </p:blipFill>
        <p:spPr>
          <a:xfrm>
            <a:off x="5533049" y="3419476"/>
            <a:ext cx="2014607" cy="2754822"/>
          </a:xfrm>
          <a:prstGeom prst="rect">
            <a:avLst/>
          </a:prstGeom>
        </p:spPr>
      </p:pic>
      <p:pic>
        <p:nvPicPr>
          <p:cNvPr id="7" name="图片 6">
            <a:extLst>
              <a:ext uri="{FF2B5EF4-FFF2-40B4-BE49-F238E27FC236}">
                <a16:creationId xmlns:a16="http://schemas.microsoft.com/office/drawing/2014/main" id="{EB6D42D8-A53E-455A-AE98-CA8482BE2304}"/>
              </a:ext>
            </a:extLst>
          </p:cNvPr>
          <p:cNvPicPr>
            <a:picLocks noChangeAspect="1"/>
          </p:cNvPicPr>
          <p:nvPr/>
        </p:nvPicPr>
        <p:blipFill>
          <a:blip r:embed="rId5"/>
          <a:stretch>
            <a:fillRect/>
          </a:stretch>
        </p:blipFill>
        <p:spPr>
          <a:xfrm>
            <a:off x="7465443" y="1724025"/>
            <a:ext cx="2032560" cy="2982199"/>
          </a:xfrm>
          <a:prstGeom prst="rect">
            <a:avLst/>
          </a:prstGeom>
        </p:spPr>
      </p:pic>
      <p:pic>
        <p:nvPicPr>
          <p:cNvPr id="8" name="图片 7">
            <a:extLst>
              <a:ext uri="{FF2B5EF4-FFF2-40B4-BE49-F238E27FC236}">
                <a16:creationId xmlns:a16="http://schemas.microsoft.com/office/drawing/2014/main" id="{25CA080C-E58D-4E0D-B24E-4A53DB998A62}"/>
              </a:ext>
            </a:extLst>
          </p:cNvPr>
          <p:cNvPicPr>
            <a:picLocks noChangeAspect="1"/>
          </p:cNvPicPr>
          <p:nvPr/>
        </p:nvPicPr>
        <p:blipFill>
          <a:blip r:embed="rId6"/>
          <a:stretch>
            <a:fillRect/>
          </a:stretch>
        </p:blipFill>
        <p:spPr>
          <a:xfrm>
            <a:off x="9480050" y="3567573"/>
            <a:ext cx="1995972" cy="2816450"/>
          </a:xfrm>
          <a:prstGeom prst="rect">
            <a:avLst/>
          </a:prstGeom>
        </p:spPr>
      </p:pic>
    </p:spTree>
    <p:extLst>
      <p:ext uri="{BB962C8B-B14F-4D97-AF65-F5344CB8AC3E}">
        <p14:creationId xmlns:p14="http://schemas.microsoft.com/office/powerpoint/2010/main" val="909165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EFBED-183D-4B16-9716-5B808F2109B7}"/>
              </a:ext>
            </a:extLst>
          </p:cNvPr>
          <p:cNvSpPr>
            <a:spLocks noGrp="1"/>
          </p:cNvSpPr>
          <p:nvPr>
            <p:ph type="title"/>
          </p:nvPr>
        </p:nvSpPr>
        <p:spPr/>
        <p:txBody>
          <a:bodyPr/>
          <a:lstStyle/>
          <a:p>
            <a:r>
              <a:rPr lang="en-US" altLang="zh-CN" dirty="0">
                <a:solidFill>
                  <a:schemeClr val="bg1"/>
                </a:solidFill>
              </a:rPr>
              <a:t>Linear filters (linear convolution):</a:t>
            </a:r>
            <a:endParaRPr lang="zh-CN" altLang="en-US" dirty="0">
              <a:solidFill>
                <a:schemeClr val="bg1"/>
              </a:solidFill>
            </a:endParaRPr>
          </a:p>
        </p:txBody>
      </p:sp>
      <p:sp>
        <p:nvSpPr>
          <p:cNvPr id="3" name="内容占位符 2">
            <a:extLst>
              <a:ext uri="{FF2B5EF4-FFF2-40B4-BE49-F238E27FC236}">
                <a16:creationId xmlns:a16="http://schemas.microsoft.com/office/drawing/2014/main" id="{A993579C-BCE4-4475-9C17-6E57D9CD6D46}"/>
              </a:ext>
            </a:extLst>
          </p:cNvPr>
          <p:cNvSpPr>
            <a:spLocks noGrp="1"/>
          </p:cNvSpPr>
          <p:nvPr>
            <p:ph idx="1"/>
          </p:nvPr>
        </p:nvSpPr>
        <p:spPr/>
        <p:txBody>
          <a:bodyPr/>
          <a:lstStyle/>
          <a:p>
            <a:pPr marL="514350" indent="-514350">
              <a:buFont typeface="+mj-lt"/>
              <a:buAutoNum type="arabicPeriod"/>
            </a:pPr>
            <a:r>
              <a:rPr lang="en-US" altLang="zh-CN" dirty="0">
                <a:solidFill>
                  <a:schemeClr val="bg1"/>
                </a:solidFill>
              </a:rPr>
              <a:t>Box filter: b = </a:t>
            </a:r>
            <a:r>
              <a:rPr lang="en-US" altLang="zh-CN" dirty="0" err="1">
                <a:solidFill>
                  <a:schemeClr val="bg1"/>
                </a:solidFill>
              </a:rPr>
              <a:t>imboxfilt</a:t>
            </a:r>
            <a:r>
              <a:rPr lang="en-US" altLang="zh-CN" dirty="0">
                <a:solidFill>
                  <a:schemeClr val="bg1"/>
                </a:solidFill>
              </a:rPr>
              <a:t>(A, </a:t>
            </a:r>
            <a:r>
              <a:rPr lang="en-US" altLang="zh-CN" dirty="0" err="1">
                <a:solidFill>
                  <a:schemeClr val="bg1"/>
                </a:solidFill>
              </a:rPr>
              <a:t>filterSize</a:t>
            </a:r>
            <a:r>
              <a:rPr lang="en-US" altLang="zh-CN" dirty="0">
                <a:solidFill>
                  <a:schemeClr val="bg1"/>
                </a:solidFill>
              </a:rPr>
              <a:t>, Name, value) </a:t>
            </a:r>
            <a:r>
              <a:rPr lang="zh-CN" altLang="en-US" dirty="0">
                <a:solidFill>
                  <a:schemeClr val="bg1"/>
                </a:solidFill>
              </a:rPr>
              <a:t>，</a:t>
            </a:r>
            <a:r>
              <a:rPr lang="en-US" altLang="zh-CN" dirty="0">
                <a:solidFill>
                  <a:schemeClr val="bg1"/>
                </a:solidFill>
              </a:rPr>
              <a:t>the current pixel and its adjacent pixels are treated equally, and the average processing is performed uniformly.</a:t>
            </a:r>
          </a:p>
          <a:p>
            <a:pPr marL="514350" indent="-514350">
              <a:buFont typeface="+mj-lt"/>
              <a:buAutoNum type="arabicPeriod"/>
            </a:pPr>
            <a:r>
              <a:rPr lang="en-US" altLang="zh-CN" dirty="0">
                <a:solidFill>
                  <a:schemeClr val="bg1"/>
                </a:solidFill>
              </a:rPr>
              <a:t>Gaussian filter: Each template in the image is scanned with a template (or convolution, mask), and the value of the center pixel of the template is replaced by the weighted average gray value of the pixels in the neighborhood determined by the template.</a:t>
            </a:r>
          </a:p>
          <a:p>
            <a:pPr marL="514350" indent="-514350">
              <a:buFont typeface="+mj-lt"/>
              <a:buAutoNum type="arabicPeriod"/>
            </a:pPr>
            <a:r>
              <a:rPr lang="en-US" altLang="zh-CN" dirty="0">
                <a:solidFill>
                  <a:schemeClr val="bg1"/>
                </a:solidFill>
              </a:rPr>
              <a:t>Differential filter:</a:t>
            </a:r>
            <a:endParaRPr lang="zh-CN" altLang="en-US" dirty="0">
              <a:solidFill>
                <a:schemeClr val="bg1"/>
              </a:solidFill>
            </a:endParaRPr>
          </a:p>
        </p:txBody>
      </p:sp>
    </p:spTree>
    <p:extLst>
      <p:ext uri="{BB962C8B-B14F-4D97-AF65-F5344CB8AC3E}">
        <p14:creationId xmlns:p14="http://schemas.microsoft.com/office/powerpoint/2010/main" val="19814047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1530</TotalTime>
  <Words>632</Words>
  <Application>Microsoft Office PowerPoint</Application>
  <PresentationFormat>宽屏</PresentationFormat>
  <Paragraphs>42</Paragraphs>
  <Slides>14</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19" baseType="lpstr">
      <vt:lpstr>等线</vt:lpstr>
      <vt:lpstr>等线 Light</vt:lpstr>
      <vt:lpstr>Arial</vt:lpstr>
      <vt:lpstr>Office 主题​​</vt:lpstr>
      <vt:lpstr>Worksheet</vt:lpstr>
      <vt:lpstr>Image Processing Project2</vt:lpstr>
      <vt:lpstr>Difference:</vt:lpstr>
      <vt:lpstr>Error:</vt:lpstr>
      <vt:lpstr>XOR/OR Operation</vt:lpstr>
      <vt:lpstr>PowerPoint 演示文稿</vt:lpstr>
      <vt:lpstr>Image noise: is an undesirable by-product of image capture that obscures the desired imformation</vt:lpstr>
      <vt:lpstr>Add some noise:</vt:lpstr>
      <vt:lpstr>Filter: 1-D digital filter, multiple pixels in the original image are used to calculate each new pixel. A filter is represented by a “filtering matrix”(or “filtering template”) whose import parameters include “the size of the filtering region” and “the shape of the filtering region”</vt:lpstr>
      <vt:lpstr>Linear filters (linear convolution):</vt:lpstr>
      <vt:lpstr>Nonlinear filter:</vt:lpstr>
      <vt:lpstr>Kuwahara filter:  nonlinear ,  the Kuwahara filter is able to apply smoothing on the image while preserving the edges.</vt:lpstr>
      <vt:lpstr>Evaluation:</vt:lpstr>
      <vt:lpstr>Single-layer Neural Networks: from multi-dimensional real input to binary output. The perceptron is separating the input into 2 categories.</vt:lpstr>
      <vt:lpstr>Feedforward neural network: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Project2</dc:title>
  <dc:creator>寻 肖</dc:creator>
  <cp:lastModifiedBy>肖 寻</cp:lastModifiedBy>
  <cp:revision>46</cp:revision>
  <dcterms:created xsi:type="dcterms:W3CDTF">2019-05-12T17:27:06Z</dcterms:created>
  <dcterms:modified xsi:type="dcterms:W3CDTF">2019-05-15T13:00:03Z</dcterms:modified>
</cp:coreProperties>
</file>