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8" r:id="rId5"/>
    <p:sldId id="257" r:id="rId6"/>
    <p:sldId id="260" r:id="rId7"/>
    <p:sldId id="267" r:id="rId8"/>
    <p:sldId id="261" r:id="rId9"/>
    <p:sldId id="295" r:id="rId10"/>
    <p:sldId id="296" r:id="rId11"/>
    <p:sldId id="297" r:id="rId12"/>
    <p:sldId id="262" r:id="rId13"/>
    <p:sldId id="263" r:id="rId14"/>
    <p:sldId id="264" r:id="rId15"/>
    <p:sldId id="273" r:id="rId16"/>
    <p:sldId id="274" r:id="rId17"/>
    <p:sldId id="275" r:id="rId18"/>
    <p:sldId id="276" r:id="rId19"/>
    <p:sldId id="259" r:id="rId20"/>
    <p:sldId id="268" r:id="rId21"/>
    <p:sldId id="269" r:id="rId22"/>
    <p:sldId id="270" r:id="rId23"/>
    <p:sldId id="277" r:id="rId24"/>
    <p:sldId id="272" r:id="rId25"/>
    <p:sldId id="281" r:id="rId26"/>
    <p:sldId id="282" r:id="rId27"/>
    <p:sldId id="278" r:id="rId28"/>
    <p:sldId id="271" r:id="rId29"/>
    <p:sldId id="283" r:id="rId30"/>
    <p:sldId id="285" r:id="rId31"/>
    <p:sldId id="286" r:id="rId32"/>
    <p:sldId id="287" r:id="rId33"/>
    <p:sldId id="288" r:id="rId34"/>
    <p:sldId id="284" r:id="rId35"/>
    <p:sldId id="298" r:id="rId36"/>
    <p:sldId id="279" r:id="rId37"/>
    <p:sldId id="289" r:id="rId38"/>
    <p:sldId id="29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肖 寻" initials="肖" lastIdx="16" clrIdx="0">
    <p:extLst>
      <p:ext uri="{19B8F6BF-5375-455C-9EA6-DF929625EA0E}">
        <p15:presenceInfo xmlns:p15="http://schemas.microsoft.com/office/powerpoint/2012/main" userId="ac997e2ddf0a1b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8" autoAdjust="0"/>
    <p:restoredTop sz="94660"/>
  </p:normalViewPr>
  <p:slideViewPr>
    <p:cSldViewPr snapToGrid="0">
      <p:cViewPr varScale="1">
        <p:scale>
          <a:sx n="76" d="100"/>
          <a:sy n="76" d="100"/>
        </p:scale>
        <p:origin x="12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4T13:10:02.773" idx="1">
    <p:pos x="6827" y="354"/>
    <p:text>对于单色图像，基于灰度值的两个基本属性之一：不连续性和相似性。</p:text>
    <p:extLst>
      <p:ext uri="{C676402C-5697-4E1C-873F-D02D1690AC5C}">
        <p15:threadingInfo xmlns:p15="http://schemas.microsoft.com/office/powerpoint/2012/main" timeZoneBias="-480"/>
      </p:ext>
    </p:extLst>
  </p:cm>
  <p:cm authorId="1" dt="2019-05-24T13:11:26.759" idx="2">
    <p:pos x="6827" y="490"/>
    <p:text>该区域的边界彼此完全不同并且与背景不同，允许基于灰度的局部不连续性进行边界检测。
第二种：根据一组预定义的标准将图像分割成类似的区域。</p:text>
    <p:extLst>
      <p:ext uri="{C676402C-5697-4E1C-873F-D02D1690AC5C}">
        <p15:threadingInfo xmlns:p15="http://schemas.microsoft.com/office/powerpoint/2012/main" timeZoneBias="-4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4T13:11:52.100" idx="3">
    <p:pos x="7028" y="266"/>
    <p:text>仅仅是试图找到图像中强度急剧变化或颜色急剧变化的区域的情况，高值表示急剧变化，低值表示变化浅。</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4T13:12:36.719" idx="4">
    <p:pos x="7643" y="2625"/>
    <p:text>a的滤波器是90°旋转各向同性结果
b的滤波器是45°旋转各向同性的结果
c和d都是上述两个的扩展</p:text>
    <p:extLst>
      <p:ext uri="{C676402C-5697-4E1C-873F-D02D1690AC5C}">
        <p15:threadingInfo xmlns:p15="http://schemas.microsoft.com/office/powerpoint/2012/main" timeZoneBias="-480"/>
      </p:ext>
    </p:extLst>
  </p:cm>
  <p:cm authorId="1" dt="2019-05-24T13:13:00.830" idx="5">
    <p:pos x="7643" y="2761"/>
    <p:text>它可以突出显示图像中的孤立点，孤立线或线端点。</p:text>
    <p:extLst>
      <p:ext uri="{C676402C-5697-4E1C-873F-D02D1690AC5C}">
        <p15:threadingInfo xmlns:p15="http://schemas.microsoft.com/office/powerpoint/2012/main" timeZoneBias="-48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4T13:13:50.632" idx="6">
    <p:pos x="7488" y="498"/>
    <p:text>计算梯度图像和角度图像：
的角度图像的非最大值抑制的方向提供了指导。
3.非最大抑制梯度图像：
将对应于非最大值的灰度值设置为0，并消除大量非边缘像素点，在非最大抑制之后，将梯度方向上的最大值作为边缘点以形成罚款和精确的单像素边缘。
4.使用双阈值的边连接：
选择两个阈值，认为作为假边缘被设置为0比低阈值的点被认为是，大于高阈值的点被认为是强边缘，并且中间像素需要进一步检查。</p:text>
    <p:extLst>
      <p:ext uri="{C676402C-5697-4E1C-873F-D02D1690AC5C}">
        <p15:threadingInfo xmlns:p15="http://schemas.microsoft.com/office/powerpoint/2012/main" timeZoneBias="-480"/>
      </p:ext>
    </p:extLst>
  </p:cm>
  <p:cm authorId="1" dt="2019-05-24T13:14:13.917" idx="7">
    <p:pos x="7488" y="634"/>
    <p:text>良好的检测 - 算法可以在图像中标记尽可能多的实际边缘
 良好的定位 - 识别的边缘应尽可能接近实际图像中的实际边缘
 最小响应 - 图像中的边缘只能识别一次，并且不应将可能的图像噪声识别为边缘</p:text>
    <p:extLst>
      <p:ext uri="{C676402C-5697-4E1C-873F-D02D1690AC5C}">
        <p15:threadingInfo xmlns:p15="http://schemas.microsoft.com/office/powerpoint/2012/main" timeZoneBias="-48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4T13:14:41.385" idx="8">
    <p:pos x="7045" y="1180"/>
    <p:text>先前的分割方法基于边缘不连续性，首先查找边缘分段，然后尝试将这些分段连接为边界以识别不同的区域。阈值处理是一种技术，它将灰度值的特征直接划分为区域。
全局阈值处理：
一个。选择全局阈值T的初始估计值。
湾用T分割图像以生成两组像素：G1灰度值大于T，其他为G2。
C。 G1和G2的像素平均灰度值是m1和m2。
d。计算新阈值T =（m1 + m2）/ 2。
即重复步骤b~d，直到连续迭代的T值之间的差小于预定义参数ΔT。</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4T13:17:10.086" idx="9">
    <p:pos x="7133" y="1177"/>
    <p:text>分类：将图像结构化为特定类别的信息，并用预定的字符串或实例ID描述图像。分类任务关注整体并给出整个图片内容的描述。
检测：检测特定对象目标需要同时获取该目标的类别信息和位置信息。
分段：分段包括语义分段和实例分段。前者是前 - 后分离的扩展，其需要分离具有不同语义的图像部分，而后者是检测任务的扩展，其需要描述目标的轮廓（比检测帧更详细）。分段是图像的像素级描述，它给出了每个像素类别（实例）对于理解要求更高的场景的意义。</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4T13:17:44.009" idx="10">
    <p:pos x="7120" y="1177"/>
    <p:text>区域选择，提取功能，分类回归</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4T13:19:00.950" idx="11">
    <p:pos x="6177" y="1177"/>
    <p:text>生成区域提案和CNN提取功能
放入分类器分类并纠正位置</p:text>
    <p:extLst>
      <p:ext uri="{C676402C-5697-4E1C-873F-D02D1690AC5C}">
        <p15:threadingInfo xmlns:p15="http://schemas.microsoft.com/office/powerpoint/2012/main" timeZoneBias="-480"/>
      </p:ext>
    </p:extLst>
  </p:cm>
  <p:cm authorId="1" dt="2019-05-24T13:19:27.134" idx="12">
    <p:pos x="6177" y="1313"/>
    <p:text>首先生成候选区域重新检测，减少信息冗余</p:text>
    <p:extLst>
      <p:ext uri="{C676402C-5697-4E1C-873F-D02D1690AC5C}">
        <p15:threadingInfo xmlns:p15="http://schemas.microsoft.com/office/powerpoint/2012/main" timeZoneBias="-480">
          <p15:parentCm authorId="1" idx="11"/>
        </p15:threadingInfo>
      </p:ext>
    </p:extLst>
  </p:cm>
  <p:cm authorId="1" dt="2019-05-24T13:37:50.898" idx="14">
    <p:pos x="6177" y="1449"/>
    <p:text>检测是从</p:text>
    <p:extLst>
      <p:ext uri="{C676402C-5697-4E1C-873F-D02D1690AC5C}">
        <p15:threadingInfo xmlns:p15="http://schemas.microsoft.com/office/powerpoint/2012/main" timeZoneBias="-480">
          <p15:parentCm authorId="1" idx="11"/>
        </p15:threadingInfo>
      </p:ext>
    </p:extLst>
  </p:cm>
  <p:cm authorId="1" dt="2019-05-24T13:38:05.845" idx="15">
    <p:pos x="6177" y="1585"/>
    <p:text>语音分割  实例分割和检测有关</p:text>
    <p:extLst>
      <p:ext uri="{C676402C-5697-4E1C-873F-D02D1690AC5C}">
        <p15:threadingInfo xmlns:p15="http://schemas.microsoft.com/office/powerpoint/2012/main" timeZoneBias="-480">
          <p15:parentCm authorId="1" idx="11"/>
        </p15:threadingInfo>
      </p:ext>
    </p:extLst>
  </p:cm>
  <p:cm authorId="1" dt="2019-05-24T13:39:21.360" idx="16">
    <p:pos x="6177" y="1721"/>
    <p:text>分割根据像素的分割</p:text>
    <p:extLst>
      <p:ext uri="{C676402C-5697-4E1C-873F-D02D1690AC5C}">
        <p15:threadingInfo xmlns:p15="http://schemas.microsoft.com/office/powerpoint/2012/main" timeZoneBias="-480">
          <p15:parentCm authorId="1" idx="1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24T13:19:54.566" idx="13">
    <p:pos x="6361" y="1177"/>
    <p:text>解决R-CNN硬伤：
第一：计算冗余
首先生成候选区域然后卷积 - &gt;第一卷积然后生成区域
第二：图像裁剪/变形</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F87DA-3D6F-494D-80C1-BD4427C0B0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0241E9-CFFD-4B8A-9173-E46E7F957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93D724-F28F-4711-AC3D-7F48795959C6}"/>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5ABA89B4-9643-4884-956B-EFEC2E36AD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19CA75-5E21-4975-B063-C119D8BB3F32}"/>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411558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147AD-31CC-457B-944C-D33FAEB366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40D122-BEC2-4134-97F1-030DA5B09D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313F27-512D-43B0-80C3-F1337262B94A}"/>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B326DD16-3EAF-40BD-9326-7F5F8BEE3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EADB0-CDE1-4D51-9AF0-735F57FA9456}"/>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25757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A6A5A-1A93-41FC-8B0D-BD6655F169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90389F-C95A-413B-933E-0C0FB6EB6C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75B55-4313-4624-A165-B39ABC7D9D19}"/>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7276D4C5-42D9-4DE6-8C76-CD17F1231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93C8BC-F095-4531-BEC3-3D52EDB865CD}"/>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326165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B2D88-3F56-4229-B808-7197308E9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2784C6-BE47-43F4-8A7C-4AD520FCCDA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83765C-441F-4D00-9774-95CD20E6D844}"/>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16FAF28F-645E-4A53-A531-8C82BA6EC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C322D4-130A-4C8A-AB8E-B100CD786F59}"/>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137320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61B2F-77AF-4874-AC6E-EA3A9BC8C3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C12A84-DAA1-4277-988F-F836B78AFA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DEF963-1931-4EC2-A702-9CCAC8F7146F}"/>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86726FA7-D3B8-4650-BBC8-C0793AFA1C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E201BA-030A-458B-BD00-A73CDEA4D964}"/>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382493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D74CD-0373-42E6-AE93-8BEA6B0A0B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0DE93F-A80B-44BD-9498-BFFB636247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02D9B8-85A5-45B6-9ADD-AE6427A7BD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FF23CC-A6D3-44E2-9552-B4AB092CCCEB}"/>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54563E9D-3B6A-4881-A229-E15083FFE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598193-B0C4-420F-A888-F9431686F49B}"/>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224944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83472-317A-4C95-9B7B-F0A7E1B561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68501C-7A85-4F2A-BC3E-BDB1A2AA6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68E1B5-F7F3-4EEE-A1D3-99476F5ED4B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5C52277-3555-4A32-8ACD-5D0CDC56D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609F53-ECEE-4BFF-A312-CC323FA464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72E47D-D581-44EB-BB62-BB7B0349927E}"/>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8" name="页脚占位符 7">
            <a:extLst>
              <a:ext uri="{FF2B5EF4-FFF2-40B4-BE49-F238E27FC236}">
                <a16:creationId xmlns:a16="http://schemas.microsoft.com/office/drawing/2014/main" id="{342DC403-1336-448F-ADBB-4E5413B831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2813FC-2489-4D14-A4DE-E9D768CE5A59}"/>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188495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EFD95-D7F8-411F-8DEF-B5328DA1E8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84AE4D-3540-4495-A681-2834BF4CD90E}"/>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4" name="页脚占位符 3">
            <a:extLst>
              <a:ext uri="{FF2B5EF4-FFF2-40B4-BE49-F238E27FC236}">
                <a16:creationId xmlns:a16="http://schemas.microsoft.com/office/drawing/2014/main" id="{47D31579-FF4E-46F3-A1C4-69A0AAC79A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4DA8AE-BECC-48ED-AA34-03645501D5A4}"/>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128559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20E36C-D93B-46B6-875A-9F02550447EA}"/>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3" name="页脚占位符 2">
            <a:extLst>
              <a:ext uri="{FF2B5EF4-FFF2-40B4-BE49-F238E27FC236}">
                <a16:creationId xmlns:a16="http://schemas.microsoft.com/office/drawing/2014/main" id="{D5F4190C-D0F0-48E6-A653-5C53DB607D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E4B964-A990-4BBB-8E6A-1A838E190A82}"/>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316938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A6E1C-9302-44F0-8BA3-F1FC26BBA8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C77DD8-0798-4569-AEE2-5C00DC1D5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FA9B76-A7B7-4595-9AA7-8DD8A1D02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DC3742-11E4-4CB3-9DC8-3031F327BE41}"/>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740D6EED-78FE-41D6-A6A0-49BA738D25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B3F902-9AF4-4FB0-B0FE-73722FA50BF5}"/>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380000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6E8E0-BA24-4F6B-8A78-8C27D23F71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A49571-139C-4B6D-9D8A-8023B9E3B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DF33FC-54D6-452B-B9EB-F70955925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24EF51-E96D-4F34-AD4B-FF7CE7A994A1}"/>
              </a:ext>
            </a:extLst>
          </p:cNvPr>
          <p:cNvSpPr>
            <a:spLocks noGrp="1"/>
          </p:cNvSpPr>
          <p:nvPr>
            <p:ph type="dt" sz="half" idx="10"/>
          </p:nvPr>
        </p:nvSpPr>
        <p:spPr/>
        <p:txBody>
          <a:bodyPr/>
          <a:lstStyle/>
          <a:p>
            <a:fld id="{3B8E2D53-6EBC-40D7-B936-8F9A334A3C4E}" type="datetimeFigureOut">
              <a:rPr lang="zh-CN" altLang="en-US" smtClean="0"/>
              <a:t>2019/5/24</a:t>
            </a:fld>
            <a:endParaRPr lang="zh-CN" altLang="en-US"/>
          </a:p>
        </p:txBody>
      </p:sp>
      <p:sp>
        <p:nvSpPr>
          <p:cNvPr id="6" name="页脚占位符 5">
            <a:extLst>
              <a:ext uri="{FF2B5EF4-FFF2-40B4-BE49-F238E27FC236}">
                <a16:creationId xmlns:a16="http://schemas.microsoft.com/office/drawing/2014/main" id="{570071EC-D4E7-428C-AA38-02E638D84B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0DFA4-C23C-4EB8-B3B0-F90197882AD5}"/>
              </a:ext>
            </a:extLst>
          </p:cNvPr>
          <p:cNvSpPr>
            <a:spLocks noGrp="1"/>
          </p:cNvSpPr>
          <p:nvPr>
            <p:ph type="sldNum" sz="quarter" idx="12"/>
          </p:nvPr>
        </p:nvSpPr>
        <p:spPr/>
        <p:txBody>
          <a:body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232504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17C8F0-3850-4AAD-B962-952A10B27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8E6197-9513-4C82-ACD4-1BF152823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DCD8BF-481B-401C-859D-510EB30A32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E2D53-6EBC-40D7-B936-8F9A334A3C4E}" type="datetimeFigureOut">
              <a:rPr lang="zh-CN" altLang="en-US" smtClean="0"/>
              <a:t>2019/5/24</a:t>
            </a:fld>
            <a:endParaRPr lang="zh-CN" altLang="en-US"/>
          </a:p>
        </p:txBody>
      </p:sp>
      <p:sp>
        <p:nvSpPr>
          <p:cNvPr id="5" name="页脚占位符 4">
            <a:extLst>
              <a:ext uri="{FF2B5EF4-FFF2-40B4-BE49-F238E27FC236}">
                <a16:creationId xmlns:a16="http://schemas.microsoft.com/office/drawing/2014/main" id="{CBB0FF68-DC2E-4D78-A4E2-A5013E8AD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61471F-C93F-4DD7-A099-E708806A7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B0CC2-0042-45D4-A7C7-DA3126AE33F9}" type="slidenum">
              <a:rPr lang="zh-CN" altLang="en-US" smtClean="0"/>
              <a:t>‹#›</a:t>
            </a:fld>
            <a:endParaRPr lang="zh-CN" altLang="en-US"/>
          </a:p>
        </p:txBody>
      </p:sp>
    </p:spTree>
    <p:extLst>
      <p:ext uri="{BB962C8B-B14F-4D97-AF65-F5344CB8AC3E}">
        <p14:creationId xmlns:p14="http://schemas.microsoft.com/office/powerpoint/2010/main" val="69101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6834-764B-420F-8AEA-D7C3D32AFAFD}"/>
              </a:ext>
            </a:extLst>
          </p:cNvPr>
          <p:cNvSpPr>
            <a:spLocks noGrp="1"/>
          </p:cNvSpPr>
          <p:nvPr>
            <p:ph type="ctrTitle"/>
          </p:nvPr>
        </p:nvSpPr>
        <p:spPr/>
        <p:txBody>
          <a:bodyPr/>
          <a:lstStyle/>
          <a:p>
            <a:r>
              <a:rPr lang="en-US" altLang="zh-CN" dirty="0">
                <a:solidFill>
                  <a:schemeClr val="bg1"/>
                </a:solidFill>
              </a:rPr>
              <a:t>Image Processing Project3</a:t>
            </a:r>
            <a:endParaRPr lang="zh-CN" altLang="en-US" dirty="0">
              <a:solidFill>
                <a:schemeClr val="bg1"/>
              </a:solidFill>
            </a:endParaRPr>
          </a:p>
        </p:txBody>
      </p:sp>
      <p:sp>
        <p:nvSpPr>
          <p:cNvPr id="3" name="副标题 2">
            <a:extLst>
              <a:ext uri="{FF2B5EF4-FFF2-40B4-BE49-F238E27FC236}">
                <a16:creationId xmlns:a16="http://schemas.microsoft.com/office/drawing/2014/main" id="{E47B822E-1468-49B6-B43E-DA0DB90ACCEF}"/>
              </a:ext>
            </a:extLst>
          </p:cNvPr>
          <p:cNvSpPr>
            <a:spLocks noGrp="1"/>
          </p:cNvSpPr>
          <p:nvPr>
            <p:ph type="subTitle" idx="1"/>
          </p:nvPr>
        </p:nvSpPr>
        <p:spPr/>
        <p:txBody>
          <a:bodyPr/>
          <a:lstStyle/>
          <a:p>
            <a:r>
              <a:rPr lang="en-US" altLang="zh-CN" dirty="0">
                <a:solidFill>
                  <a:schemeClr val="bg1"/>
                </a:solidFill>
              </a:rPr>
              <a:t>2019-05-21</a:t>
            </a:r>
            <a:endParaRPr lang="zh-CN" altLang="en-US" dirty="0">
              <a:solidFill>
                <a:schemeClr val="bg1"/>
              </a:solidFill>
            </a:endParaRPr>
          </a:p>
        </p:txBody>
      </p:sp>
    </p:spTree>
    <p:extLst>
      <p:ext uri="{BB962C8B-B14F-4D97-AF65-F5344CB8AC3E}">
        <p14:creationId xmlns:p14="http://schemas.microsoft.com/office/powerpoint/2010/main" val="218088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E25E4-4024-4667-B97D-8192F46FC553}"/>
              </a:ext>
            </a:extLst>
          </p:cNvPr>
          <p:cNvSpPr>
            <a:spLocks noGrp="1"/>
          </p:cNvSpPr>
          <p:nvPr>
            <p:ph type="title"/>
          </p:nvPr>
        </p:nvSpPr>
        <p:spPr/>
        <p:txBody>
          <a:bodyPr>
            <a:normAutofit/>
          </a:bodyPr>
          <a:lstStyle/>
          <a:p>
            <a:r>
              <a:rPr lang="en-US" altLang="zh-CN" dirty="0">
                <a:solidFill>
                  <a:schemeClr val="bg1"/>
                </a:solidFill>
              </a:rPr>
              <a:t>Otsu’s Optimal global threshold processing: </a:t>
            </a:r>
            <a:r>
              <a:rPr lang="en-US" altLang="zh-CN" sz="2700" dirty="0">
                <a:solidFill>
                  <a:schemeClr val="bg1"/>
                </a:solidFill>
              </a:rPr>
              <a:t>The best when the variance between classes is the largest</a:t>
            </a:r>
            <a:endParaRPr lang="zh-CN" altLang="en-US" sz="2700" dirty="0">
              <a:solidFill>
                <a:schemeClr val="bg1"/>
              </a:solidFill>
            </a:endParaRPr>
          </a:p>
        </p:txBody>
      </p:sp>
      <p:sp>
        <p:nvSpPr>
          <p:cNvPr id="3" name="内容占位符 2">
            <a:extLst>
              <a:ext uri="{FF2B5EF4-FFF2-40B4-BE49-F238E27FC236}">
                <a16:creationId xmlns:a16="http://schemas.microsoft.com/office/drawing/2014/main" id="{4D6DE6C5-667A-4630-B922-88777227D2F6}"/>
              </a:ext>
            </a:extLst>
          </p:cNvPr>
          <p:cNvSpPr>
            <a:spLocks noGrp="1"/>
          </p:cNvSpPr>
          <p:nvPr>
            <p:ph idx="1"/>
          </p:nvPr>
        </p:nvSpPr>
        <p:spPr>
          <a:xfrm>
            <a:off x="419100" y="1690688"/>
            <a:ext cx="11353800" cy="5032375"/>
          </a:xfrm>
        </p:spPr>
        <p:txBody>
          <a:bodyPr>
            <a:normAutofit/>
          </a:bodyPr>
          <a:lstStyle/>
          <a:p>
            <a:pPr marL="0" indent="0">
              <a:buNone/>
            </a:pPr>
            <a:r>
              <a:rPr lang="en-US" altLang="zh-CN" dirty="0">
                <a:solidFill>
                  <a:schemeClr val="bg1"/>
                </a:solidFill>
              </a:rPr>
              <a:t>1. Calculates the normalized grayscale histogram of the input image. Use </a:t>
            </a:r>
            <a:r>
              <a:rPr lang="en-US" altLang="zh-CN" dirty="0" err="1">
                <a:solidFill>
                  <a:schemeClr val="bg1"/>
                </a:solidFill>
              </a:rPr>
              <a:t>p_i</a:t>
            </a:r>
            <a:r>
              <a:rPr lang="en-US" altLang="zh-CN" dirty="0">
                <a:solidFill>
                  <a:schemeClr val="bg1"/>
                </a:solidFill>
              </a:rPr>
              <a:t> to represent the individual components of the histogram.</a:t>
            </a:r>
          </a:p>
          <a:p>
            <a:pPr marL="0" indent="0">
              <a:buNone/>
            </a:pPr>
            <a:r>
              <a:rPr lang="en-US" altLang="zh-CN" dirty="0">
                <a:solidFill>
                  <a:schemeClr val="bg1"/>
                </a:solidFill>
              </a:rPr>
              <a:t>2. Calculate the cumulative sum P_1 (k), k = 0, 1, 2, ..., L-1.</a:t>
            </a:r>
          </a:p>
          <a:p>
            <a:pPr marL="0" indent="0">
              <a:buNone/>
            </a:pPr>
            <a:r>
              <a:rPr lang="en-US" altLang="zh-CN" dirty="0">
                <a:solidFill>
                  <a:schemeClr val="bg1"/>
                </a:solidFill>
              </a:rPr>
              <a:t>3. Calculate the cumulative mean m(k), k=0, 1, 2, ..., L-1.</a:t>
            </a:r>
          </a:p>
          <a:p>
            <a:pPr marL="0" indent="0">
              <a:buNone/>
            </a:pPr>
            <a:r>
              <a:rPr lang="en-US" altLang="zh-CN" dirty="0">
                <a:solidFill>
                  <a:schemeClr val="bg1"/>
                </a:solidFill>
              </a:rPr>
              <a:t>4. Calculate the global gray mean </a:t>
            </a:r>
            <a:r>
              <a:rPr lang="en-US" altLang="zh-CN" dirty="0" err="1">
                <a:solidFill>
                  <a:schemeClr val="bg1"/>
                </a:solidFill>
              </a:rPr>
              <a:t>m_G</a:t>
            </a:r>
            <a:r>
              <a:rPr lang="en-US" altLang="zh-CN" dirty="0">
                <a:solidFill>
                  <a:schemeClr val="bg1"/>
                </a:solidFill>
              </a:rPr>
              <a:t>.</a:t>
            </a:r>
          </a:p>
          <a:p>
            <a:pPr marL="0" indent="0">
              <a:buNone/>
            </a:pPr>
            <a:r>
              <a:rPr lang="en-US" altLang="zh-CN" dirty="0">
                <a:solidFill>
                  <a:schemeClr val="bg1"/>
                </a:solidFill>
              </a:rPr>
              <a:t>5. Calculate the variance between classes σ_B^2 (k), k=0, 1, 2, ..., L-1.</a:t>
            </a:r>
          </a:p>
          <a:p>
            <a:pPr marL="0" indent="0">
              <a:buNone/>
            </a:pPr>
            <a:r>
              <a:rPr lang="en-US" altLang="zh-CN" dirty="0">
                <a:solidFill>
                  <a:schemeClr val="bg1"/>
                </a:solidFill>
              </a:rPr>
              <a:t>6. The k value that makes σ_B^2 (k) the largest is the Otsu threshold k^. If the maximum value is not unique, then k^ is obtained using the average of all detected k.</a:t>
            </a:r>
          </a:p>
          <a:p>
            <a:pPr marL="0" indent="0">
              <a:buNone/>
            </a:pPr>
            <a:r>
              <a:rPr lang="en-US" altLang="zh-CN" dirty="0">
                <a:solidFill>
                  <a:schemeClr val="bg1"/>
                </a:solidFill>
              </a:rPr>
              <a:t>7. Calculate η at k=k^(Separability measure).</a:t>
            </a:r>
            <a:endParaRPr lang="zh-CN" altLang="en-US" dirty="0">
              <a:solidFill>
                <a:schemeClr val="bg1"/>
              </a:solidFill>
            </a:endParaRPr>
          </a:p>
        </p:txBody>
      </p:sp>
      <p:pic>
        <p:nvPicPr>
          <p:cNvPr id="5" name="图片 4">
            <a:extLst>
              <a:ext uri="{FF2B5EF4-FFF2-40B4-BE49-F238E27FC236}">
                <a16:creationId xmlns:a16="http://schemas.microsoft.com/office/drawing/2014/main" id="{CFEF28B4-C20D-4F5D-B619-379B534FE403}"/>
              </a:ext>
            </a:extLst>
          </p:cNvPr>
          <p:cNvPicPr>
            <a:picLocks noChangeAspect="1"/>
          </p:cNvPicPr>
          <p:nvPr/>
        </p:nvPicPr>
        <p:blipFill>
          <a:blip r:embed="rId2"/>
          <a:stretch>
            <a:fillRect/>
          </a:stretch>
        </p:blipFill>
        <p:spPr>
          <a:xfrm>
            <a:off x="9649139" y="2536716"/>
            <a:ext cx="925175" cy="525956"/>
          </a:xfrm>
          <a:prstGeom prst="rect">
            <a:avLst/>
          </a:prstGeom>
        </p:spPr>
      </p:pic>
      <p:pic>
        <p:nvPicPr>
          <p:cNvPr id="7" name="图片 6">
            <a:extLst>
              <a:ext uri="{FF2B5EF4-FFF2-40B4-BE49-F238E27FC236}">
                <a16:creationId xmlns:a16="http://schemas.microsoft.com/office/drawing/2014/main" id="{B8EACD4F-2095-4DC9-90D3-765CF796CC22}"/>
              </a:ext>
            </a:extLst>
          </p:cNvPr>
          <p:cNvPicPr>
            <a:picLocks noChangeAspect="1"/>
          </p:cNvPicPr>
          <p:nvPr/>
        </p:nvPicPr>
        <p:blipFill>
          <a:blip r:embed="rId3"/>
          <a:stretch>
            <a:fillRect/>
          </a:stretch>
        </p:blipFill>
        <p:spPr>
          <a:xfrm>
            <a:off x="9076857" y="3062672"/>
            <a:ext cx="1034870" cy="591354"/>
          </a:xfrm>
          <a:prstGeom prst="rect">
            <a:avLst/>
          </a:prstGeom>
        </p:spPr>
      </p:pic>
      <p:pic>
        <p:nvPicPr>
          <p:cNvPr id="8" name="图片 7">
            <a:extLst>
              <a:ext uri="{FF2B5EF4-FFF2-40B4-BE49-F238E27FC236}">
                <a16:creationId xmlns:a16="http://schemas.microsoft.com/office/drawing/2014/main" id="{728C714E-CDC6-4833-B000-C14188BAB77D}"/>
              </a:ext>
            </a:extLst>
          </p:cNvPr>
          <p:cNvPicPr>
            <a:picLocks noChangeAspect="1"/>
          </p:cNvPicPr>
          <p:nvPr/>
        </p:nvPicPr>
        <p:blipFill>
          <a:blip r:embed="rId4"/>
          <a:stretch>
            <a:fillRect/>
          </a:stretch>
        </p:blipFill>
        <p:spPr>
          <a:xfrm>
            <a:off x="6770013" y="3613347"/>
            <a:ext cx="1034870" cy="593528"/>
          </a:xfrm>
          <a:prstGeom prst="rect">
            <a:avLst/>
          </a:prstGeom>
        </p:spPr>
      </p:pic>
      <p:pic>
        <p:nvPicPr>
          <p:cNvPr id="11" name="图片 10">
            <a:extLst>
              <a:ext uri="{FF2B5EF4-FFF2-40B4-BE49-F238E27FC236}">
                <a16:creationId xmlns:a16="http://schemas.microsoft.com/office/drawing/2014/main" id="{71128FFE-EE56-4F3F-9EA3-EBCE5E6E4C77}"/>
              </a:ext>
            </a:extLst>
          </p:cNvPr>
          <p:cNvPicPr>
            <a:picLocks noChangeAspect="1"/>
          </p:cNvPicPr>
          <p:nvPr/>
        </p:nvPicPr>
        <p:blipFill>
          <a:blip r:embed="rId5"/>
          <a:stretch>
            <a:fillRect/>
          </a:stretch>
        </p:blipFill>
        <p:spPr>
          <a:xfrm>
            <a:off x="7310671" y="5956920"/>
            <a:ext cx="1098811" cy="509594"/>
          </a:xfrm>
          <a:prstGeom prst="rect">
            <a:avLst/>
          </a:prstGeom>
        </p:spPr>
      </p:pic>
      <p:pic>
        <p:nvPicPr>
          <p:cNvPr id="12" name="图片 11">
            <a:extLst>
              <a:ext uri="{FF2B5EF4-FFF2-40B4-BE49-F238E27FC236}">
                <a16:creationId xmlns:a16="http://schemas.microsoft.com/office/drawing/2014/main" id="{8A821AAF-A832-4AC5-BCE9-3EBC735C5CA5}"/>
              </a:ext>
            </a:extLst>
          </p:cNvPr>
          <p:cNvPicPr>
            <a:picLocks noChangeAspect="1"/>
          </p:cNvPicPr>
          <p:nvPr/>
        </p:nvPicPr>
        <p:blipFill>
          <a:blip r:embed="rId6"/>
          <a:stretch>
            <a:fillRect/>
          </a:stretch>
        </p:blipFill>
        <p:spPr>
          <a:xfrm>
            <a:off x="4581993" y="5453740"/>
            <a:ext cx="6771807" cy="412074"/>
          </a:xfrm>
          <a:prstGeom prst="rect">
            <a:avLst/>
          </a:prstGeom>
        </p:spPr>
      </p:pic>
    </p:spTree>
    <p:extLst>
      <p:ext uri="{BB962C8B-B14F-4D97-AF65-F5344CB8AC3E}">
        <p14:creationId xmlns:p14="http://schemas.microsoft.com/office/powerpoint/2010/main" val="393523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F60CE-EDC1-4F5D-AFF3-C7E42A12F6D9}"/>
              </a:ext>
            </a:extLst>
          </p:cNvPr>
          <p:cNvSpPr>
            <a:spLocks noGrp="1"/>
          </p:cNvSpPr>
          <p:nvPr>
            <p:ph type="title"/>
          </p:nvPr>
        </p:nvSpPr>
        <p:spPr/>
        <p:txBody>
          <a:bodyPr/>
          <a:lstStyle/>
          <a:p>
            <a:r>
              <a:rPr lang="en-US" altLang="zh-CN" dirty="0">
                <a:solidFill>
                  <a:schemeClr val="bg1"/>
                </a:solidFill>
              </a:rPr>
              <a:t>Code:</a:t>
            </a:r>
            <a:endParaRPr lang="zh-CN" altLang="en-US" dirty="0">
              <a:solidFill>
                <a:schemeClr val="bg1"/>
              </a:solidFill>
            </a:endParaRPr>
          </a:p>
        </p:txBody>
      </p:sp>
      <p:pic>
        <p:nvPicPr>
          <p:cNvPr id="4" name="内容占位符 3">
            <a:extLst>
              <a:ext uri="{FF2B5EF4-FFF2-40B4-BE49-F238E27FC236}">
                <a16:creationId xmlns:a16="http://schemas.microsoft.com/office/drawing/2014/main" id="{5FB565A8-D52D-4D90-B3D6-3224260D1F33}"/>
              </a:ext>
            </a:extLst>
          </p:cNvPr>
          <p:cNvPicPr>
            <a:picLocks noGrp="1" noChangeAspect="1"/>
          </p:cNvPicPr>
          <p:nvPr>
            <p:ph idx="1"/>
          </p:nvPr>
        </p:nvPicPr>
        <p:blipFill>
          <a:blip r:embed="rId2"/>
          <a:stretch>
            <a:fillRect/>
          </a:stretch>
        </p:blipFill>
        <p:spPr>
          <a:xfrm>
            <a:off x="838200" y="1840615"/>
            <a:ext cx="4500526" cy="4351338"/>
          </a:xfrm>
          <a:prstGeom prst="rect">
            <a:avLst/>
          </a:prstGeom>
        </p:spPr>
      </p:pic>
      <p:pic>
        <p:nvPicPr>
          <p:cNvPr id="5" name="图片 4">
            <a:extLst>
              <a:ext uri="{FF2B5EF4-FFF2-40B4-BE49-F238E27FC236}">
                <a16:creationId xmlns:a16="http://schemas.microsoft.com/office/drawing/2014/main" id="{EA0DB2CA-34DB-439A-AAA9-4DCDB55BD731}"/>
              </a:ext>
            </a:extLst>
          </p:cNvPr>
          <p:cNvPicPr>
            <a:picLocks noChangeAspect="1"/>
          </p:cNvPicPr>
          <p:nvPr/>
        </p:nvPicPr>
        <p:blipFill>
          <a:blip r:embed="rId3"/>
          <a:stretch>
            <a:fillRect/>
          </a:stretch>
        </p:blipFill>
        <p:spPr>
          <a:xfrm>
            <a:off x="5907062" y="2070829"/>
            <a:ext cx="4305300" cy="2476500"/>
          </a:xfrm>
          <a:prstGeom prst="rect">
            <a:avLst/>
          </a:prstGeom>
        </p:spPr>
      </p:pic>
    </p:spTree>
    <p:extLst>
      <p:ext uri="{BB962C8B-B14F-4D97-AF65-F5344CB8AC3E}">
        <p14:creationId xmlns:p14="http://schemas.microsoft.com/office/powerpoint/2010/main" val="302776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p:txBody>
          <a:bodyPr/>
          <a:lstStyle/>
          <a:p>
            <a:r>
              <a:rPr lang="en-US" altLang="zh-CN" dirty="0">
                <a:solidFill>
                  <a:schemeClr val="bg1"/>
                </a:solidFill>
              </a:rPr>
              <a:t>Understand a picture:</a:t>
            </a:r>
            <a:endParaRPr lang="zh-CN" altLang="en-US" dirty="0">
              <a:solidFill>
                <a:schemeClr val="bg1"/>
              </a:solidFill>
            </a:endParaRPr>
          </a:p>
        </p:txBody>
      </p:sp>
      <p:sp>
        <p:nvSpPr>
          <p:cNvPr id="3" name="内容占位符 2">
            <a:extLst>
              <a:ext uri="{FF2B5EF4-FFF2-40B4-BE49-F238E27FC236}">
                <a16:creationId xmlns:a16="http://schemas.microsoft.com/office/drawing/2014/main" id="{0AB2CD68-0809-4123-B63D-3EC2FB5E7426}"/>
              </a:ext>
            </a:extLst>
          </p:cNvPr>
          <p:cNvSpPr>
            <a:spLocks noGrp="1"/>
          </p:cNvSpPr>
          <p:nvPr>
            <p:ph idx="1"/>
          </p:nvPr>
        </p:nvSpPr>
        <p:spPr>
          <a:xfrm>
            <a:off x="838200" y="1825625"/>
            <a:ext cx="10515600" cy="4667250"/>
          </a:xfrm>
        </p:spPr>
        <p:txBody>
          <a:bodyPr>
            <a:normAutofit fontScale="92500" lnSpcReduction="20000"/>
          </a:bodyPr>
          <a:lstStyle/>
          <a:p>
            <a:pPr marL="514350" indent="-514350">
              <a:buFont typeface="+mj-lt"/>
              <a:buAutoNum type="arabicPeriod"/>
            </a:pPr>
            <a:r>
              <a:rPr lang="en-US" altLang="zh-CN" dirty="0">
                <a:solidFill>
                  <a:schemeClr val="bg1"/>
                </a:solidFill>
              </a:rPr>
              <a:t>Classification: Structure an image into a certain category of information, and describe the image with a predetermined string or instance ID. The classification task cares about the whole and gives a description of the content of the entire picture.</a:t>
            </a:r>
          </a:p>
          <a:p>
            <a:pPr marL="514350" indent="-514350">
              <a:buFont typeface="+mj-lt"/>
              <a:buAutoNum type="arabicPeriod"/>
            </a:pPr>
            <a:r>
              <a:rPr lang="en-US" altLang="zh-CN" dirty="0">
                <a:solidFill>
                  <a:schemeClr val="bg1"/>
                </a:solidFill>
              </a:rPr>
              <a:t>Detection:  Detection of a particular object target requires simultaneous acquisition of category information and location information for that target.</a:t>
            </a:r>
          </a:p>
          <a:p>
            <a:pPr marL="514350" indent="-514350">
              <a:buFont typeface="+mj-lt"/>
              <a:buAutoNum type="arabicPeriod"/>
            </a:pPr>
            <a:r>
              <a:rPr lang="en-US" altLang="zh-CN" dirty="0">
                <a:solidFill>
                  <a:schemeClr val="bg1"/>
                </a:solidFill>
              </a:rPr>
              <a:t>Segmentation: Segmentation includes semantic segmentation and instance segmentation. The former is an extension of the pre-background separation, which requires separation of image parts with different semantics, while the latter is an extension of the detection task, which requires describing the outline of the target ( More detailed than the detection frame). Segmentation is a pixel-level description of an image that gives each pixel category (instance) meaning for understanding the more demanding scenes.</a:t>
            </a:r>
            <a:endParaRPr lang="zh-CN" altLang="en-US" dirty="0">
              <a:solidFill>
                <a:schemeClr val="bg1"/>
              </a:solidFill>
            </a:endParaRPr>
          </a:p>
        </p:txBody>
      </p:sp>
    </p:spTree>
    <p:extLst>
      <p:ext uri="{BB962C8B-B14F-4D97-AF65-F5344CB8AC3E}">
        <p14:creationId xmlns:p14="http://schemas.microsoft.com/office/powerpoint/2010/main" val="262640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p:txBody>
          <a:bodyPr/>
          <a:lstStyle/>
          <a:p>
            <a:r>
              <a:rPr lang="en-US" altLang="zh-CN" dirty="0">
                <a:solidFill>
                  <a:schemeClr val="bg1"/>
                </a:solidFill>
              </a:rPr>
              <a:t>Target detection: </a:t>
            </a:r>
            <a:r>
              <a:rPr lang="en-US" altLang="zh-CN" sz="2400" dirty="0">
                <a:solidFill>
                  <a:schemeClr val="bg1"/>
                </a:solidFill>
              </a:rPr>
              <a:t>Combination of image classification problem and location problem</a:t>
            </a:r>
            <a:endParaRPr lang="zh-CN" altLang="en-US" sz="2400" dirty="0">
              <a:solidFill>
                <a:schemeClr val="bg1"/>
              </a:solidFill>
            </a:endParaRPr>
          </a:p>
        </p:txBody>
      </p:sp>
      <p:sp>
        <p:nvSpPr>
          <p:cNvPr id="3" name="内容占位符 2">
            <a:extLst>
              <a:ext uri="{FF2B5EF4-FFF2-40B4-BE49-F238E27FC236}">
                <a16:creationId xmlns:a16="http://schemas.microsoft.com/office/drawing/2014/main" id="{0AB2CD68-0809-4123-B63D-3EC2FB5E7426}"/>
              </a:ext>
            </a:extLst>
          </p:cNvPr>
          <p:cNvSpPr>
            <a:spLocks noGrp="1"/>
          </p:cNvSpPr>
          <p:nvPr>
            <p:ph idx="1"/>
          </p:nvPr>
        </p:nvSpPr>
        <p:spPr/>
        <p:txBody>
          <a:bodyPr/>
          <a:lstStyle/>
          <a:p>
            <a:pPr>
              <a:buFont typeface="Wingdings" panose="05000000000000000000" pitchFamily="2" charset="2"/>
              <a:buChar char="l"/>
            </a:pPr>
            <a:r>
              <a:rPr lang="en-US" altLang="zh-CN" dirty="0">
                <a:solidFill>
                  <a:schemeClr val="bg1"/>
                </a:solidFill>
              </a:rPr>
              <a:t>Traditional target detection: Regional selection, extraction feature, classification regression</a:t>
            </a:r>
          </a:p>
          <a:p>
            <a:pPr>
              <a:buFont typeface="Wingdings" panose="05000000000000000000" pitchFamily="2" charset="2"/>
              <a:buChar char="l"/>
            </a:pPr>
            <a:r>
              <a:rPr lang="en-US" altLang="zh-CN" dirty="0">
                <a:solidFill>
                  <a:schemeClr val="bg1"/>
                </a:solidFill>
              </a:rPr>
              <a:t>Now: </a:t>
            </a:r>
            <a:endParaRPr lang="zh-CN" altLang="en-US" dirty="0">
              <a:solidFill>
                <a:schemeClr val="bg1"/>
              </a:solidFill>
            </a:endParaRPr>
          </a:p>
        </p:txBody>
      </p:sp>
      <p:pic>
        <p:nvPicPr>
          <p:cNvPr id="6" name="图片 5">
            <a:extLst>
              <a:ext uri="{FF2B5EF4-FFF2-40B4-BE49-F238E27FC236}">
                <a16:creationId xmlns:a16="http://schemas.microsoft.com/office/drawing/2014/main" id="{551BD529-497C-4BF6-87EE-4F4252C1D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350" y="2829020"/>
            <a:ext cx="6858000" cy="2495550"/>
          </a:xfrm>
          <a:prstGeom prst="rect">
            <a:avLst/>
          </a:prstGeom>
        </p:spPr>
      </p:pic>
    </p:spTree>
    <p:extLst>
      <p:ext uri="{BB962C8B-B14F-4D97-AF65-F5344CB8AC3E}">
        <p14:creationId xmlns:p14="http://schemas.microsoft.com/office/powerpoint/2010/main" val="267124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p:txBody>
          <a:bodyPr/>
          <a:lstStyle/>
          <a:p>
            <a:r>
              <a:rPr lang="en-US" altLang="zh-CN" dirty="0">
                <a:solidFill>
                  <a:schemeClr val="bg1"/>
                </a:solidFill>
              </a:rPr>
              <a:t>2-stage detection model: </a:t>
            </a:r>
            <a:r>
              <a:rPr lang="en-US" altLang="zh-CN" sz="2400" dirty="0">
                <a:solidFill>
                  <a:schemeClr val="bg1"/>
                </a:solidFill>
              </a:rPr>
              <a:t>Two-knife solve the problem</a:t>
            </a:r>
            <a:endParaRPr lang="zh-CN" altLang="en-US" sz="2400" dirty="0">
              <a:solidFill>
                <a:schemeClr val="bg1"/>
              </a:solidFill>
            </a:endParaRPr>
          </a:p>
        </p:txBody>
      </p:sp>
      <p:sp>
        <p:nvSpPr>
          <p:cNvPr id="3" name="内容占位符 2">
            <a:extLst>
              <a:ext uri="{FF2B5EF4-FFF2-40B4-BE49-F238E27FC236}">
                <a16:creationId xmlns:a16="http://schemas.microsoft.com/office/drawing/2014/main" id="{0AB2CD68-0809-4123-B63D-3EC2FB5E7426}"/>
              </a:ext>
            </a:extLst>
          </p:cNvPr>
          <p:cNvSpPr>
            <a:spLocks noGrp="1"/>
          </p:cNvSpPr>
          <p:nvPr>
            <p:ph idx="1"/>
          </p:nvPr>
        </p:nvSpPr>
        <p:spPr/>
        <p:txBody>
          <a:bodyPr/>
          <a:lstStyle/>
          <a:p>
            <a:r>
              <a:rPr lang="en-US" altLang="zh-CN" dirty="0">
                <a:solidFill>
                  <a:schemeClr val="bg1"/>
                </a:solidFill>
              </a:rPr>
              <a:t>Generate region proposal and CNN extracts features</a:t>
            </a:r>
          </a:p>
          <a:p>
            <a:r>
              <a:rPr lang="en-US" altLang="zh-CN" dirty="0">
                <a:solidFill>
                  <a:schemeClr val="bg1"/>
                </a:solidFill>
              </a:rPr>
              <a:t>Put in the classifier classification and correct the position</a:t>
            </a:r>
          </a:p>
          <a:p>
            <a:r>
              <a:rPr lang="en-US" altLang="zh-CN" dirty="0">
                <a:solidFill>
                  <a:schemeClr val="bg1"/>
                </a:solidFill>
              </a:rPr>
              <a:t>Development order: </a:t>
            </a:r>
          </a:p>
          <a:p>
            <a:pPr marL="0" indent="0">
              <a:buNone/>
            </a:pPr>
            <a:r>
              <a:rPr lang="en-US" altLang="zh-CN" dirty="0">
                <a:solidFill>
                  <a:schemeClr val="bg1"/>
                </a:solidFill>
              </a:rPr>
              <a:t> R-CNN-&gt;SPP Net-&gt;Fast R-CNN-&gt;Faster R-CNN-&gt;Mask R-CNN</a:t>
            </a:r>
          </a:p>
          <a:p>
            <a:endParaRPr lang="zh-CN" altLang="en-US" dirty="0">
              <a:solidFill>
                <a:schemeClr val="bg1"/>
              </a:solidFill>
            </a:endParaRPr>
          </a:p>
        </p:txBody>
      </p:sp>
      <p:pic>
        <p:nvPicPr>
          <p:cNvPr id="4" name="图片 3">
            <a:extLst>
              <a:ext uri="{FF2B5EF4-FFF2-40B4-BE49-F238E27FC236}">
                <a16:creationId xmlns:a16="http://schemas.microsoft.com/office/drawing/2014/main" id="{38742DFD-FDDF-42E2-A392-6C3611245D45}"/>
              </a:ext>
            </a:extLst>
          </p:cNvPr>
          <p:cNvPicPr>
            <a:picLocks noChangeAspect="1"/>
          </p:cNvPicPr>
          <p:nvPr/>
        </p:nvPicPr>
        <p:blipFill>
          <a:blip r:embed="rId2"/>
          <a:stretch>
            <a:fillRect/>
          </a:stretch>
        </p:blipFill>
        <p:spPr>
          <a:xfrm>
            <a:off x="838200" y="4001294"/>
            <a:ext cx="6705600" cy="2543175"/>
          </a:xfrm>
          <a:prstGeom prst="rect">
            <a:avLst/>
          </a:prstGeom>
        </p:spPr>
      </p:pic>
      <p:sp>
        <p:nvSpPr>
          <p:cNvPr id="5" name="文本框 4">
            <a:extLst>
              <a:ext uri="{FF2B5EF4-FFF2-40B4-BE49-F238E27FC236}">
                <a16:creationId xmlns:a16="http://schemas.microsoft.com/office/drawing/2014/main" id="{E8290C01-3295-4603-A456-7AC3B1E49567}"/>
              </a:ext>
            </a:extLst>
          </p:cNvPr>
          <p:cNvSpPr txBox="1"/>
          <p:nvPr/>
        </p:nvSpPr>
        <p:spPr>
          <a:xfrm>
            <a:off x="7979079" y="4459266"/>
            <a:ext cx="3219189" cy="923330"/>
          </a:xfrm>
          <a:prstGeom prst="rect">
            <a:avLst/>
          </a:prstGeom>
          <a:noFill/>
        </p:spPr>
        <p:txBody>
          <a:bodyPr wrap="square" rtlCol="0">
            <a:spAutoFit/>
          </a:bodyPr>
          <a:lstStyle/>
          <a:p>
            <a:r>
              <a:rPr lang="en-US" altLang="zh-CN" dirty="0">
                <a:solidFill>
                  <a:schemeClr val="bg1"/>
                </a:solidFill>
              </a:rPr>
              <a:t>Generate candidate area re-detection first, reduce information redundancy</a:t>
            </a:r>
            <a:endParaRPr lang="zh-CN" altLang="en-US" dirty="0">
              <a:solidFill>
                <a:schemeClr val="bg1"/>
              </a:solidFill>
            </a:endParaRPr>
          </a:p>
        </p:txBody>
      </p:sp>
    </p:spTree>
    <p:extLst>
      <p:ext uri="{BB962C8B-B14F-4D97-AF65-F5344CB8AC3E}">
        <p14:creationId xmlns:p14="http://schemas.microsoft.com/office/powerpoint/2010/main" val="368678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6BEA5-0CEF-4AE2-A9D3-652C9CA262EB}"/>
              </a:ext>
            </a:extLst>
          </p:cNvPr>
          <p:cNvSpPr>
            <a:spLocks noGrp="1"/>
          </p:cNvSpPr>
          <p:nvPr>
            <p:ph type="title"/>
          </p:nvPr>
        </p:nvSpPr>
        <p:spPr/>
        <p:txBody>
          <a:bodyPr/>
          <a:lstStyle/>
          <a:p>
            <a:r>
              <a:rPr lang="en-US" altLang="zh-CN" dirty="0">
                <a:solidFill>
                  <a:schemeClr val="bg1"/>
                </a:solidFill>
              </a:rPr>
              <a:t>SPP Net: </a:t>
            </a:r>
            <a:endParaRPr lang="zh-CN" altLang="en-US" dirty="0">
              <a:solidFill>
                <a:schemeClr val="bg1"/>
              </a:solidFill>
            </a:endParaRPr>
          </a:p>
        </p:txBody>
      </p:sp>
      <p:sp>
        <p:nvSpPr>
          <p:cNvPr id="3" name="内容占位符 2">
            <a:extLst>
              <a:ext uri="{FF2B5EF4-FFF2-40B4-BE49-F238E27FC236}">
                <a16:creationId xmlns:a16="http://schemas.microsoft.com/office/drawing/2014/main" id="{A5DE9ECE-1692-4972-B161-4A9D027B7FF4}"/>
              </a:ext>
            </a:extLst>
          </p:cNvPr>
          <p:cNvSpPr>
            <a:spLocks noGrp="1"/>
          </p:cNvSpPr>
          <p:nvPr>
            <p:ph idx="1"/>
          </p:nvPr>
        </p:nvSpPr>
        <p:spPr/>
        <p:txBody>
          <a:bodyPr/>
          <a:lstStyle/>
          <a:p>
            <a:r>
              <a:rPr lang="en-US" altLang="zh-CN" dirty="0">
                <a:solidFill>
                  <a:schemeClr val="bg1"/>
                </a:solidFill>
              </a:rPr>
              <a:t>Solution to R-CNN hard injury:</a:t>
            </a:r>
          </a:p>
          <a:p>
            <a:r>
              <a:rPr lang="en-US" altLang="zh-CN" dirty="0">
                <a:solidFill>
                  <a:schemeClr val="bg1"/>
                </a:solidFill>
              </a:rPr>
              <a:t>First: Computational redundancy </a:t>
            </a:r>
          </a:p>
          <a:p>
            <a:pPr marL="0" indent="0">
              <a:buNone/>
            </a:pPr>
            <a:r>
              <a:rPr lang="en-US" altLang="zh-CN" dirty="0">
                <a:solidFill>
                  <a:schemeClr val="bg1"/>
                </a:solidFill>
              </a:rPr>
              <a:t>First generate candidate regions and then convolute-&gt; First convolution and then generate region</a:t>
            </a:r>
          </a:p>
          <a:p>
            <a:r>
              <a:rPr lang="en-US" altLang="zh-CN" dirty="0">
                <a:solidFill>
                  <a:schemeClr val="bg1"/>
                </a:solidFill>
              </a:rPr>
              <a:t>Second: image crop/warp</a:t>
            </a:r>
            <a:endParaRPr lang="zh-CN" altLang="en-US" dirty="0">
              <a:solidFill>
                <a:schemeClr val="bg1"/>
              </a:solidFill>
            </a:endParaRPr>
          </a:p>
        </p:txBody>
      </p:sp>
      <p:pic>
        <p:nvPicPr>
          <p:cNvPr id="4" name="图片 3">
            <a:extLst>
              <a:ext uri="{FF2B5EF4-FFF2-40B4-BE49-F238E27FC236}">
                <a16:creationId xmlns:a16="http://schemas.microsoft.com/office/drawing/2014/main" id="{9C3E95B6-2956-4E8C-9A50-8440965044F0}"/>
              </a:ext>
            </a:extLst>
          </p:cNvPr>
          <p:cNvPicPr>
            <a:picLocks noChangeAspect="1"/>
          </p:cNvPicPr>
          <p:nvPr/>
        </p:nvPicPr>
        <p:blipFill>
          <a:blip r:embed="rId2"/>
          <a:stretch>
            <a:fillRect/>
          </a:stretch>
        </p:blipFill>
        <p:spPr>
          <a:xfrm>
            <a:off x="1029239" y="4827288"/>
            <a:ext cx="6648450" cy="1276350"/>
          </a:xfrm>
          <a:prstGeom prst="rect">
            <a:avLst/>
          </a:prstGeom>
        </p:spPr>
      </p:pic>
    </p:spTree>
    <p:extLst>
      <p:ext uri="{BB962C8B-B14F-4D97-AF65-F5344CB8AC3E}">
        <p14:creationId xmlns:p14="http://schemas.microsoft.com/office/powerpoint/2010/main" val="107813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02617-1888-45B1-8B03-1387104DB5D4}"/>
              </a:ext>
            </a:extLst>
          </p:cNvPr>
          <p:cNvSpPr>
            <a:spLocks noGrp="1"/>
          </p:cNvSpPr>
          <p:nvPr>
            <p:ph type="title"/>
          </p:nvPr>
        </p:nvSpPr>
        <p:spPr/>
        <p:txBody>
          <a:bodyPr/>
          <a:lstStyle/>
          <a:p>
            <a:r>
              <a:rPr lang="en-US" altLang="zh-CN" dirty="0">
                <a:solidFill>
                  <a:schemeClr val="bg1"/>
                </a:solidFill>
              </a:rPr>
              <a:t>Fast R-CNN: </a:t>
            </a:r>
            <a:endParaRPr lang="zh-CN" altLang="en-US" dirty="0">
              <a:solidFill>
                <a:schemeClr val="bg1"/>
              </a:solidFill>
            </a:endParaRPr>
          </a:p>
        </p:txBody>
      </p:sp>
      <p:sp>
        <p:nvSpPr>
          <p:cNvPr id="3" name="内容占位符 2">
            <a:extLst>
              <a:ext uri="{FF2B5EF4-FFF2-40B4-BE49-F238E27FC236}">
                <a16:creationId xmlns:a16="http://schemas.microsoft.com/office/drawing/2014/main" id="{DBA6FA43-F3FB-4655-8C49-0033634C0CA2}"/>
              </a:ext>
            </a:extLst>
          </p:cNvPr>
          <p:cNvSpPr>
            <a:spLocks noGrp="1"/>
          </p:cNvSpPr>
          <p:nvPr>
            <p:ph idx="1"/>
          </p:nvPr>
        </p:nvSpPr>
        <p:spPr/>
        <p:txBody>
          <a:bodyPr/>
          <a:lstStyle/>
          <a:p>
            <a:r>
              <a:rPr lang="en-US" altLang="zh-CN" dirty="0">
                <a:solidFill>
                  <a:schemeClr val="bg1"/>
                </a:solidFill>
              </a:rPr>
              <a:t>The original R-CNN first classifies the candidate frame areas to determine whether there are any objects, and if so, the Bounding Box is refined and regressed. This is a tandem task, so it is not fast in parallel, so </a:t>
            </a:r>
            <a:r>
              <a:rPr lang="en-US" altLang="zh-CN" dirty="0" err="1">
                <a:solidFill>
                  <a:schemeClr val="bg1"/>
                </a:solidFill>
              </a:rPr>
              <a:t>rbg</a:t>
            </a:r>
            <a:r>
              <a:rPr lang="en-US" altLang="zh-CN" dirty="0">
                <a:solidFill>
                  <a:schemeClr val="bg1"/>
                </a:solidFill>
              </a:rPr>
              <a:t> changes the original structure to parallel - in the classification, the </a:t>
            </a:r>
            <a:r>
              <a:rPr lang="en-US" altLang="zh-CN" dirty="0" err="1">
                <a:solidFill>
                  <a:schemeClr val="bg1"/>
                </a:solidFill>
              </a:rPr>
              <a:t>Bbox</a:t>
            </a:r>
            <a:r>
              <a:rPr lang="en-US" altLang="zh-CN" dirty="0">
                <a:solidFill>
                  <a:schemeClr val="bg1"/>
                </a:solidFill>
              </a:rPr>
              <a:t> is regression.</a:t>
            </a:r>
            <a:endParaRPr lang="zh-CN" altLang="en-US" dirty="0">
              <a:solidFill>
                <a:schemeClr val="bg1"/>
              </a:solidFill>
            </a:endParaRPr>
          </a:p>
        </p:txBody>
      </p:sp>
      <p:pic>
        <p:nvPicPr>
          <p:cNvPr id="4" name="图片 3">
            <a:extLst>
              <a:ext uri="{FF2B5EF4-FFF2-40B4-BE49-F238E27FC236}">
                <a16:creationId xmlns:a16="http://schemas.microsoft.com/office/drawing/2014/main" id="{A75A6D4C-0C14-4337-B8D2-F95E74C4D932}"/>
              </a:ext>
            </a:extLst>
          </p:cNvPr>
          <p:cNvPicPr>
            <a:picLocks noChangeAspect="1"/>
          </p:cNvPicPr>
          <p:nvPr/>
        </p:nvPicPr>
        <p:blipFill>
          <a:blip r:embed="rId2"/>
          <a:stretch>
            <a:fillRect/>
          </a:stretch>
        </p:blipFill>
        <p:spPr>
          <a:xfrm>
            <a:off x="1104181" y="3842888"/>
            <a:ext cx="6762750" cy="2790825"/>
          </a:xfrm>
          <a:prstGeom prst="rect">
            <a:avLst/>
          </a:prstGeom>
        </p:spPr>
      </p:pic>
    </p:spTree>
    <p:extLst>
      <p:ext uri="{BB962C8B-B14F-4D97-AF65-F5344CB8AC3E}">
        <p14:creationId xmlns:p14="http://schemas.microsoft.com/office/powerpoint/2010/main" val="120247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6C377-15D2-424C-8C31-74F10E3D0F71}"/>
              </a:ext>
            </a:extLst>
          </p:cNvPr>
          <p:cNvSpPr>
            <a:spLocks noGrp="1"/>
          </p:cNvSpPr>
          <p:nvPr>
            <p:ph type="title"/>
          </p:nvPr>
        </p:nvSpPr>
        <p:spPr/>
        <p:txBody>
          <a:bodyPr/>
          <a:lstStyle/>
          <a:p>
            <a:r>
              <a:rPr lang="en-US" altLang="zh-CN" dirty="0">
                <a:solidFill>
                  <a:schemeClr val="bg1"/>
                </a:solidFill>
              </a:rPr>
              <a:t>Faster R-CNN:</a:t>
            </a:r>
            <a:endParaRPr lang="zh-CN" altLang="en-US" dirty="0">
              <a:solidFill>
                <a:schemeClr val="bg1"/>
              </a:solidFill>
            </a:endParaRPr>
          </a:p>
        </p:txBody>
      </p:sp>
      <p:sp>
        <p:nvSpPr>
          <p:cNvPr id="3" name="内容占位符 2">
            <a:extLst>
              <a:ext uri="{FF2B5EF4-FFF2-40B4-BE49-F238E27FC236}">
                <a16:creationId xmlns:a16="http://schemas.microsoft.com/office/drawing/2014/main" id="{31A3F61A-CC2C-4061-A6A6-7F00D49D9E77}"/>
              </a:ext>
            </a:extLst>
          </p:cNvPr>
          <p:cNvSpPr>
            <a:spLocks noGrp="1"/>
          </p:cNvSpPr>
          <p:nvPr>
            <p:ph idx="1"/>
          </p:nvPr>
        </p:nvSpPr>
        <p:spPr/>
        <p:txBody>
          <a:bodyPr/>
          <a:lstStyle/>
          <a:p>
            <a:r>
              <a:rPr lang="en-US" altLang="zh-CN" dirty="0">
                <a:solidFill>
                  <a:schemeClr val="bg1"/>
                </a:solidFill>
              </a:rPr>
              <a:t>Use neural networks to learn to generate candidate regions.</a:t>
            </a:r>
            <a:endParaRPr lang="zh-CN" altLang="en-US" dirty="0">
              <a:solidFill>
                <a:schemeClr val="bg1"/>
              </a:solidFill>
            </a:endParaRPr>
          </a:p>
        </p:txBody>
      </p:sp>
      <p:pic>
        <p:nvPicPr>
          <p:cNvPr id="4" name="图片 3">
            <a:extLst>
              <a:ext uri="{FF2B5EF4-FFF2-40B4-BE49-F238E27FC236}">
                <a16:creationId xmlns:a16="http://schemas.microsoft.com/office/drawing/2014/main" id="{89BC33FA-51EB-41F9-A688-D7137C7DC147}"/>
              </a:ext>
            </a:extLst>
          </p:cNvPr>
          <p:cNvPicPr>
            <a:picLocks noChangeAspect="1"/>
          </p:cNvPicPr>
          <p:nvPr/>
        </p:nvPicPr>
        <p:blipFill>
          <a:blip r:embed="rId2"/>
          <a:stretch>
            <a:fillRect/>
          </a:stretch>
        </p:blipFill>
        <p:spPr>
          <a:xfrm>
            <a:off x="838200" y="2330091"/>
            <a:ext cx="6829425" cy="4410075"/>
          </a:xfrm>
          <a:prstGeom prst="rect">
            <a:avLst/>
          </a:prstGeom>
        </p:spPr>
      </p:pic>
    </p:spTree>
    <p:extLst>
      <p:ext uri="{BB962C8B-B14F-4D97-AF65-F5344CB8AC3E}">
        <p14:creationId xmlns:p14="http://schemas.microsoft.com/office/powerpoint/2010/main" val="3234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90335-4CC1-4B8C-9884-15C99A6F90B1}"/>
              </a:ext>
            </a:extLst>
          </p:cNvPr>
          <p:cNvSpPr>
            <a:spLocks noGrp="1"/>
          </p:cNvSpPr>
          <p:nvPr>
            <p:ph type="title"/>
          </p:nvPr>
        </p:nvSpPr>
        <p:spPr/>
        <p:txBody>
          <a:bodyPr/>
          <a:lstStyle/>
          <a:p>
            <a:r>
              <a:rPr lang="en-US" altLang="zh-CN" dirty="0">
                <a:solidFill>
                  <a:schemeClr val="bg1"/>
                </a:solidFill>
              </a:rPr>
              <a:t>Mask R-CNN:</a:t>
            </a:r>
            <a:endParaRPr lang="zh-CN" altLang="en-US" dirty="0">
              <a:solidFill>
                <a:schemeClr val="bg1"/>
              </a:solidFill>
            </a:endParaRPr>
          </a:p>
        </p:txBody>
      </p:sp>
      <p:sp>
        <p:nvSpPr>
          <p:cNvPr id="3" name="内容占位符 2">
            <a:extLst>
              <a:ext uri="{FF2B5EF4-FFF2-40B4-BE49-F238E27FC236}">
                <a16:creationId xmlns:a16="http://schemas.microsoft.com/office/drawing/2014/main" id="{1C7359CA-D9A1-4137-B0F5-0842698A02B2}"/>
              </a:ext>
            </a:extLst>
          </p:cNvPr>
          <p:cNvSpPr>
            <a:spLocks noGrp="1"/>
          </p:cNvSpPr>
          <p:nvPr>
            <p:ph idx="1"/>
          </p:nvPr>
        </p:nvSpPr>
        <p:spPr/>
        <p:txBody>
          <a:bodyPr/>
          <a:lstStyle/>
          <a:p>
            <a:r>
              <a:rPr lang="en-US" altLang="zh-CN" dirty="0">
                <a:solidFill>
                  <a:schemeClr val="bg1"/>
                </a:solidFill>
              </a:rPr>
              <a:t>Add another information input, </a:t>
            </a:r>
            <a:r>
              <a:rPr lang="en-US" altLang="zh-CN" dirty="0" err="1">
                <a:solidFill>
                  <a:schemeClr val="bg1"/>
                </a:solidFill>
              </a:rPr>
              <a:t>ie</a:t>
            </a:r>
            <a:r>
              <a:rPr lang="en-US" altLang="zh-CN" dirty="0">
                <a:solidFill>
                  <a:schemeClr val="bg1"/>
                </a:solidFill>
              </a:rPr>
              <a:t> the mask of the image</a:t>
            </a:r>
          </a:p>
          <a:p>
            <a:r>
              <a:rPr lang="en-US" altLang="zh-CN" dirty="0">
                <a:solidFill>
                  <a:schemeClr val="bg1"/>
                </a:solidFill>
              </a:rPr>
              <a:t>Not only can you do "target detection" but also "semantic segmentation" at the same time</a:t>
            </a:r>
            <a:endParaRPr lang="zh-CN" altLang="en-US" dirty="0">
              <a:solidFill>
                <a:schemeClr val="bg1"/>
              </a:solidFill>
            </a:endParaRPr>
          </a:p>
        </p:txBody>
      </p:sp>
    </p:spTree>
    <p:extLst>
      <p:ext uri="{BB962C8B-B14F-4D97-AF65-F5344CB8AC3E}">
        <p14:creationId xmlns:p14="http://schemas.microsoft.com/office/powerpoint/2010/main" val="229190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9059-A4F3-4998-91DE-0E5AE74EC1A4}"/>
              </a:ext>
            </a:extLst>
          </p:cNvPr>
          <p:cNvSpPr>
            <a:spLocks noGrp="1"/>
          </p:cNvSpPr>
          <p:nvPr>
            <p:ph type="title"/>
          </p:nvPr>
        </p:nvSpPr>
        <p:spPr>
          <a:xfrm>
            <a:off x="838199" y="75009"/>
            <a:ext cx="10515600" cy="1325563"/>
          </a:xfrm>
        </p:spPr>
        <p:txBody>
          <a:bodyPr/>
          <a:lstStyle/>
          <a:p>
            <a:r>
              <a:rPr lang="en-US" altLang="zh-CN" dirty="0">
                <a:solidFill>
                  <a:schemeClr val="bg1"/>
                </a:solidFill>
              </a:rPr>
              <a:t>1-stage detection model:</a:t>
            </a:r>
            <a:r>
              <a:rPr lang="en-US" altLang="zh-CN" sz="2400" dirty="0">
                <a:solidFill>
                  <a:schemeClr val="bg1"/>
                </a:solidFill>
              </a:rPr>
              <a:t> one-knife to solve the problem</a:t>
            </a:r>
            <a:endParaRPr lang="zh-CN" altLang="en-US" sz="2400" dirty="0">
              <a:solidFill>
                <a:schemeClr val="bg1"/>
              </a:solidFill>
            </a:endParaRPr>
          </a:p>
        </p:txBody>
      </p:sp>
      <p:sp>
        <p:nvSpPr>
          <p:cNvPr id="3" name="内容占位符 2">
            <a:extLst>
              <a:ext uri="{FF2B5EF4-FFF2-40B4-BE49-F238E27FC236}">
                <a16:creationId xmlns:a16="http://schemas.microsoft.com/office/drawing/2014/main" id="{4BE49FC4-8482-4564-993E-19D671E574F1}"/>
              </a:ext>
            </a:extLst>
          </p:cNvPr>
          <p:cNvSpPr>
            <a:spLocks noGrp="1"/>
          </p:cNvSpPr>
          <p:nvPr>
            <p:ph idx="1"/>
          </p:nvPr>
        </p:nvSpPr>
        <p:spPr>
          <a:xfrm>
            <a:off x="838199" y="1253331"/>
            <a:ext cx="10515600" cy="4351338"/>
          </a:xfrm>
        </p:spPr>
        <p:txBody>
          <a:bodyPr/>
          <a:lstStyle/>
          <a:p>
            <a:r>
              <a:rPr lang="en-US" altLang="zh-CN" dirty="0">
                <a:solidFill>
                  <a:schemeClr val="bg1"/>
                </a:solidFill>
              </a:rPr>
              <a:t>Directly regress the predicted target object</a:t>
            </a:r>
          </a:p>
          <a:p>
            <a:r>
              <a:rPr lang="en-US" altLang="zh-CN" dirty="0">
                <a:solidFill>
                  <a:schemeClr val="bg1"/>
                </a:solidFill>
              </a:rPr>
              <a:t>The idea of ​​ one-knife flow is more violent. Given an image, use the regression method to output the border and category of the target. The core of one-knife flow is to use the excellent classification effect of the classifier. First, give a rough range (the first is the whole image) to classify, and then iterate this range until a fine position, as shown in the blue frame above. Go to the red box.</a:t>
            </a:r>
            <a:endParaRPr lang="zh-CN" altLang="en-US" dirty="0">
              <a:solidFill>
                <a:schemeClr val="bg1"/>
              </a:solidFill>
            </a:endParaRPr>
          </a:p>
        </p:txBody>
      </p:sp>
      <p:pic>
        <p:nvPicPr>
          <p:cNvPr id="5" name="图片 4">
            <a:extLst>
              <a:ext uri="{FF2B5EF4-FFF2-40B4-BE49-F238E27FC236}">
                <a16:creationId xmlns:a16="http://schemas.microsoft.com/office/drawing/2014/main" id="{1EE11A76-CDF6-4EC0-BE4E-0F60D5DE16C1}"/>
              </a:ext>
            </a:extLst>
          </p:cNvPr>
          <p:cNvPicPr>
            <a:picLocks noChangeAspect="1"/>
          </p:cNvPicPr>
          <p:nvPr/>
        </p:nvPicPr>
        <p:blipFill>
          <a:blip r:embed="rId2"/>
          <a:stretch>
            <a:fillRect/>
          </a:stretch>
        </p:blipFill>
        <p:spPr>
          <a:xfrm>
            <a:off x="2787445" y="4041057"/>
            <a:ext cx="4439265" cy="2741933"/>
          </a:xfrm>
          <a:prstGeom prst="rect">
            <a:avLst/>
          </a:prstGeom>
        </p:spPr>
      </p:pic>
    </p:spTree>
    <p:extLst>
      <p:ext uri="{BB962C8B-B14F-4D97-AF65-F5344CB8AC3E}">
        <p14:creationId xmlns:p14="http://schemas.microsoft.com/office/powerpoint/2010/main" val="393018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185C0-F62A-494A-AFF6-F1F1BCE1C8DF}"/>
              </a:ext>
            </a:extLst>
          </p:cNvPr>
          <p:cNvSpPr>
            <a:spLocks noGrp="1"/>
          </p:cNvSpPr>
          <p:nvPr>
            <p:ph type="title"/>
          </p:nvPr>
        </p:nvSpPr>
        <p:spPr/>
        <p:txBody>
          <a:bodyPr/>
          <a:lstStyle/>
          <a:p>
            <a:r>
              <a:rPr lang="en-US" altLang="zh-CN" dirty="0">
                <a:solidFill>
                  <a:schemeClr val="bg1"/>
                </a:solidFill>
              </a:rPr>
              <a:t>Image Segmentation: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F1202089-0C80-4194-A8C8-8C2773A7E86B}"/>
              </a:ext>
            </a:extLst>
          </p:cNvPr>
          <p:cNvSpPr>
            <a:spLocks noGrp="1"/>
          </p:cNvSpPr>
          <p:nvPr>
            <p:ph idx="1"/>
          </p:nvPr>
        </p:nvSpPr>
        <p:spPr/>
        <p:txBody>
          <a:bodyPr/>
          <a:lstStyle/>
          <a:p>
            <a:r>
              <a:rPr lang="en-US" altLang="zh-CN" dirty="0">
                <a:solidFill>
                  <a:schemeClr val="bg1"/>
                </a:solidFill>
              </a:rPr>
              <a:t>Let R denote the entire spatial region occupied by an image, and  divide the image into a process of dividing R into n sub-regions R1, R2, …, Rn, satisfying:</a:t>
            </a:r>
          </a:p>
          <a:p>
            <a:endParaRPr lang="en-US" altLang="zh-CN" dirty="0">
              <a:solidFill>
                <a:schemeClr val="bg1"/>
              </a:solidFill>
            </a:endParaRPr>
          </a:p>
        </p:txBody>
      </p:sp>
      <p:pic>
        <p:nvPicPr>
          <p:cNvPr id="5" name="图片 4">
            <a:extLst>
              <a:ext uri="{FF2B5EF4-FFF2-40B4-BE49-F238E27FC236}">
                <a16:creationId xmlns:a16="http://schemas.microsoft.com/office/drawing/2014/main" id="{2BEF793A-B9C7-4A08-9282-25D3A0359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09" y="3028130"/>
            <a:ext cx="6597155" cy="2355031"/>
          </a:xfrm>
          <a:prstGeom prst="rect">
            <a:avLst/>
          </a:prstGeom>
        </p:spPr>
      </p:pic>
    </p:spTree>
    <p:extLst>
      <p:ext uri="{BB962C8B-B14F-4D97-AF65-F5344CB8AC3E}">
        <p14:creationId xmlns:p14="http://schemas.microsoft.com/office/powerpoint/2010/main" val="150826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B983B-C53E-44C4-B109-134A0997BD97}"/>
              </a:ext>
            </a:extLst>
          </p:cNvPr>
          <p:cNvSpPr>
            <a:spLocks noGrp="1"/>
          </p:cNvSpPr>
          <p:nvPr>
            <p:ph type="title"/>
          </p:nvPr>
        </p:nvSpPr>
        <p:spPr/>
        <p:txBody>
          <a:bodyPr/>
          <a:lstStyle/>
          <a:p>
            <a:r>
              <a:rPr lang="en-US" altLang="zh-CN" dirty="0">
                <a:solidFill>
                  <a:schemeClr val="bg1"/>
                </a:solidFill>
              </a:rPr>
              <a:t>YOLO(You only look once):</a:t>
            </a:r>
            <a:endParaRPr lang="zh-CN" altLang="en-US" dirty="0">
              <a:solidFill>
                <a:schemeClr val="bg1"/>
              </a:solidFill>
            </a:endParaRPr>
          </a:p>
        </p:txBody>
      </p:sp>
      <p:sp>
        <p:nvSpPr>
          <p:cNvPr id="3" name="内容占位符 2">
            <a:extLst>
              <a:ext uri="{FF2B5EF4-FFF2-40B4-BE49-F238E27FC236}">
                <a16:creationId xmlns:a16="http://schemas.microsoft.com/office/drawing/2014/main" id="{51578CB6-8778-4556-89C5-BB1885B565F4}"/>
              </a:ext>
            </a:extLst>
          </p:cNvPr>
          <p:cNvSpPr>
            <a:spLocks noGrp="1"/>
          </p:cNvSpPr>
          <p:nvPr>
            <p:ph idx="1"/>
          </p:nvPr>
        </p:nvSpPr>
        <p:spPr/>
        <p:txBody>
          <a:bodyPr/>
          <a:lstStyle/>
          <a:p>
            <a:r>
              <a:rPr lang="en-US" altLang="zh-CN" dirty="0">
                <a:solidFill>
                  <a:schemeClr val="bg1"/>
                </a:solidFill>
              </a:rPr>
              <a:t>Divide the input image into a grid of </a:t>
            </a:r>
            <a:r>
              <a:rPr lang="en-US" altLang="zh-CN" dirty="0" err="1">
                <a:solidFill>
                  <a:schemeClr val="bg1"/>
                </a:solidFill>
              </a:rPr>
              <a:t>SxS</a:t>
            </a:r>
            <a:r>
              <a:rPr lang="en-US" altLang="zh-CN" dirty="0">
                <a:solidFill>
                  <a:schemeClr val="bg1"/>
                </a:solidFill>
              </a:rPr>
              <a:t>, each grid responsible for detecting what the object inside the grid is and outputting </a:t>
            </a:r>
            <a:r>
              <a:rPr lang="en-US" altLang="zh-CN" dirty="0" err="1">
                <a:solidFill>
                  <a:schemeClr val="bg1"/>
                </a:solidFill>
              </a:rPr>
              <a:t>Bbox</a:t>
            </a:r>
            <a:r>
              <a:rPr lang="en-US" altLang="zh-CN" dirty="0">
                <a:solidFill>
                  <a:schemeClr val="bg1"/>
                </a:solidFill>
              </a:rPr>
              <a:t> Info and confidence. Confidence here refers to what objects are contained in the grid and the accuracy of predicting the object.</a:t>
            </a:r>
          </a:p>
          <a:p>
            <a:r>
              <a:rPr lang="en-US" altLang="zh-CN" dirty="0">
                <a:solidFill>
                  <a:schemeClr val="bg1"/>
                </a:solidFill>
              </a:rPr>
              <a:t>Each grid is processed using an algorithm that uses NMS (non-maximum suppression) to remove overlapping frames</a:t>
            </a:r>
          </a:p>
          <a:p>
            <a:r>
              <a:rPr lang="en-US" altLang="zh-CN" dirty="0">
                <a:solidFill>
                  <a:schemeClr val="bg1"/>
                </a:solidFill>
              </a:rPr>
              <a:t>IOU(Intersection over Union): Calculate the coincidence of two regions (two boxes)</a:t>
            </a:r>
          </a:p>
          <a:p>
            <a:endParaRPr lang="zh-CN" altLang="en-US" dirty="0">
              <a:solidFill>
                <a:schemeClr val="bg1"/>
              </a:solidFill>
            </a:endParaRPr>
          </a:p>
        </p:txBody>
      </p:sp>
      <p:pic>
        <p:nvPicPr>
          <p:cNvPr id="5" name="图片 4">
            <a:extLst>
              <a:ext uri="{FF2B5EF4-FFF2-40B4-BE49-F238E27FC236}">
                <a16:creationId xmlns:a16="http://schemas.microsoft.com/office/drawing/2014/main" id="{960ED5FF-E469-4DD4-BDBB-5E67807A796B}"/>
              </a:ext>
            </a:extLst>
          </p:cNvPr>
          <p:cNvPicPr>
            <a:picLocks noChangeAspect="1"/>
          </p:cNvPicPr>
          <p:nvPr/>
        </p:nvPicPr>
        <p:blipFill>
          <a:blip r:embed="rId2"/>
          <a:stretch>
            <a:fillRect/>
          </a:stretch>
        </p:blipFill>
        <p:spPr>
          <a:xfrm>
            <a:off x="5648018" y="1244600"/>
            <a:ext cx="6057900" cy="581025"/>
          </a:xfrm>
          <a:prstGeom prst="rect">
            <a:avLst/>
          </a:prstGeom>
        </p:spPr>
      </p:pic>
    </p:spTree>
    <p:extLst>
      <p:ext uri="{BB962C8B-B14F-4D97-AF65-F5344CB8AC3E}">
        <p14:creationId xmlns:p14="http://schemas.microsoft.com/office/powerpoint/2010/main" val="294771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7C7F5-F607-4A9D-8CBD-2B674498F273}"/>
              </a:ext>
            </a:extLst>
          </p:cNvPr>
          <p:cNvSpPr>
            <a:spLocks noGrp="1"/>
          </p:cNvSpPr>
          <p:nvPr>
            <p:ph type="title"/>
          </p:nvPr>
        </p:nvSpPr>
        <p:spPr>
          <a:xfrm>
            <a:off x="0" y="-110864"/>
            <a:ext cx="10515600" cy="1325563"/>
          </a:xfrm>
        </p:spPr>
        <p:txBody>
          <a:bodyPr/>
          <a:lstStyle/>
          <a:p>
            <a:r>
              <a:rPr lang="en-US" altLang="zh-CN" dirty="0">
                <a:solidFill>
                  <a:schemeClr val="bg1"/>
                </a:solidFill>
              </a:rPr>
              <a:t>NMS(non-maximum suppression):</a:t>
            </a:r>
            <a:endParaRPr lang="zh-CN" altLang="en-US" dirty="0">
              <a:solidFill>
                <a:schemeClr val="bg1"/>
              </a:solidFill>
            </a:endParaRPr>
          </a:p>
        </p:txBody>
      </p:sp>
      <p:sp>
        <p:nvSpPr>
          <p:cNvPr id="3" name="内容占位符 2">
            <a:extLst>
              <a:ext uri="{FF2B5EF4-FFF2-40B4-BE49-F238E27FC236}">
                <a16:creationId xmlns:a16="http://schemas.microsoft.com/office/drawing/2014/main" id="{4A2731B1-90D1-4B8B-B94F-03706A12FD5A}"/>
              </a:ext>
            </a:extLst>
          </p:cNvPr>
          <p:cNvSpPr>
            <a:spLocks noGrp="1"/>
          </p:cNvSpPr>
          <p:nvPr>
            <p:ph idx="1"/>
          </p:nvPr>
        </p:nvSpPr>
        <p:spPr>
          <a:xfrm>
            <a:off x="838200" y="1825625"/>
            <a:ext cx="5257800" cy="4099186"/>
          </a:xfrm>
        </p:spPr>
        <p:txBody>
          <a:bodyPr>
            <a:normAutofit fontScale="62500" lnSpcReduction="20000"/>
          </a:bodyPr>
          <a:lstStyle/>
          <a:p>
            <a:r>
              <a:rPr lang="en-US" altLang="zh-CN" dirty="0">
                <a:solidFill>
                  <a:schemeClr val="bg1"/>
                </a:solidFill>
              </a:rPr>
              <a:t>NMS algorithm process:</a:t>
            </a:r>
          </a:p>
          <a:p>
            <a:r>
              <a:rPr lang="en-US" altLang="zh-CN" dirty="0">
                <a:solidFill>
                  <a:schemeClr val="bg1"/>
                </a:solidFill>
              </a:rPr>
              <a:t> Sort according to the classification probability of the candidate box: A&lt;B&lt;C&lt;D&lt;E&lt;F</a:t>
            </a:r>
          </a:p>
          <a:p>
            <a:r>
              <a:rPr lang="en-US" altLang="zh-CN" dirty="0">
                <a:solidFill>
                  <a:schemeClr val="bg1"/>
                </a:solidFill>
              </a:rPr>
              <a:t>1. Mark the maximum probability rectangle F is the one we want to keep</a:t>
            </a:r>
          </a:p>
          <a:p>
            <a:r>
              <a:rPr lang="en-US" altLang="zh-CN" dirty="0">
                <a:solidFill>
                  <a:schemeClr val="bg1"/>
                </a:solidFill>
              </a:rPr>
              <a:t>2. Starting from the maximum probability rectangle F, determine whether the overlap degree IOU of A~E and F (the intersection ratio of the two frames) is greater than a certain threshold, and assume that the overlap degree of B, D and F exceeds the threshold. Then throw away B, D</a:t>
            </a:r>
          </a:p>
          <a:p>
            <a:r>
              <a:rPr lang="en-US" altLang="zh-CN" dirty="0">
                <a:solidFill>
                  <a:schemeClr val="bg1"/>
                </a:solidFill>
              </a:rPr>
              <a:t>3. From the remaining rectangular frames A, C, and E, select the E with the highest probability, mark it as to be retained, then interpret the overlap between E and A, C, and discard the rectangular frame whose overlap exceeds the set threshold.</a:t>
            </a:r>
            <a:endParaRPr lang="zh-CN" altLang="en-US" dirty="0">
              <a:solidFill>
                <a:schemeClr val="bg1"/>
              </a:solidFill>
            </a:endParaRPr>
          </a:p>
        </p:txBody>
      </p:sp>
      <p:pic>
        <p:nvPicPr>
          <p:cNvPr id="4" name="图片 3">
            <a:extLst>
              <a:ext uri="{FF2B5EF4-FFF2-40B4-BE49-F238E27FC236}">
                <a16:creationId xmlns:a16="http://schemas.microsoft.com/office/drawing/2014/main" id="{DBE03F9F-B6E9-4FA4-8582-3858793B081D}"/>
              </a:ext>
            </a:extLst>
          </p:cNvPr>
          <p:cNvPicPr>
            <a:picLocks noChangeAspect="1"/>
          </p:cNvPicPr>
          <p:nvPr/>
        </p:nvPicPr>
        <p:blipFill>
          <a:blip r:embed="rId2"/>
          <a:stretch>
            <a:fillRect/>
          </a:stretch>
        </p:blipFill>
        <p:spPr>
          <a:xfrm>
            <a:off x="8090059" y="463462"/>
            <a:ext cx="4002236" cy="6288066"/>
          </a:xfrm>
          <a:prstGeom prst="rect">
            <a:avLst/>
          </a:prstGeom>
        </p:spPr>
      </p:pic>
    </p:spTree>
    <p:extLst>
      <p:ext uri="{BB962C8B-B14F-4D97-AF65-F5344CB8AC3E}">
        <p14:creationId xmlns:p14="http://schemas.microsoft.com/office/powerpoint/2010/main" val="323555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9AA43-C202-4911-9414-BD69B83D63FC}"/>
              </a:ext>
            </a:extLst>
          </p:cNvPr>
          <p:cNvSpPr>
            <a:spLocks noGrp="1"/>
          </p:cNvSpPr>
          <p:nvPr>
            <p:ph type="title"/>
          </p:nvPr>
        </p:nvSpPr>
        <p:spPr/>
        <p:txBody>
          <a:bodyPr/>
          <a:lstStyle/>
          <a:p>
            <a:r>
              <a:rPr lang="en-US" altLang="zh-CN" dirty="0">
                <a:solidFill>
                  <a:schemeClr val="bg1"/>
                </a:solidFill>
              </a:rPr>
              <a:t>SSD(Single Shot </a:t>
            </a:r>
            <a:r>
              <a:rPr lang="en-US" altLang="zh-CN" dirty="0" err="1">
                <a:solidFill>
                  <a:schemeClr val="bg1"/>
                </a:solidFill>
              </a:rPr>
              <a:t>MultiBox</a:t>
            </a:r>
            <a:r>
              <a:rPr lang="en-US" altLang="zh-CN" dirty="0">
                <a:solidFill>
                  <a:schemeClr val="bg1"/>
                </a:solidFill>
              </a:rPr>
              <a:t> Detector): </a:t>
            </a:r>
            <a:r>
              <a:rPr lang="en-US" altLang="zh-CN" sz="2400" dirty="0">
                <a:solidFill>
                  <a:schemeClr val="bg1"/>
                </a:solidFill>
              </a:rPr>
              <a:t>Improved detection of small objects</a:t>
            </a:r>
            <a:endParaRPr lang="zh-CN" altLang="en-US" sz="2400" dirty="0">
              <a:solidFill>
                <a:schemeClr val="bg1"/>
              </a:solidFill>
            </a:endParaRPr>
          </a:p>
        </p:txBody>
      </p:sp>
      <p:sp>
        <p:nvSpPr>
          <p:cNvPr id="3" name="内容占位符 2">
            <a:extLst>
              <a:ext uri="{FF2B5EF4-FFF2-40B4-BE49-F238E27FC236}">
                <a16:creationId xmlns:a16="http://schemas.microsoft.com/office/drawing/2014/main" id="{D415D1F7-426D-4339-80B1-F97E87E582CA}"/>
              </a:ext>
            </a:extLst>
          </p:cNvPr>
          <p:cNvSpPr>
            <a:spLocks noGrp="1"/>
          </p:cNvSpPr>
          <p:nvPr>
            <p:ph idx="1"/>
          </p:nvPr>
        </p:nvSpPr>
        <p:spPr/>
        <p:txBody>
          <a:bodyPr/>
          <a:lstStyle/>
          <a:p>
            <a:r>
              <a:rPr lang="en-US" altLang="zh-CN" dirty="0">
                <a:solidFill>
                  <a:schemeClr val="bg1"/>
                </a:solidFill>
              </a:rPr>
              <a:t>SSD added the Anchor concept of Faster R-CNN to YOLO's idea and combined the characteristics of different convolutional layers to make predictions.</a:t>
            </a:r>
          </a:p>
          <a:p>
            <a:endParaRPr lang="zh-CN" altLang="en-US" dirty="0">
              <a:solidFill>
                <a:schemeClr val="bg1"/>
              </a:solidFill>
            </a:endParaRPr>
          </a:p>
        </p:txBody>
      </p:sp>
      <p:pic>
        <p:nvPicPr>
          <p:cNvPr id="6151" name="Picture 7" descr="preview">
            <a:extLst>
              <a:ext uri="{FF2B5EF4-FFF2-40B4-BE49-F238E27FC236}">
                <a16:creationId xmlns:a16="http://schemas.microsoft.com/office/drawing/2014/main" id="{81FD503C-263F-4012-A8E8-B15E1C7EF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86078"/>
            <a:ext cx="6700628" cy="365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3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6E4A3-567E-4ABC-B0C0-AA1ACC00CAD5}"/>
              </a:ext>
            </a:extLst>
          </p:cNvPr>
          <p:cNvSpPr>
            <a:spLocks noGrp="1"/>
          </p:cNvSpPr>
          <p:nvPr>
            <p:ph type="title"/>
          </p:nvPr>
        </p:nvSpPr>
        <p:spPr>
          <a:xfrm>
            <a:off x="0" y="233046"/>
            <a:ext cx="10515600" cy="1325563"/>
          </a:xfrm>
        </p:spPr>
        <p:txBody>
          <a:bodyPr/>
          <a:lstStyle/>
          <a:p>
            <a:r>
              <a:rPr lang="en-US" altLang="zh-CN" dirty="0">
                <a:solidFill>
                  <a:schemeClr val="bg1"/>
                </a:solidFill>
              </a:rPr>
              <a:t>Building a target detection model(SSD)</a:t>
            </a:r>
            <a:r>
              <a:rPr lang="zh-CN" altLang="en-US" dirty="0">
                <a:solidFill>
                  <a:schemeClr val="bg1"/>
                </a:solidFill>
              </a:rPr>
              <a:t>：</a:t>
            </a:r>
          </a:p>
        </p:txBody>
      </p:sp>
      <p:pic>
        <p:nvPicPr>
          <p:cNvPr id="4" name="内容占位符 3">
            <a:extLst>
              <a:ext uri="{FF2B5EF4-FFF2-40B4-BE49-F238E27FC236}">
                <a16:creationId xmlns:a16="http://schemas.microsoft.com/office/drawing/2014/main" id="{57E61DBA-F8D7-4A59-874C-FFCBA4B79C3A}"/>
              </a:ext>
            </a:extLst>
          </p:cNvPr>
          <p:cNvPicPr>
            <a:picLocks noGrp="1" noChangeAspect="1"/>
          </p:cNvPicPr>
          <p:nvPr>
            <p:ph idx="1"/>
          </p:nvPr>
        </p:nvPicPr>
        <p:blipFill>
          <a:blip r:embed="rId2"/>
          <a:stretch>
            <a:fillRect/>
          </a:stretch>
        </p:blipFill>
        <p:spPr>
          <a:xfrm>
            <a:off x="339673" y="1690688"/>
            <a:ext cx="2162175" cy="4038600"/>
          </a:xfrm>
          <a:prstGeom prst="rect">
            <a:avLst/>
          </a:prstGeom>
        </p:spPr>
      </p:pic>
      <p:sp>
        <p:nvSpPr>
          <p:cNvPr id="5" name="文本框 4">
            <a:extLst>
              <a:ext uri="{FF2B5EF4-FFF2-40B4-BE49-F238E27FC236}">
                <a16:creationId xmlns:a16="http://schemas.microsoft.com/office/drawing/2014/main" id="{E48393F4-4CD5-4965-A662-29EA2B63DA4C}"/>
              </a:ext>
            </a:extLst>
          </p:cNvPr>
          <p:cNvSpPr txBox="1"/>
          <p:nvPr/>
        </p:nvSpPr>
        <p:spPr>
          <a:xfrm>
            <a:off x="2560074" y="1213009"/>
            <a:ext cx="7226710" cy="2031325"/>
          </a:xfrm>
          <a:prstGeom prst="rect">
            <a:avLst/>
          </a:prstGeom>
          <a:noFill/>
        </p:spPr>
        <p:txBody>
          <a:bodyPr wrap="square" rtlCol="0">
            <a:spAutoFit/>
          </a:bodyPr>
          <a:lstStyle/>
          <a:p>
            <a:r>
              <a:rPr lang="en-US" altLang="zh-CN" dirty="0">
                <a:solidFill>
                  <a:schemeClr val="bg1"/>
                </a:solidFill>
              </a:rPr>
              <a:t>Install the annotation tool: First, make data annotations, that is, first tell the machine what objects are in the image, where are the objects in place?</a:t>
            </a:r>
          </a:p>
          <a:p>
            <a:pPr marL="342900" indent="-342900">
              <a:buAutoNum type="arabicPeriod"/>
            </a:pPr>
            <a:r>
              <a:rPr lang="en-US" altLang="zh-CN" dirty="0">
                <a:solidFill>
                  <a:schemeClr val="bg1"/>
                </a:solidFill>
              </a:rPr>
              <a:t>Use VOC_2007 data format file to store in xml format</a:t>
            </a:r>
          </a:p>
          <a:p>
            <a:pPr marL="342900" indent="-342900">
              <a:buAutoNum type="arabicPeriod"/>
            </a:pPr>
            <a:r>
              <a:rPr lang="en-US" altLang="zh-CN" dirty="0" err="1">
                <a:solidFill>
                  <a:schemeClr val="bg1"/>
                </a:solidFill>
              </a:rPr>
              <a:t>labelImg</a:t>
            </a:r>
            <a:r>
              <a:rPr lang="en-US" altLang="zh-CN" dirty="0">
                <a:solidFill>
                  <a:schemeClr val="bg1"/>
                </a:solidFill>
              </a:rPr>
              <a:t> annotation tool</a:t>
            </a:r>
          </a:p>
          <a:p>
            <a:endParaRPr lang="en-US" altLang="zh-CN" dirty="0">
              <a:solidFill>
                <a:schemeClr val="bg1"/>
              </a:solidFill>
            </a:endParaRPr>
          </a:p>
          <a:p>
            <a:pPr marL="342900" indent="-342900">
              <a:buAutoNum type="arabicPeriod"/>
            </a:pPr>
            <a:endParaRPr lang="zh-CN" altLang="en-US" dirty="0">
              <a:solidFill>
                <a:schemeClr val="bg1"/>
              </a:solidFill>
            </a:endParaRPr>
          </a:p>
        </p:txBody>
      </p:sp>
      <p:sp>
        <p:nvSpPr>
          <p:cNvPr id="7" name="文本框 6">
            <a:extLst>
              <a:ext uri="{FF2B5EF4-FFF2-40B4-BE49-F238E27FC236}">
                <a16:creationId xmlns:a16="http://schemas.microsoft.com/office/drawing/2014/main" id="{2EB06819-8E12-493D-8E4F-5314A8180949}"/>
              </a:ext>
            </a:extLst>
          </p:cNvPr>
          <p:cNvSpPr txBox="1"/>
          <p:nvPr/>
        </p:nvSpPr>
        <p:spPr>
          <a:xfrm>
            <a:off x="2501848" y="2553009"/>
            <a:ext cx="8708000" cy="369332"/>
          </a:xfrm>
          <a:prstGeom prst="rect">
            <a:avLst/>
          </a:prstGeom>
          <a:noFill/>
        </p:spPr>
        <p:txBody>
          <a:bodyPr wrap="square" rtlCol="0">
            <a:spAutoFit/>
          </a:bodyPr>
          <a:lstStyle/>
          <a:p>
            <a:r>
              <a:rPr lang="en-US" altLang="zh-CN" dirty="0">
                <a:solidFill>
                  <a:schemeClr val="bg1"/>
                </a:solidFill>
              </a:rPr>
              <a:t>Annotate data: create file, annotate data, divide training set, test set, verification set</a:t>
            </a:r>
            <a:endParaRPr lang="zh-CN" altLang="en-US" dirty="0">
              <a:solidFill>
                <a:schemeClr val="bg1"/>
              </a:solidFill>
            </a:endParaRPr>
          </a:p>
        </p:txBody>
      </p:sp>
      <p:sp>
        <p:nvSpPr>
          <p:cNvPr id="8" name="文本框 7">
            <a:extLst>
              <a:ext uri="{FF2B5EF4-FFF2-40B4-BE49-F238E27FC236}">
                <a16:creationId xmlns:a16="http://schemas.microsoft.com/office/drawing/2014/main" id="{B29758D7-4917-47C9-9F15-4C8DA2BD8C71}"/>
              </a:ext>
            </a:extLst>
          </p:cNvPr>
          <p:cNvSpPr txBox="1"/>
          <p:nvPr/>
        </p:nvSpPr>
        <p:spPr>
          <a:xfrm>
            <a:off x="2664080" y="3220665"/>
            <a:ext cx="8426707" cy="369333"/>
          </a:xfrm>
          <a:prstGeom prst="rect">
            <a:avLst/>
          </a:prstGeom>
          <a:noFill/>
        </p:spPr>
        <p:txBody>
          <a:bodyPr wrap="square" rtlCol="0">
            <a:spAutoFit/>
          </a:bodyPr>
          <a:lstStyle/>
          <a:p>
            <a:r>
              <a:rPr lang="en-US" altLang="zh-CN" dirty="0">
                <a:solidFill>
                  <a:schemeClr val="bg1"/>
                </a:solidFill>
              </a:rPr>
              <a:t>SDD Configuration: download SSD code, convert file format, modify object category</a:t>
            </a:r>
            <a:endParaRPr lang="zh-CN" altLang="en-US" dirty="0">
              <a:solidFill>
                <a:schemeClr val="bg1"/>
              </a:solidFill>
            </a:endParaRPr>
          </a:p>
        </p:txBody>
      </p:sp>
    </p:spTree>
    <p:extLst>
      <p:ext uri="{BB962C8B-B14F-4D97-AF65-F5344CB8AC3E}">
        <p14:creationId xmlns:p14="http://schemas.microsoft.com/office/powerpoint/2010/main" val="411603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2E35D-A9FB-4182-B20D-076FA691A6CC}"/>
              </a:ext>
            </a:extLst>
          </p:cNvPr>
          <p:cNvSpPr>
            <a:spLocks noGrp="1"/>
          </p:cNvSpPr>
          <p:nvPr>
            <p:ph type="title"/>
          </p:nvPr>
        </p:nvSpPr>
        <p:spPr/>
        <p:txBody>
          <a:bodyPr/>
          <a:lstStyle/>
          <a:p>
            <a:r>
              <a:rPr lang="en-US" altLang="zh-CN" dirty="0">
                <a:solidFill>
                  <a:schemeClr val="bg1"/>
                </a:solidFill>
              </a:rPr>
              <a:t>Image Recognition: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0A0592CF-67F0-4EE6-99E5-50D668830E2A}"/>
              </a:ext>
            </a:extLst>
          </p:cNvPr>
          <p:cNvSpPr>
            <a:spLocks noGrp="1"/>
          </p:cNvSpPr>
          <p:nvPr>
            <p:ph idx="1"/>
          </p:nvPr>
        </p:nvSpPr>
        <p:spPr/>
        <p:txBody>
          <a:bodyPr/>
          <a:lstStyle/>
          <a:p>
            <a:r>
              <a:rPr lang="en-US" altLang="zh-CN" sz="2000" dirty="0">
                <a:solidFill>
                  <a:schemeClr val="bg1"/>
                </a:solidFill>
              </a:rPr>
              <a:t>Neural network understands translation invariance: whether objects appear in different positions of the image or the same object——Convolution</a:t>
            </a:r>
          </a:p>
          <a:p>
            <a:r>
              <a:rPr lang="en-US" altLang="zh-CN" sz="2000" dirty="0">
                <a:solidFill>
                  <a:schemeClr val="bg1"/>
                </a:solidFill>
              </a:rPr>
              <a:t>Starting with a 224 × 224 pixel image, use two convolutions and maximum pooling first, then three convolutions, one maximum pooling; and finally two fully connected layers. The end result is that the image can be sorted into one of 1000 different categories.</a:t>
            </a:r>
          </a:p>
          <a:p>
            <a:endParaRPr lang="zh-CN" altLang="en-US" dirty="0">
              <a:solidFill>
                <a:schemeClr val="bg1"/>
              </a:solidFill>
            </a:endParaRPr>
          </a:p>
        </p:txBody>
      </p:sp>
      <p:pic>
        <p:nvPicPr>
          <p:cNvPr id="2050" name="Picture 2" descr="preview">
            <a:extLst>
              <a:ext uri="{FF2B5EF4-FFF2-40B4-BE49-F238E27FC236}">
                <a16:creationId xmlns:a16="http://schemas.microsoft.com/office/drawing/2014/main" id="{F28F16BB-13FE-464C-8FD2-9653C8545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671" y="3572844"/>
            <a:ext cx="9055510" cy="273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44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E628A-A952-45F7-8FFB-F61009565A9C}"/>
              </a:ext>
            </a:extLst>
          </p:cNvPr>
          <p:cNvSpPr>
            <a:spLocks noGrp="1"/>
          </p:cNvSpPr>
          <p:nvPr>
            <p:ph type="title"/>
          </p:nvPr>
        </p:nvSpPr>
        <p:spPr/>
        <p:txBody>
          <a:bodyPr/>
          <a:lstStyle/>
          <a:p>
            <a:r>
              <a:rPr lang="en-US" altLang="zh-CN" dirty="0">
                <a:solidFill>
                  <a:schemeClr val="bg1"/>
                </a:solidFill>
              </a:rPr>
              <a:t>Building a classifier:</a:t>
            </a:r>
            <a:endParaRPr lang="zh-CN" altLang="en-US" dirty="0">
              <a:solidFill>
                <a:schemeClr val="bg1"/>
              </a:solidFill>
            </a:endParaRPr>
          </a:p>
        </p:txBody>
      </p:sp>
      <p:sp>
        <p:nvSpPr>
          <p:cNvPr id="3" name="内容占位符 2">
            <a:extLst>
              <a:ext uri="{FF2B5EF4-FFF2-40B4-BE49-F238E27FC236}">
                <a16:creationId xmlns:a16="http://schemas.microsoft.com/office/drawing/2014/main" id="{A16CCD40-E150-42EB-8B05-DDE304B876E5}"/>
              </a:ext>
            </a:extLst>
          </p:cNvPr>
          <p:cNvSpPr>
            <a:spLocks noGrp="1"/>
          </p:cNvSpPr>
          <p:nvPr>
            <p:ph idx="1"/>
          </p:nvPr>
        </p:nvSpPr>
        <p:spPr/>
        <p:txBody>
          <a:bodyPr>
            <a:normAutofit fontScale="70000" lnSpcReduction="20000"/>
          </a:bodyPr>
          <a:lstStyle/>
          <a:p>
            <a:r>
              <a:rPr lang="en-US" altLang="zh-CN" dirty="0">
                <a:solidFill>
                  <a:schemeClr val="bg1"/>
                </a:solidFill>
              </a:rPr>
              <a:t>Import </a:t>
            </a:r>
            <a:r>
              <a:rPr lang="en-US" altLang="zh-CN" dirty="0" err="1">
                <a:solidFill>
                  <a:schemeClr val="bg1"/>
                </a:solidFill>
              </a:rPr>
              <a:t>tflearn</a:t>
            </a:r>
            <a:endParaRPr lang="en-US" altLang="zh-CN" dirty="0">
              <a:solidFill>
                <a:schemeClr val="bg1"/>
              </a:solidFill>
            </a:endParaRPr>
          </a:p>
          <a:p>
            <a:r>
              <a:rPr lang="en-US" altLang="zh-CN" dirty="0">
                <a:solidFill>
                  <a:schemeClr val="bg1"/>
                </a:solidFill>
              </a:rPr>
              <a:t>Load data set</a:t>
            </a:r>
          </a:p>
          <a:p>
            <a:r>
              <a:rPr lang="en-US" altLang="zh-CN" dirty="0">
                <a:solidFill>
                  <a:schemeClr val="bg1"/>
                </a:solidFill>
              </a:rPr>
              <a:t>Flip, rotate, and blur the images in the dataset to create some synthetic training data</a:t>
            </a:r>
          </a:p>
          <a:p>
            <a:r>
              <a:rPr lang="en-US" altLang="zh-CN" dirty="0">
                <a:solidFill>
                  <a:schemeClr val="bg1"/>
                </a:solidFill>
              </a:rPr>
              <a:t>Define network architecture:</a:t>
            </a:r>
          </a:p>
          <a:p>
            <a:pPr marL="514350" indent="-514350">
              <a:buFont typeface="+mj-lt"/>
              <a:buAutoNum type="arabicPeriod"/>
            </a:pPr>
            <a:r>
              <a:rPr lang="en-US" altLang="zh-CN" dirty="0">
                <a:solidFill>
                  <a:schemeClr val="bg1"/>
                </a:solidFill>
              </a:rPr>
              <a:t>Convolution</a:t>
            </a:r>
          </a:p>
          <a:p>
            <a:pPr marL="514350" indent="-514350">
              <a:buFont typeface="+mj-lt"/>
              <a:buAutoNum type="arabicPeriod"/>
            </a:pPr>
            <a:r>
              <a:rPr lang="en-US" altLang="zh-CN" dirty="0">
                <a:solidFill>
                  <a:schemeClr val="bg1"/>
                </a:solidFill>
              </a:rPr>
              <a:t>Max pooling</a:t>
            </a:r>
          </a:p>
          <a:p>
            <a:pPr marL="514350" indent="-514350">
              <a:buFont typeface="+mj-lt"/>
              <a:buAutoNum type="arabicPeriod"/>
            </a:pPr>
            <a:r>
              <a:rPr lang="en-US" altLang="zh-CN" dirty="0">
                <a:solidFill>
                  <a:schemeClr val="bg1"/>
                </a:solidFill>
              </a:rPr>
              <a:t>Convolution again</a:t>
            </a:r>
          </a:p>
          <a:p>
            <a:pPr marL="514350" indent="-514350">
              <a:buFont typeface="+mj-lt"/>
              <a:buAutoNum type="arabicPeriod"/>
            </a:pPr>
            <a:r>
              <a:rPr lang="en-US" altLang="zh-CN" dirty="0">
                <a:solidFill>
                  <a:schemeClr val="bg1"/>
                </a:solidFill>
              </a:rPr>
              <a:t>Convolution again</a:t>
            </a:r>
          </a:p>
          <a:p>
            <a:pPr marL="514350" indent="-514350">
              <a:buFont typeface="+mj-lt"/>
              <a:buAutoNum type="arabicPeriod"/>
            </a:pPr>
            <a:r>
              <a:rPr lang="en-US" altLang="zh-CN" dirty="0">
                <a:solidFill>
                  <a:schemeClr val="bg1"/>
                </a:solidFill>
              </a:rPr>
              <a:t>Max pooling again</a:t>
            </a:r>
          </a:p>
          <a:p>
            <a:pPr marL="514350" indent="-514350">
              <a:buFont typeface="+mj-lt"/>
              <a:buAutoNum type="arabicPeriod"/>
            </a:pPr>
            <a:r>
              <a:rPr lang="en-US" altLang="zh-CN" dirty="0">
                <a:solidFill>
                  <a:schemeClr val="bg1"/>
                </a:solidFill>
              </a:rPr>
              <a:t>Fully connected</a:t>
            </a:r>
          </a:p>
          <a:p>
            <a:pPr marL="514350" indent="-514350">
              <a:buFont typeface="+mj-lt"/>
              <a:buAutoNum type="arabicPeriod"/>
            </a:pPr>
            <a:r>
              <a:rPr lang="en-US" altLang="zh-CN" dirty="0">
                <a:solidFill>
                  <a:schemeClr val="bg1"/>
                </a:solidFill>
              </a:rPr>
              <a:t>Dropout: Randomly discard some data during training to prevent overfitting</a:t>
            </a:r>
          </a:p>
          <a:p>
            <a:pPr marL="514350" indent="-514350">
              <a:buFont typeface="+mj-lt"/>
              <a:buAutoNum type="arabicPeriod"/>
            </a:pPr>
            <a:r>
              <a:rPr lang="en-US" altLang="zh-CN" dirty="0">
                <a:solidFill>
                  <a:schemeClr val="bg1"/>
                </a:solidFill>
              </a:rPr>
              <a:t>Training neural network: through </a:t>
            </a:r>
            <a:r>
              <a:rPr lang="en-US" altLang="zh-CN" dirty="0" err="1">
                <a:solidFill>
                  <a:schemeClr val="bg1"/>
                </a:solidFill>
              </a:rPr>
              <a:t>tflearn</a:t>
            </a:r>
            <a:endParaRPr lang="en-US" altLang="zh-CN" dirty="0">
              <a:solidFill>
                <a:schemeClr val="bg1"/>
              </a:solidFill>
            </a:endParaRPr>
          </a:p>
        </p:txBody>
      </p:sp>
    </p:spTree>
    <p:extLst>
      <p:ext uri="{BB962C8B-B14F-4D97-AF65-F5344CB8AC3E}">
        <p14:creationId xmlns:p14="http://schemas.microsoft.com/office/powerpoint/2010/main" val="351123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CDFBE-550C-4392-A6BE-7C7C5E98E05B}"/>
              </a:ext>
            </a:extLst>
          </p:cNvPr>
          <p:cNvSpPr>
            <a:spLocks noGrp="1"/>
          </p:cNvSpPr>
          <p:nvPr>
            <p:ph type="title"/>
          </p:nvPr>
        </p:nvSpPr>
        <p:spPr>
          <a:xfrm>
            <a:off x="130277" y="159650"/>
            <a:ext cx="10515600" cy="1325563"/>
          </a:xfrm>
        </p:spPr>
        <p:txBody>
          <a:bodyPr/>
          <a:lstStyle/>
          <a:p>
            <a:r>
              <a:rPr lang="en-US" altLang="zh-CN" dirty="0">
                <a:solidFill>
                  <a:schemeClr val="bg1"/>
                </a:solidFill>
              </a:rPr>
              <a:t>Evaluation:</a:t>
            </a:r>
            <a:endParaRPr lang="zh-CN" altLang="en-US" dirty="0">
              <a:solidFill>
                <a:schemeClr val="bg1"/>
              </a:solidFill>
            </a:endParaRPr>
          </a:p>
        </p:txBody>
      </p:sp>
      <p:graphicFrame>
        <p:nvGraphicFramePr>
          <p:cNvPr id="4" name="内容占位符 3">
            <a:extLst>
              <a:ext uri="{FF2B5EF4-FFF2-40B4-BE49-F238E27FC236}">
                <a16:creationId xmlns:a16="http://schemas.microsoft.com/office/drawing/2014/main" id="{113F8A02-FAF6-41B4-84EA-D471FBB04240}"/>
              </a:ext>
            </a:extLst>
          </p:cNvPr>
          <p:cNvGraphicFramePr>
            <a:graphicFrameLocks noGrp="1"/>
          </p:cNvGraphicFramePr>
          <p:nvPr>
            <p:ph idx="1"/>
            <p:extLst>
              <p:ext uri="{D42A27DB-BD31-4B8C-83A1-F6EECF244321}">
                <p14:modId xmlns:p14="http://schemas.microsoft.com/office/powerpoint/2010/main" val="997908713"/>
              </p:ext>
            </p:extLst>
          </p:nvPr>
        </p:nvGraphicFramePr>
        <p:xfrm>
          <a:off x="233515" y="1434228"/>
          <a:ext cx="105156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48144265"/>
                    </a:ext>
                  </a:extLst>
                </a:gridCol>
                <a:gridCol w="3505200">
                  <a:extLst>
                    <a:ext uri="{9D8B030D-6E8A-4147-A177-3AD203B41FA5}">
                      <a16:colId xmlns:a16="http://schemas.microsoft.com/office/drawing/2014/main" val="1552588546"/>
                    </a:ext>
                  </a:extLst>
                </a:gridCol>
                <a:gridCol w="3505200">
                  <a:extLst>
                    <a:ext uri="{9D8B030D-6E8A-4147-A177-3AD203B41FA5}">
                      <a16:colId xmlns:a16="http://schemas.microsoft.com/office/drawing/2014/main" val="815991852"/>
                    </a:ext>
                  </a:extLst>
                </a:gridCol>
              </a:tblGrid>
              <a:tr h="370840">
                <a:tc>
                  <a:txBody>
                    <a:bodyPr/>
                    <a:lstStyle/>
                    <a:p>
                      <a:pPr algn="ctr"/>
                      <a:endParaRPr lang="zh-CN" altLang="en-US" dirty="0"/>
                    </a:p>
                  </a:txBody>
                  <a:tcPr/>
                </a:tc>
                <a:tc>
                  <a:txBody>
                    <a:bodyPr/>
                    <a:lstStyle/>
                    <a:p>
                      <a:pPr algn="ctr"/>
                      <a:r>
                        <a:rPr lang="en-US" altLang="zh-CN" dirty="0"/>
                        <a:t>Reality</a:t>
                      </a:r>
                      <a:endParaRPr lang="zh-CN" altLang="en-US" dirty="0"/>
                    </a:p>
                  </a:txBody>
                  <a:tcPr/>
                </a:tc>
                <a:tc>
                  <a:txBody>
                    <a:bodyPr/>
                    <a:lstStyle/>
                    <a:p>
                      <a:pPr algn="ctr"/>
                      <a:r>
                        <a:rPr lang="en-US" altLang="zh-CN" dirty="0"/>
                        <a:t>Model predict</a:t>
                      </a:r>
                      <a:endParaRPr lang="zh-CN" altLang="en-US" dirty="0"/>
                    </a:p>
                  </a:txBody>
                  <a:tcPr/>
                </a:tc>
                <a:extLst>
                  <a:ext uri="{0D108BD9-81ED-4DB2-BD59-A6C34878D82A}">
                    <a16:rowId xmlns:a16="http://schemas.microsoft.com/office/drawing/2014/main" val="715324597"/>
                  </a:ext>
                </a:extLst>
              </a:tr>
              <a:tr h="370840">
                <a:tc>
                  <a:txBody>
                    <a:bodyPr/>
                    <a:lstStyle/>
                    <a:p>
                      <a:pPr algn="ctr"/>
                      <a:r>
                        <a:rPr lang="en-US" altLang="zh-CN" dirty="0"/>
                        <a:t>True Positives</a:t>
                      </a:r>
                      <a:endParaRPr lang="zh-CN" altLang="en-US" dirty="0"/>
                    </a:p>
                  </a:txBody>
                  <a:tcPr/>
                </a:tc>
                <a:tc>
                  <a:txBody>
                    <a:bodyPr/>
                    <a:lstStyle/>
                    <a:p>
                      <a:pPr algn="ctr"/>
                      <a:r>
                        <a:rPr lang="en-US" altLang="zh-CN" dirty="0"/>
                        <a:t>Yes</a:t>
                      </a:r>
                      <a:endParaRPr lang="zh-CN" altLang="en-US" dirty="0"/>
                    </a:p>
                  </a:txBody>
                  <a:tcPr/>
                </a:tc>
                <a:tc>
                  <a:txBody>
                    <a:bodyPr/>
                    <a:lstStyle/>
                    <a:p>
                      <a:pPr algn="ctr"/>
                      <a:r>
                        <a:rPr lang="en-US" altLang="zh-CN" dirty="0"/>
                        <a:t>Yes</a:t>
                      </a:r>
                      <a:endParaRPr lang="zh-CN" altLang="en-US" dirty="0"/>
                    </a:p>
                  </a:txBody>
                  <a:tcPr/>
                </a:tc>
                <a:extLst>
                  <a:ext uri="{0D108BD9-81ED-4DB2-BD59-A6C34878D82A}">
                    <a16:rowId xmlns:a16="http://schemas.microsoft.com/office/drawing/2014/main" val="2955754052"/>
                  </a:ext>
                </a:extLst>
              </a:tr>
              <a:tr h="370840">
                <a:tc>
                  <a:txBody>
                    <a:bodyPr/>
                    <a:lstStyle/>
                    <a:p>
                      <a:pPr algn="ctr"/>
                      <a:r>
                        <a:rPr lang="en-US" altLang="zh-CN" dirty="0"/>
                        <a:t>True Negatives</a:t>
                      </a:r>
                      <a:endParaRPr lang="zh-CN" altLang="en-US" dirty="0"/>
                    </a:p>
                  </a:txBody>
                  <a:tcPr/>
                </a:tc>
                <a:tc>
                  <a:txBody>
                    <a:bodyPr/>
                    <a:lstStyle/>
                    <a:p>
                      <a:pPr algn="ctr"/>
                      <a:r>
                        <a:rPr lang="en-US" altLang="zh-CN" dirty="0"/>
                        <a:t>No</a:t>
                      </a:r>
                      <a:endParaRPr lang="zh-CN" altLang="en-US" dirty="0"/>
                    </a:p>
                  </a:txBody>
                  <a:tcPr/>
                </a:tc>
                <a:tc>
                  <a:txBody>
                    <a:bodyPr/>
                    <a:lstStyle/>
                    <a:p>
                      <a:pPr algn="ctr"/>
                      <a:r>
                        <a:rPr lang="en-US" altLang="zh-CN" dirty="0"/>
                        <a:t>No</a:t>
                      </a:r>
                      <a:endParaRPr lang="zh-CN" altLang="en-US" dirty="0"/>
                    </a:p>
                  </a:txBody>
                  <a:tcPr/>
                </a:tc>
                <a:extLst>
                  <a:ext uri="{0D108BD9-81ED-4DB2-BD59-A6C34878D82A}">
                    <a16:rowId xmlns:a16="http://schemas.microsoft.com/office/drawing/2014/main" val="20698576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False Positives</a:t>
                      </a:r>
                      <a:endParaRPr lang="zh-CN" altLang="en-US" dirty="0"/>
                    </a:p>
                  </a:txBody>
                  <a:tcPr/>
                </a:tc>
                <a:tc>
                  <a:txBody>
                    <a:bodyPr/>
                    <a:lstStyle/>
                    <a:p>
                      <a:pPr algn="ctr"/>
                      <a:r>
                        <a:rPr lang="en-US" altLang="zh-CN" dirty="0"/>
                        <a:t>Yes</a:t>
                      </a:r>
                      <a:endParaRPr lang="zh-CN" altLang="en-US" dirty="0"/>
                    </a:p>
                  </a:txBody>
                  <a:tcPr/>
                </a:tc>
                <a:tc>
                  <a:txBody>
                    <a:bodyPr/>
                    <a:lstStyle/>
                    <a:p>
                      <a:pPr algn="ctr"/>
                      <a:r>
                        <a:rPr lang="en-US" altLang="zh-CN" dirty="0"/>
                        <a:t>No</a:t>
                      </a:r>
                      <a:endParaRPr lang="zh-CN" altLang="en-US" dirty="0"/>
                    </a:p>
                  </a:txBody>
                  <a:tcPr/>
                </a:tc>
                <a:extLst>
                  <a:ext uri="{0D108BD9-81ED-4DB2-BD59-A6C34878D82A}">
                    <a16:rowId xmlns:a16="http://schemas.microsoft.com/office/drawing/2014/main" val="9173052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False Negatives</a:t>
                      </a:r>
                      <a:endParaRPr lang="zh-CN" altLang="en-US" dirty="0"/>
                    </a:p>
                  </a:txBody>
                  <a:tcPr/>
                </a:tc>
                <a:tc>
                  <a:txBody>
                    <a:bodyPr/>
                    <a:lstStyle/>
                    <a:p>
                      <a:pPr algn="ctr"/>
                      <a:r>
                        <a:rPr lang="en-US" altLang="zh-CN" dirty="0"/>
                        <a:t>No</a:t>
                      </a:r>
                      <a:endParaRPr lang="zh-CN" altLang="en-US" dirty="0"/>
                    </a:p>
                  </a:txBody>
                  <a:tcPr/>
                </a:tc>
                <a:tc>
                  <a:txBody>
                    <a:bodyPr/>
                    <a:lstStyle/>
                    <a:p>
                      <a:pPr algn="ctr"/>
                      <a:r>
                        <a:rPr lang="en-US" altLang="zh-CN" dirty="0"/>
                        <a:t>Yes</a:t>
                      </a:r>
                      <a:endParaRPr lang="zh-CN" altLang="en-US" dirty="0"/>
                    </a:p>
                  </a:txBody>
                  <a:tcPr/>
                </a:tc>
                <a:extLst>
                  <a:ext uri="{0D108BD9-81ED-4DB2-BD59-A6C34878D82A}">
                    <a16:rowId xmlns:a16="http://schemas.microsoft.com/office/drawing/2014/main" val="4200610741"/>
                  </a:ext>
                </a:extLst>
              </a:tr>
            </a:tbl>
          </a:graphicData>
        </a:graphic>
      </p:graphicFrame>
      <p:sp>
        <p:nvSpPr>
          <p:cNvPr id="5" name="文本框 4">
            <a:extLst>
              <a:ext uri="{FF2B5EF4-FFF2-40B4-BE49-F238E27FC236}">
                <a16:creationId xmlns:a16="http://schemas.microsoft.com/office/drawing/2014/main" id="{2C9CDD99-6B37-4465-8FEA-E202CF526061}"/>
              </a:ext>
            </a:extLst>
          </p:cNvPr>
          <p:cNvSpPr txBox="1"/>
          <p:nvPr/>
        </p:nvSpPr>
        <p:spPr>
          <a:xfrm>
            <a:off x="233515" y="3569573"/>
            <a:ext cx="10515600" cy="369332"/>
          </a:xfrm>
          <a:prstGeom prst="rect">
            <a:avLst/>
          </a:prstGeom>
          <a:noFill/>
        </p:spPr>
        <p:txBody>
          <a:bodyPr wrap="square" rtlCol="0">
            <a:spAutoFit/>
          </a:bodyPr>
          <a:lstStyle/>
          <a:p>
            <a:r>
              <a:rPr lang="en-US" altLang="zh-CN" dirty="0">
                <a:solidFill>
                  <a:schemeClr val="bg1"/>
                </a:solidFill>
              </a:rPr>
              <a:t>Need to know the probability of each error</a:t>
            </a:r>
            <a:endParaRPr lang="zh-CN" altLang="en-US" dirty="0">
              <a:solidFill>
                <a:schemeClr val="bg1"/>
              </a:solidFill>
            </a:endParaRPr>
          </a:p>
        </p:txBody>
      </p:sp>
      <p:sp>
        <p:nvSpPr>
          <p:cNvPr id="6" name="文本框 5">
            <a:extLst>
              <a:ext uri="{FF2B5EF4-FFF2-40B4-BE49-F238E27FC236}">
                <a16:creationId xmlns:a16="http://schemas.microsoft.com/office/drawing/2014/main" id="{79FF8918-D7B9-4D78-9AB8-9559E10E79E6}"/>
              </a:ext>
            </a:extLst>
          </p:cNvPr>
          <p:cNvSpPr txBox="1"/>
          <p:nvPr/>
        </p:nvSpPr>
        <p:spPr>
          <a:xfrm>
            <a:off x="233515" y="4160402"/>
            <a:ext cx="9807677" cy="646331"/>
          </a:xfrm>
          <a:prstGeom prst="rect">
            <a:avLst/>
          </a:prstGeom>
          <a:noFill/>
        </p:spPr>
        <p:txBody>
          <a:bodyPr wrap="square" rtlCol="0">
            <a:spAutoFit/>
          </a:bodyPr>
          <a:lstStyle/>
          <a:p>
            <a:r>
              <a:rPr lang="en-US" altLang="zh-CN" dirty="0">
                <a:solidFill>
                  <a:schemeClr val="bg1"/>
                </a:solidFill>
              </a:rPr>
              <a:t>Precision: The probability that the model is predicted to be true, is really true</a:t>
            </a:r>
          </a:p>
          <a:p>
            <a:r>
              <a:rPr lang="en-US" altLang="zh-CN" dirty="0">
                <a:solidFill>
                  <a:schemeClr val="bg1"/>
                </a:solidFill>
              </a:rPr>
              <a:t>Recall: refers to the percentage of total relevant results correctly classified by your algorithm</a:t>
            </a:r>
            <a:endParaRPr lang="zh-CN" altLang="en-US" dirty="0">
              <a:solidFill>
                <a:schemeClr val="bg1"/>
              </a:solidFill>
            </a:endParaRPr>
          </a:p>
        </p:txBody>
      </p:sp>
      <p:pic>
        <p:nvPicPr>
          <p:cNvPr id="7" name="图片 6">
            <a:extLst>
              <a:ext uri="{FF2B5EF4-FFF2-40B4-BE49-F238E27FC236}">
                <a16:creationId xmlns:a16="http://schemas.microsoft.com/office/drawing/2014/main" id="{0D07A1E1-1A3D-45F3-B711-48FD525A35A5}"/>
              </a:ext>
            </a:extLst>
          </p:cNvPr>
          <p:cNvPicPr>
            <a:picLocks noChangeAspect="1"/>
          </p:cNvPicPr>
          <p:nvPr/>
        </p:nvPicPr>
        <p:blipFill>
          <a:blip r:embed="rId2"/>
          <a:stretch>
            <a:fillRect/>
          </a:stretch>
        </p:blipFill>
        <p:spPr>
          <a:xfrm>
            <a:off x="356420" y="4851077"/>
            <a:ext cx="3537154" cy="1847273"/>
          </a:xfrm>
          <a:prstGeom prst="rect">
            <a:avLst/>
          </a:prstGeom>
        </p:spPr>
      </p:pic>
    </p:spTree>
    <p:extLst>
      <p:ext uri="{BB962C8B-B14F-4D97-AF65-F5344CB8AC3E}">
        <p14:creationId xmlns:p14="http://schemas.microsoft.com/office/powerpoint/2010/main" val="87457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0CA8D-C14F-48D0-B05B-267AC68CA410}"/>
              </a:ext>
            </a:extLst>
          </p:cNvPr>
          <p:cNvSpPr>
            <a:spLocks noGrp="1"/>
          </p:cNvSpPr>
          <p:nvPr>
            <p:ph type="title"/>
          </p:nvPr>
        </p:nvSpPr>
        <p:spPr/>
        <p:txBody>
          <a:bodyPr/>
          <a:lstStyle/>
          <a:p>
            <a:r>
              <a:rPr lang="en-US" altLang="zh-CN" dirty="0">
                <a:solidFill>
                  <a:schemeClr val="bg1"/>
                </a:solidFill>
              </a:rPr>
              <a:t>Image Classification: </a:t>
            </a:r>
            <a:r>
              <a:rPr lang="en-US" altLang="zh-CN" sz="2000" dirty="0">
                <a:solidFill>
                  <a:schemeClr val="bg1"/>
                </a:solidFill>
              </a:rPr>
              <a:t>Label the input image with a fixed category</a:t>
            </a:r>
            <a:endParaRPr lang="zh-CN" altLang="en-US" sz="2000" dirty="0">
              <a:solidFill>
                <a:schemeClr val="bg1"/>
              </a:solidFill>
            </a:endParaRPr>
          </a:p>
        </p:txBody>
      </p:sp>
      <p:sp>
        <p:nvSpPr>
          <p:cNvPr id="3" name="内容占位符 2">
            <a:extLst>
              <a:ext uri="{FF2B5EF4-FFF2-40B4-BE49-F238E27FC236}">
                <a16:creationId xmlns:a16="http://schemas.microsoft.com/office/drawing/2014/main" id="{5B3A9C27-4A54-4940-A2BC-2EE55A81AFFF}"/>
              </a:ext>
            </a:extLst>
          </p:cNvPr>
          <p:cNvSpPr>
            <a:spLocks noGrp="1"/>
          </p:cNvSpPr>
          <p:nvPr>
            <p:ph idx="1"/>
          </p:nvPr>
        </p:nvSpPr>
        <p:spPr/>
        <p:txBody>
          <a:bodyPr/>
          <a:lstStyle/>
          <a:p>
            <a:r>
              <a:rPr lang="en-US" altLang="zh-CN" dirty="0">
                <a:solidFill>
                  <a:schemeClr val="bg1"/>
                </a:solidFill>
              </a:rPr>
              <a:t>KNN</a:t>
            </a:r>
          </a:p>
          <a:p>
            <a:r>
              <a:rPr lang="en-US" altLang="zh-CN" dirty="0">
                <a:solidFill>
                  <a:schemeClr val="bg1"/>
                </a:solidFill>
              </a:rPr>
              <a:t>SVM</a:t>
            </a:r>
          </a:p>
          <a:p>
            <a:r>
              <a:rPr lang="en-US" altLang="zh-CN" dirty="0">
                <a:solidFill>
                  <a:schemeClr val="bg1"/>
                </a:solidFill>
              </a:rPr>
              <a:t>Migration learning</a:t>
            </a:r>
          </a:p>
          <a:p>
            <a:r>
              <a:rPr lang="en-US" altLang="zh-CN" dirty="0">
                <a:solidFill>
                  <a:schemeClr val="bg1"/>
                </a:solidFill>
              </a:rPr>
              <a:t>CNN</a:t>
            </a:r>
          </a:p>
          <a:p>
            <a:endParaRPr lang="zh-CN" altLang="en-US" dirty="0">
              <a:solidFill>
                <a:schemeClr val="bg1"/>
              </a:solidFill>
            </a:endParaRPr>
          </a:p>
        </p:txBody>
      </p:sp>
    </p:spTree>
    <p:extLst>
      <p:ext uri="{BB962C8B-B14F-4D97-AF65-F5344CB8AC3E}">
        <p14:creationId xmlns:p14="http://schemas.microsoft.com/office/powerpoint/2010/main" val="2854507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69C13-7342-4936-A583-AF5B7A61D606}"/>
              </a:ext>
            </a:extLst>
          </p:cNvPr>
          <p:cNvSpPr>
            <a:spLocks noGrp="1"/>
          </p:cNvSpPr>
          <p:nvPr>
            <p:ph type="title"/>
          </p:nvPr>
        </p:nvSpPr>
        <p:spPr/>
        <p:txBody>
          <a:bodyPr/>
          <a:lstStyle/>
          <a:p>
            <a:r>
              <a:rPr lang="en-US" altLang="zh-CN" dirty="0">
                <a:solidFill>
                  <a:schemeClr val="bg1"/>
                </a:solidFill>
              </a:rPr>
              <a:t>KNN(K Nearest Neighbors):</a:t>
            </a:r>
            <a:endParaRPr lang="zh-CN" altLang="en-US" dirty="0">
              <a:solidFill>
                <a:schemeClr val="bg1"/>
              </a:solidFill>
            </a:endParaRPr>
          </a:p>
        </p:txBody>
      </p:sp>
      <p:sp>
        <p:nvSpPr>
          <p:cNvPr id="3" name="内容占位符 2">
            <a:extLst>
              <a:ext uri="{FF2B5EF4-FFF2-40B4-BE49-F238E27FC236}">
                <a16:creationId xmlns:a16="http://schemas.microsoft.com/office/drawing/2014/main" id="{ED863774-9E4A-42E7-A7C9-42845332ABA7}"/>
              </a:ext>
            </a:extLst>
          </p:cNvPr>
          <p:cNvSpPr>
            <a:spLocks noGrp="1"/>
          </p:cNvSpPr>
          <p:nvPr>
            <p:ph idx="1"/>
          </p:nvPr>
        </p:nvSpPr>
        <p:spPr/>
        <p:txBody>
          <a:bodyPr/>
          <a:lstStyle/>
          <a:p>
            <a:r>
              <a:rPr lang="en-US" altLang="zh-CN" dirty="0">
                <a:solidFill>
                  <a:schemeClr val="bg1"/>
                </a:solidFill>
              </a:rPr>
              <a:t>When predicting a new value x, determine which category x belongs to based on what category it is from the nearest K points.</a:t>
            </a:r>
          </a:p>
          <a:p>
            <a:r>
              <a:rPr lang="en-US" altLang="zh-CN" dirty="0">
                <a:solidFill>
                  <a:schemeClr val="bg1"/>
                </a:solidFill>
              </a:rPr>
              <a:t>K value selection:</a:t>
            </a:r>
          </a:p>
          <a:p>
            <a:pPr marL="0" indent="0">
              <a:buNone/>
            </a:pPr>
            <a:r>
              <a:rPr lang="en-US" altLang="zh-CN" dirty="0">
                <a:solidFill>
                  <a:schemeClr val="bg1"/>
                </a:solidFill>
              </a:rPr>
              <a:t>Through cross-validation (split the sample data according to a certain proportion, split the training data and the verification data, such as splitting part of the training data and verification data in 6:4), starting from selecting a smaller K value, continuously Increase the value of K, then calculate the variance of the validation set, and finally find a suitable K value.</a:t>
            </a:r>
            <a:endParaRPr lang="zh-CN" altLang="en-US" dirty="0">
              <a:solidFill>
                <a:schemeClr val="bg1"/>
              </a:solidFill>
            </a:endParaRPr>
          </a:p>
        </p:txBody>
      </p:sp>
      <p:pic>
        <p:nvPicPr>
          <p:cNvPr id="5" name="图片 4">
            <a:extLst>
              <a:ext uri="{FF2B5EF4-FFF2-40B4-BE49-F238E27FC236}">
                <a16:creationId xmlns:a16="http://schemas.microsoft.com/office/drawing/2014/main" id="{433A1892-5084-4B40-9F4C-C4240868AFD8}"/>
              </a:ext>
            </a:extLst>
          </p:cNvPr>
          <p:cNvPicPr>
            <a:picLocks noChangeAspect="1"/>
          </p:cNvPicPr>
          <p:nvPr/>
        </p:nvPicPr>
        <p:blipFill>
          <a:blip r:embed="rId2"/>
          <a:stretch>
            <a:fillRect/>
          </a:stretch>
        </p:blipFill>
        <p:spPr>
          <a:xfrm>
            <a:off x="7458075" y="568482"/>
            <a:ext cx="4733925" cy="819150"/>
          </a:xfrm>
          <a:prstGeom prst="rect">
            <a:avLst/>
          </a:prstGeom>
        </p:spPr>
      </p:pic>
    </p:spTree>
    <p:extLst>
      <p:ext uri="{BB962C8B-B14F-4D97-AF65-F5344CB8AC3E}">
        <p14:creationId xmlns:p14="http://schemas.microsoft.com/office/powerpoint/2010/main" val="2432104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p:txBody>
          <a:bodyPr/>
          <a:lstStyle/>
          <a:p>
            <a:r>
              <a:rPr lang="en-US" altLang="zh-CN" dirty="0">
                <a:solidFill>
                  <a:schemeClr val="bg1"/>
                </a:solidFill>
              </a:rPr>
              <a:t>Disadvantage:</a:t>
            </a:r>
            <a:endParaRPr lang="zh-CN" altLang="en-US" dirty="0">
              <a:solidFill>
                <a:schemeClr val="bg1"/>
              </a:solidFill>
            </a:endParaRPr>
          </a:p>
        </p:txBody>
      </p:sp>
      <p:sp>
        <p:nvSpPr>
          <p:cNvPr id="5" name="内容占位符 4">
            <a:extLst>
              <a:ext uri="{FF2B5EF4-FFF2-40B4-BE49-F238E27FC236}">
                <a16:creationId xmlns:a16="http://schemas.microsoft.com/office/drawing/2014/main" id="{4E49C379-2CD3-44B9-AD46-309AF45FB6B3}"/>
              </a:ext>
            </a:extLst>
          </p:cNvPr>
          <p:cNvSpPr>
            <a:spLocks noGrp="1"/>
          </p:cNvSpPr>
          <p:nvPr>
            <p:ph idx="1"/>
          </p:nvPr>
        </p:nvSpPr>
        <p:spPr/>
        <p:txBody>
          <a:bodyPr/>
          <a:lstStyle/>
          <a:p>
            <a:r>
              <a:rPr lang="en-US" altLang="zh-CN" dirty="0">
                <a:solidFill>
                  <a:schemeClr val="bg1"/>
                </a:solidFill>
              </a:rPr>
              <a:t>1. The classifier must store all training set data for comparison with future test data sets.</a:t>
            </a:r>
          </a:p>
          <a:p>
            <a:r>
              <a:rPr lang="en-US" altLang="zh-CN" dirty="0">
                <a:solidFill>
                  <a:schemeClr val="bg1"/>
                </a:solidFill>
              </a:rPr>
              <a:t>2. It is costly to compare the test set to all training sets.</a:t>
            </a:r>
            <a:endParaRPr lang="zh-CN" altLang="en-US" dirty="0">
              <a:solidFill>
                <a:schemeClr val="bg1"/>
              </a:solidFill>
            </a:endParaRPr>
          </a:p>
        </p:txBody>
      </p:sp>
    </p:spTree>
    <p:extLst>
      <p:ext uri="{BB962C8B-B14F-4D97-AF65-F5344CB8AC3E}">
        <p14:creationId xmlns:p14="http://schemas.microsoft.com/office/powerpoint/2010/main" val="304407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C4607-A93F-4B9C-9FEE-EF61E56EF4D9}"/>
              </a:ext>
            </a:extLst>
          </p:cNvPr>
          <p:cNvSpPr>
            <a:spLocks noGrp="1"/>
          </p:cNvSpPr>
          <p:nvPr>
            <p:ph type="title"/>
          </p:nvPr>
        </p:nvSpPr>
        <p:spPr/>
        <p:txBody>
          <a:bodyPr/>
          <a:lstStyle/>
          <a:p>
            <a:r>
              <a:rPr lang="en-US" altLang="zh-CN" dirty="0">
                <a:solidFill>
                  <a:schemeClr val="bg1"/>
                </a:solidFill>
              </a:rPr>
              <a:t>Image Segmentation: </a:t>
            </a:r>
            <a:r>
              <a:rPr lang="en-US" altLang="zh-CN" sz="2400" dirty="0">
                <a:solidFill>
                  <a:schemeClr val="bg1"/>
                </a:solidFill>
              </a:rPr>
              <a:t>for monochrome images, one of two fundamental properties based on gray values: discontinuity and similarity.</a:t>
            </a:r>
            <a:endParaRPr lang="zh-CN" altLang="en-US" sz="2400" dirty="0">
              <a:solidFill>
                <a:schemeClr val="bg1"/>
              </a:solidFill>
            </a:endParaRPr>
          </a:p>
        </p:txBody>
      </p:sp>
      <p:sp>
        <p:nvSpPr>
          <p:cNvPr id="3" name="内容占位符 2">
            <a:extLst>
              <a:ext uri="{FF2B5EF4-FFF2-40B4-BE49-F238E27FC236}">
                <a16:creationId xmlns:a16="http://schemas.microsoft.com/office/drawing/2014/main" id="{4C5DE45A-0F4D-451F-8DC5-1C753A44ED39}"/>
              </a:ext>
            </a:extLst>
          </p:cNvPr>
          <p:cNvSpPr>
            <a:spLocks noGrp="1"/>
          </p:cNvSpPr>
          <p:nvPr>
            <p:ph idx="1"/>
          </p:nvPr>
        </p:nvSpPr>
        <p:spPr>
          <a:xfrm>
            <a:off x="838200" y="2390861"/>
            <a:ext cx="10515600" cy="3786101"/>
          </a:xfrm>
        </p:spPr>
        <p:txBody>
          <a:bodyPr/>
          <a:lstStyle/>
          <a:p>
            <a:r>
              <a:rPr lang="en-US" altLang="zh-CN" dirty="0">
                <a:solidFill>
                  <a:schemeClr val="bg1"/>
                </a:solidFill>
              </a:rPr>
              <a:t>The first sort: the boundary of the region is completely different from each other and different from the background, allowing boundary detection based on local discontinuity of grayscale.</a:t>
            </a:r>
          </a:p>
          <a:p>
            <a:r>
              <a:rPr lang="en-US" altLang="zh-CN" dirty="0">
                <a:solidFill>
                  <a:schemeClr val="bg1"/>
                </a:solidFill>
              </a:rPr>
              <a:t>The second sort: Split an image into similar regions according to a predefined set of criteria.</a:t>
            </a:r>
            <a:endParaRPr lang="zh-CN" altLang="en-US" dirty="0">
              <a:solidFill>
                <a:schemeClr val="bg1"/>
              </a:solidFill>
            </a:endParaRPr>
          </a:p>
        </p:txBody>
      </p:sp>
    </p:spTree>
    <p:extLst>
      <p:ext uri="{BB962C8B-B14F-4D97-AF65-F5344CB8AC3E}">
        <p14:creationId xmlns:p14="http://schemas.microsoft.com/office/powerpoint/2010/main" val="2296085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p:txBody>
          <a:bodyPr/>
          <a:lstStyle/>
          <a:p>
            <a:r>
              <a:rPr lang="en-US" altLang="zh-CN" dirty="0">
                <a:solidFill>
                  <a:schemeClr val="bg1"/>
                </a:solidFill>
              </a:rPr>
              <a:t>SVM(Support Vector Machines):</a:t>
            </a:r>
            <a:endParaRPr lang="zh-CN" altLang="en-US" dirty="0">
              <a:solidFill>
                <a:schemeClr val="bg1"/>
              </a:solidFill>
            </a:endParaRPr>
          </a:p>
        </p:txBody>
      </p:sp>
      <p:pic>
        <p:nvPicPr>
          <p:cNvPr id="4" name="图片 3">
            <a:extLst>
              <a:ext uri="{FF2B5EF4-FFF2-40B4-BE49-F238E27FC236}">
                <a16:creationId xmlns:a16="http://schemas.microsoft.com/office/drawing/2014/main" id="{A1D8102A-0832-4DBB-8A01-032DE497A6AE}"/>
              </a:ext>
            </a:extLst>
          </p:cNvPr>
          <p:cNvPicPr>
            <a:picLocks noChangeAspect="1"/>
          </p:cNvPicPr>
          <p:nvPr/>
        </p:nvPicPr>
        <p:blipFill>
          <a:blip r:embed="rId2"/>
          <a:stretch>
            <a:fillRect/>
          </a:stretch>
        </p:blipFill>
        <p:spPr>
          <a:xfrm>
            <a:off x="1115361" y="2062956"/>
            <a:ext cx="5734050" cy="3876675"/>
          </a:xfrm>
          <a:prstGeom prst="rect">
            <a:avLst/>
          </a:prstGeom>
        </p:spPr>
      </p:pic>
    </p:spTree>
    <p:extLst>
      <p:ext uri="{BB962C8B-B14F-4D97-AF65-F5344CB8AC3E}">
        <p14:creationId xmlns:p14="http://schemas.microsoft.com/office/powerpoint/2010/main" val="2821152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p:txBody>
          <a:bodyPr>
            <a:normAutofit/>
          </a:bodyPr>
          <a:lstStyle/>
          <a:p>
            <a:r>
              <a:rPr lang="en-US" altLang="zh-CN" sz="3200" dirty="0">
                <a:solidFill>
                  <a:schemeClr val="bg1"/>
                </a:solidFill>
              </a:rPr>
              <a:t>Transfer learning and CNN(Convolution neural networks):</a:t>
            </a:r>
            <a:endParaRPr lang="zh-CN" altLang="en-US" sz="3200" dirty="0">
              <a:solidFill>
                <a:schemeClr val="bg1"/>
              </a:solidFill>
            </a:endParaRPr>
          </a:p>
        </p:txBody>
      </p:sp>
      <p:sp>
        <p:nvSpPr>
          <p:cNvPr id="3" name="内容占位符 2">
            <a:extLst>
              <a:ext uri="{FF2B5EF4-FFF2-40B4-BE49-F238E27FC236}">
                <a16:creationId xmlns:a16="http://schemas.microsoft.com/office/drawing/2014/main" id="{5690CF96-9054-492C-ACE2-FE58BAF6ABB8}"/>
              </a:ext>
            </a:extLst>
          </p:cNvPr>
          <p:cNvSpPr>
            <a:spLocks noGrp="1"/>
          </p:cNvSpPr>
          <p:nvPr>
            <p:ph idx="1"/>
          </p:nvPr>
        </p:nvSpPr>
        <p:spPr/>
        <p:txBody>
          <a:bodyPr/>
          <a:lstStyle/>
          <a:p>
            <a:r>
              <a:rPr lang="en-US" altLang="zh-CN" dirty="0">
                <a:solidFill>
                  <a:schemeClr val="bg1"/>
                </a:solidFill>
              </a:rPr>
              <a:t>Transfer learning: It is to migrate the learned model parameters to a new model to help the new model training.</a:t>
            </a:r>
          </a:p>
          <a:p>
            <a:r>
              <a:rPr lang="en-US" altLang="zh-CN" dirty="0">
                <a:solidFill>
                  <a:schemeClr val="bg1"/>
                </a:solidFill>
              </a:rPr>
              <a:t>CNN: </a:t>
            </a:r>
          </a:p>
          <a:p>
            <a:pPr marL="514350" indent="-514350">
              <a:buFont typeface="+mj-lt"/>
              <a:buAutoNum type="arabicPeriod"/>
            </a:pPr>
            <a:r>
              <a:rPr lang="en-US" altLang="zh-CN" dirty="0">
                <a:solidFill>
                  <a:schemeClr val="bg1"/>
                </a:solidFill>
              </a:rPr>
              <a:t>Convolution operation</a:t>
            </a:r>
          </a:p>
          <a:p>
            <a:pPr marL="514350" indent="-514350">
              <a:buFont typeface="+mj-lt"/>
              <a:buAutoNum type="arabicPeriod"/>
            </a:pPr>
            <a:r>
              <a:rPr lang="en-US" altLang="zh-CN" dirty="0">
                <a:solidFill>
                  <a:schemeClr val="bg1"/>
                </a:solidFill>
              </a:rPr>
              <a:t>Nonlinear activation function</a:t>
            </a:r>
          </a:p>
          <a:p>
            <a:pPr marL="514350" indent="-514350">
              <a:buFont typeface="+mj-lt"/>
              <a:buAutoNum type="arabicPeriod"/>
            </a:pPr>
            <a:r>
              <a:rPr lang="en-US" altLang="zh-CN" dirty="0">
                <a:solidFill>
                  <a:schemeClr val="bg1"/>
                </a:solidFill>
              </a:rPr>
              <a:t>Pooling layer</a:t>
            </a:r>
          </a:p>
          <a:p>
            <a:pPr marL="514350" indent="-514350">
              <a:buFont typeface="+mj-lt"/>
              <a:buAutoNum type="arabicPeriod"/>
            </a:pPr>
            <a:r>
              <a:rPr lang="en-US" altLang="zh-CN" dirty="0">
                <a:solidFill>
                  <a:schemeClr val="bg1"/>
                </a:solidFill>
              </a:rPr>
              <a:t>Fully connected layer</a:t>
            </a:r>
          </a:p>
          <a:p>
            <a:pPr marL="514350" indent="-514350">
              <a:buFont typeface="+mj-lt"/>
              <a:buAutoNum type="arabicPeriod"/>
            </a:pPr>
            <a:r>
              <a:rPr lang="en-US" altLang="zh-CN" dirty="0">
                <a:solidFill>
                  <a:schemeClr val="bg1"/>
                </a:solidFill>
              </a:rPr>
              <a:t>Neural network training and optimization</a:t>
            </a:r>
          </a:p>
          <a:p>
            <a:pPr marL="514350" indent="-514350">
              <a:buFont typeface="+mj-lt"/>
              <a:buAutoNum type="arabicPeriod"/>
            </a:pPr>
            <a:endParaRPr lang="zh-CN" altLang="en-US" dirty="0">
              <a:solidFill>
                <a:schemeClr val="bg1"/>
              </a:solidFill>
            </a:endParaRPr>
          </a:p>
        </p:txBody>
      </p:sp>
    </p:spTree>
    <p:extLst>
      <p:ext uri="{BB962C8B-B14F-4D97-AF65-F5344CB8AC3E}">
        <p14:creationId xmlns:p14="http://schemas.microsoft.com/office/powerpoint/2010/main" val="2935763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a:xfrm>
            <a:off x="838200" y="188443"/>
            <a:ext cx="10515600" cy="1325563"/>
          </a:xfrm>
        </p:spPr>
        <p:txBody>
          <a:bodyPr/>
          <a:lstStyle/>
          <a:p>
            <a:r>
              <a:rPr lang="en-US" altLang="zh-CN" sz="3600" dirty="0">
                <a:solidFill>
                  <a:schemeClr val="bg1"/>
                </a:solidFill>
              </a:rPr>
              <a:t>Dilation: </a:t>
            </a:r>
            <a:r>
              <a:rPr lang="en-US" altLang="zh-CN" sz="2800" dirty="0">
                <a:solidFill>
                  <a:schemeClr val="bg1"/>
                </a:solidFill>
              </a:rPr>
              <a:t>extend the highlighted or white portion of the image</a:t>
            </a:r>
            <a:br>
              <a:rPr lang="en-US" altLang="zh-CN" sz="2800" dirty="0">
                <a:solidFill>
                  <a:schemeClr val="bg1"/>
                </a:solidFill>
              </a:rPr>
            </a:br>
            <a:r>
              <a:rPr lang="en-US" altLang="zh-CN" sz="3600" dirty="0">
                <a:solidFill>
                  <a:schemeClr val="bg1"/>
                </a:solidFill>
              </a:rPr>
              <a:t>Erosion</a:t>
            </a:r>
            <a:r>
              <a:rPr lang="en-US" altLang="zh-CN" sz="2800" dirty="0">
                <a:solidFill>
                  <a:schemeClr val="bg1"/>
                </a:solidFill>
              </a:rPr>
              <a:t>: reduce the highlighted or white portion of the image </a:t>
            </a:r>
            <a:endParaRPr lang="zh-CN" altLang="en-US" sz="2800" dirty="0">
              <a:solidFill>
                <a:schemeClr val="bg1"/>
              </a:solidFill>
            </a:endParaRPr>
          </a:p>
        </p:txBody>
      </p:sp>
      <p:pic>
        <p:nvPicPr>
          <p:cNvPr id="7" name="内容占位符 6">
            <a:extLst>
              <a:ext uri="{FF2B5EF4-FFF2-40B4-BE49-F238E27FC236}">
                <a16:creationId xmlns:a16="http://schemas.microsoft.com/office/drawing/2014/main" id="{F2EE80F3-7025-435F-9761-EB9DE1EF7E25}"/>
              </a:ext>
            </a:extLst>
          </p:cNvPr>
          <p:cNvPicPr>
            <a:picLocks noGrp="1" noChangeAspect="1"/>
          </p:cNvPicPr>
          <p:nvPr>
            <p:ph idx="1"/>
          </p:nvPr>
        </p:nvPicPr>
        <p:blipFill>
          <a:blip r:embed="rId2"/>
          <a:stretch>
            <a:fillRect/>
          </a:stretch>
        </p:blipFill>
        <p:spPr>
          <a:xfrm>
            <a:off x="4206466" y="1802121"/>
            <a:ext cx="7985534" cy="1626879"/>
          </a:xfrm>
          <a:prstGeom prst="rect">
            <a:avLst/>
          </a:prstGeom>
        </p:spPr>
      </p:pic>
      <p:pic>
        <p:nvPicPr>
          <p:cNvPr id="8" name="图片 7">
            <a:extLst>
              <a:ext uri="{FF2B5EF4-FFF2-40B4-BE49-F238E27FC236}">
                <a16:creationId xmlns:a16="http://schemas.microsoft.com/office/drawing/2014/main" id="{ACC6807B-DEA4-45A3-A5FB-314BAEE2EC17}"/>
              </a:ext>
            </a:extLst>
          </p:cNvPr>
          <p:cNvPicPr>
            <a:picLocks noChangeAspect="1"/>
          </p:cNvPicPr>
          <p:nvPr/>
        </p:nvPicPr>
        <p:blipFill>
          <a:blip r:embed="rId3"/>
          <a:stretch>
            <a:fillRect/>
          </a:stretch>
        </p:blipFill>
        <p:spPr>
          <a:xfrm>
            <a:off x="408078" y="1349115"/>
            <a:ext cx="3550819" cy="5508885"/>
          </a:xfrm>
          <a:prstGeom prst="rect">
            <a:avLst/>
          </a:prstGeom>
        </p:spPr>
      </p:pic>
    </p:spTree>
    <p:extLst>
      <p:ext uri="{BB962C8B-B14F-4D97-AF65-F5344CB8AC3E}">
        <p14:creationId xmlns:p14="http://schemas.microsoft.com/office/powerpoint/2010/main" val="1396697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a:xfrm>
            <a:off x="838200" y="329784"/>
            <a:ext cx="10515600" cy="1196012"/>
          </a:xfrm>
        </p:spPr>
        <p:txBody>
          <a:bodyPr/>
          <a:lstStyle/>
          <a:p>
            <a:r>
              <a:rPr lang="en-US" altLang="zh-CN" sz="2800" dirty="0">
                <a:solidFill>
                  <a:schemeClr val="bg1"/>
                </a:solidFill>
              </a:rPr>
              <a:t>Common Image Datasets:</a:t>
            </a:r>
            <a:endParaRPr lang="zh-CN" altLang="en-US" sz="2800" dirty="0">
              <a:solidFill>
                <a:schemeClr val="bg1"/>
              </a:solidFill>
            </a:endParaRPr>
          </a:p>
        </p:txBody>
      </p:sp>
      <p:sp>
        <p:nvSpPr>
          <p:cNvPr id="3" name="内容占位符 2">
            <a:extLst>
              <a:ext uri="{FF2B5EF4-FFF2-40B4-BE49-F238E27FC236}">
                <a16:creationId xmlns:a16="http://schemas.microsoft.com/office/drawing/2014/main" id="{5690CF96-9054-492C-ACE2-FE58BAF6ABB8}"/>
              </a:ext>
            </a:extLst>
          </p:cNvPr>
          <p:cNvSpPr>
            <a:spLocks noGrp="1"/>
          </p:cNvSpPr>
          <p:nvPr>
            <p:ph idx="1"/>
          </p:nvPr>
        </p:nvSpPr>
        <p:spPr/>
        <p:txBody>
          <a:bodyPr/>
          <a:lstStyle/>
          <a:p>
            <a:r>
              <a:rPr lang="en-US" altLang="zh-CN" dirty="0" err="1">
                <a:solidFill>
                  <a:schemeClr val="bg1"/>
                </a:solidFill>
              </a:rPr>
              <a:t>Imagenet</a:t>
            </a:r>
            <a:r>
              <a:rPr lang="en-US" altLang="zh-CN" dirty="0">
                <a:solidFill>
                  <a:schemeClr val="bg1"/>
                </a:solidFill>
              </a:rPr>
              <a:t>:</a:t>
            </a:r>
          </a:p>
          <a:p>
            <a:r>
              <a:rPr lang="en-US" altLang="zh-CN" dirty="0">
                <a:solidFill>
                  <a:schemeClr val="bg1"/>
                </a:solidFill>
              </a:rPr>
              <a:t>COCO common objects:</a:t>
            </a:r>
          </a:p>
          <a:p>
            <a:r>
              <a:rPr lang="en-US" altLang="zh-CN" dirty="0">
                <a:solidFill>
                  <a:schemeClr val="bg1"/>
                </a:solidFill>
              </a:rPr>
              <a:t>Pascal VOC:</a:t>
            </a:r>
          </a:p>
          <a:p>
            <a:r>
              <a:rPr lang="en-US" altLang="zh-CN" dirty="0">
                <a:solidFill>
                  <a:schemeClr val="bg1"/>
                </a:solidFill>
              </a:rPr>
              <a:t>MNIST:</a:t>
            </a:r>
          </a:p>
          <a:p>
            <a:r>
              <a:rPr lang="en-US" altLang="zh-CN" dirty="0">
                <a:solidFill>
                  <a:schemeClr val="bg1"/>
                </a:solidFill>
              </a:rPr>
              <a:t>LFW:</a:t>
            </a:r>
            <a:endParaRPr lang="zh-CN" altLang="en-US" dirty="0">
              <a:solidFill>
                <a:schemeClr val="bg1"/>
              </a:solidFill>
            </a:endParaRPr>
          </a:p>
        </p:txBody>
      </p:sp>
    </p:spTree>
    <p:extLst>
      <p:ext uri="{BB962C8B-B14F-4D97-AF65-F5344CB8AC3E}">
        <p14:creationId xmlns:p14="http://schemas.microsoft.com/office/powerpoint/2010/main" val="4106286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1600B-27F8-444B-8C80-206319005F54}"/>
              </a:ext>
            </a:extLst>
          </p:cNvPr>
          <p:cNvSpPr>
            <a:spLocks noGrp="1"/>
          </p:cNvSpPr>
          <p:nvPr>
            <p:ph type="title"/>
          </p:nvPr>
        </p:nvSpPr>
        <p:spPr/>
        <p:txBody>
          <a:bodyPr/>
          <a:lstStyle/>
          <a:p>
            <a:r>
              <a:rPr lang="en-US" altLang="zh-CN" dirty="0">
                <a:solidFill>
                  <a:schemeClr val="bg1"/>
                </a:solidFill>
              </a:rPr>
              <a:t>Chain rule: </a:t>
            </a:r>
            <a:r>
              <a:rPr lang="en-US" altLang="zh-CN" sz="2800" dirty="0">
                <a:solidFill>
                  <a:schemeClr val="bg1"/>
                </a:solidFill>
              </a:rPr>
              <a:t>is a formula for calculating the derivatives of composite functions. </a:t>
            </a:r>
            <a:endParaRPr lang="zh-CN" altLang="en-US" sz="2800" dirty="0">
              <a:solidFill>
                <a:schemeClr val="bg1"/>
              </a:solidFill>
            </a:endParaRPr>
          </a:p>
        </p:txBody>
      </p:sp>
      <p:pic>
        <p:nvPicPr>
          <p:cNvPr id="4" name="图片 3">
            <a:extLst>
              <a:ext uri="{FF2B5EF4-FFF2-40B4-BE49-F238E27FC236}">
                <a16:creationId xmlns:a16="http://schemas.microsoft.com/office/drawing/2014/main" id="{93EFA239-0609-4C92-9823-C9C7AA433D41}"/>
              </a:ext>
            </a:extLst>
          </p:cNvPr>
          <p:cNvPicPr>
            <a:picLocks noChangeAspect="1"/>
          </p:cNvPicPr>
          <p:nvPr/>
        </p:nvPicPr>
        <p:blipFill>
          <a:blip r:embed="rId2"/>
          <a:stretch>
            <a:fillRect/>
          </a:stretch>
        </p:blipFill>
        <p:spPr>
          <a:xfrm>
            <a:off x="5438775" y="2019300"/>
            <a:ext cx="6753225" cy="2819400"/>
          </a:xfrm>
          <a:prstGeom prst="rect">
            <a:avLst/>
          </a:prstGeom>
        </p:spPr>
      </p:pic>
      <p:sp>
        <p:nvSpPr>
          <p:cNvPr id="5" name="文本框 4">
            <a:extLst>
              <a:ext uri="{FF2B5EF4-FFF2-40B4-BE49-F238E27FC236}">
                <a16:creationId xmlns:a16="http://schemas.microsoft.com/office/drawing/2014/main" id="{9FCC73DE-DFB2-4DF9-826A-E6A182C1FBDC}"/>
              </a:ext>
            </a:extLst>
          </p:cNvPr>
          <p:cNvSpPr txBox="1"/>
          <p:nvPr/>
        </p:nvSpPr>
        <p:spPr>
          <a:xfrm>
            <a:off x="509665" y="2458387"/>
            <a:ext cx="4676931" cy="1754326"/>
          </a:xfrm>
          <a:prstGeom prst="rect">
            <a:avLst/>
          </a:prstGeom>
          <a:noFill/>
        </p:spPr>
        <p:txBody>
          <a:bodyPr wrap="square" rtlCol="0">
            <a:spAutoFit/>
          </a:bodyPr>
          <a:lstStyle/>
          <a:p>
            <a:r>
              <a:rPr lang="en-US" altLang="zh-CN" dirty="0">
                <a:solidFill>
                  <a:schemeClr val="bg1"/>
                </a:solidFill>
              </a:rPr>
              <a:t>Each network layer (hidden layer and output layer) can be regarded as a function of fitting. For a multi-layer (depth) neural network, its mathematical essence is equivalent to a multi-layer composite function: It implements a mapping from vector x to vector y</a:t>
            </a:r>
            <a:endParaRPr lang="zh-CN" altLang="en-US" dirty="0">
              <a:solidFill>
                <a:schemeClr val="bg1"/>
              </a:solidFill>
            </a:endParaRPr>
          </a:p>
        </p:txBody>
      </p:sp>
    </p:spTree>
    <p:extLst>
      <p:ext uri="{BB962C8B-B14F-4D97-AF65-F5344CB8AC3E}">
        <p14:creationId xmlns:p14="http://schemas.microsoft.com/office/powerpoint/2010/main" val="761975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0EBE7-F39B-4868-A795-7BEEEF9AD7FA}"/>
              </a:ext>
            </a:extLst>
          </p:cNvPr>
          <p:cNvSpPr>
            <a:spLocks noGrp="1"/>
          </p:cNvSpPr>
          <p:nvPr>
            <p:ph type="title"/>
          </p:nvPr>
        </p:nvSpPr>
        <p:spPr/>
        <p:txBody>
          <a:bodyPr/>
          <a:lstStyle/>
          <a:p>
            <a:r>
              <a:rPr lang="en-US" altLang="zh-CN" dirty="0">
                <a:solidFill>
                  <a:schemeClr val="bg1"/>
                </a:solidFill>
              </a:rPr>
              <a:t>Initialization: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6D6D2F8B-202B-40F8-BF68-99588C411A12}"/>
              </a:ext>
            </a:extLst>
          </p:cNvPr>
          <p:cNvSpPr>
            <a:spLocks noGrp="1"/>
          </p:cNvSpPr>
          <p:nvPr>
            <p:ph idx="1"/>
          </p:nvPr>
        </p:nvSpPr>
        <p:spPr/>
        <p:txBody>
          <a:bodyPr/>
          <a:lstStyle/>
          <a:p>
            <a:r>
              <a:rPr lang="en-US" altLang="zh-CN" dirty="0">
                <a:solidFill>
                  <a:schemeClr val="bg1"/>
                </a:solidFill>
              </a:rPr>
              <a:t>In order for the neural network to learn useful information during the training process, this means that the parameter gradient should not be zero. And we know that in a fully connected neural network, the parameter gradient and the state gradient obtained by backpropagation are related to the activation value. Then the parameter initialization should meet the following two </a:t>
            </a:r>
            <a:r>
              <a:rPr lang="en-US" altLang="zh-CN" dirty="0" err="1">
                <a:solidFill>
                  <a:schemeClr val="bg1"/>
                </a:solidFill>
              </a:rPr>
              <a:t>conditions:Initialization</a:t>
            </a:r>
            <a:r>
              <a:rPr lang="en-US" altLang="zh-CN" dirty="0">
                <a:solidFill>
                  <a:schemeClr val="bg1"/>
                </a:solidFill>
              </a:rPr>
              <a:t> of the necessary conditions 1: the activation value of each layer will not appear </a:t>
            </a:r>
            <a:r>
              <a:rPr lang="en-US" altLang="zh-CN" dirty="0" err="1">
                <a:solidFill>
                  <a:schemeClr val="bg1"/>
                </a:solidFill>
              </a:rPr>
              <a:t>saturated;Initialization</a:t>
            </a:r>
            <a:r>
              <a:rPr lang="en-US" altLang="zh-CN" dirty="0">
                <a:solidFill>
                  <a:schemeClr val="bg1"/>
                </a:solidFill>
              </a:rPr>
              <a:t> prerequisite 2: The activation value of each layer is not 0.</a:t>
            </a:r>
            <a:endParaRPr lang="zh-CN" altLang="en-US" dirty="0">
              <a:solidFill>
                <a:schemeClr val="bg1"/>
              </a:solidFill>
            </a:endParaRPr>
          </a:p>
        </p:txBody>
      </p:sp>
    </p:spTree>
    <p:extLst>
      <p:ext uri="{BB962C8B-B14F-4D97-AF65-F5344CB8AC3E}">
        <p14:creationId xmlns:p14="http://schemas.microsoft.com/office/powerpoint/2010/main" val="2488656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1E293-B501-4D89-AB00-3B5C6A082376}"/>
              </a:ext>
            </a:extLst>
          </p:cNvPr>
          <p:cNvSpPr>
            <a:spLocks noGrp="1"/>
          </p:cNvSpPr>
          <p:nvPr>
            <p:ph type="title"/>
          </p:nvPr>
        </p:nvSpPr>
        <p:spPr/>
        <p:txBody>
          <a:bodyPr/>
          <a:lstStyle/>
          <a:p>
            <a:r>
              <a:rPr lang="en-US" altLang="zh-CN" dirty="0">
                <a:solidFill>
                  <a:schemeClr val="bg1"/>
                </a:solidFill>
              </a:rPr>
              <a:t>Vanishing Gradient Problem:</a:t>
            </a:r>
            <a:endParaRPr lang="zh-CN" altLang="en-US" dirty="0">
              <a:solidFill>
                <a:schemeClr val="bg1"/>
              </a:solidFill>
            </a:endParaRPr>
          </a:p>
        </p:txBody>
      </p:sp>
      <p:sp>
        <p:nvSpPr>
          <p:cNvPr id="3" name="内容占位符 2">
            <a:extLst>
              <a:ext uri="{FF2B5EF4-FFF2-40B4-BE49-F238E27FC236}">
                <a16:creationId xmlns:a16="http://schemas.microsoft.com/office/drawing/2014/main" id="{F1039632-B907-4607-9409-7991AC52DFC1}"/>
              </a:ext>
            </a:extLst>
          </p:cNvPr>
          <p:cNvSpPr>
            <a:spLocks noGrp="1"/>
          </p:cNvSpPr>
          <p:nvPr>
            <p:ph idx="1"/>
          </p:nvPr>
        </p:nvSpPr>
        <p:spPr/>
        <p:txBody>
          <a:bodyPr>
            <a:normAutofit lnSpcReduction="10000"/>
          </a:bodyPr>
          <a:lstStyle/>
          <a:p>
            <a:r>
              <a:rPr lang="en-US" altLang="zh-CN" dirty="0">
                <a:solidFill>
                  <a:schemeClr val="bg1"/>
                </a:solidFill>
              </a:rPr>
              <a:t>Often appear in:</a:t>
            </a:r>
          </a:p>
          <a:p>
            <a:pPr marL="514350" indent="-514350">
              <a:buFont typeface="+mj-lt"/>
              <a:buAutoNum type="arabicPeriod"/>
            </a:pPr>
            <a:r>
              <a:rPr lang="en-US" altLang="zh-CN" dirty="0">
                <a:solidFill>
                  <a:schemeClr val="bg1"/>
                </a:solidFill>
              </a:rPr>
              <a:t>In the deep network</a:t>
            </a:r>
          </a:p>
          <a:p>
            <a:pPr marL="514350" indent="-514350">
              <a:buFont typeface="+mj-lt"/>
              <a:buAutoNum type="arabicPeriod"/>
            </a:pPr>
            <a:r>
              <a:rPr lang="en-US" altLang="zh-CN" dirty="0">
                <a:solidFill>
                  <a:schemeClr val="bg1"/>
                </a:solidFill>
              </a:rPr>
              <a:t>Use the inappropriate loss function</a:t>
            </a:r>
          </a:p>
          <a:p>
            <a:r>
              <a:rPr lang="en-US" altLang="zh-CN" dirty="0">
                <a:solidFill>
                  <a:schemeClr val="bg1"/>
                </a:solidFill>
              </a:rPr>
              <a:t>Deriving the activation function, if this part is less than 1, when the number of layers increases, the final gradient update will be reduced exponentially, that is, the gradient disappears.</a:t>
            </a:r>
          </a:p>
          <a:p>
            <a:r>
              <a:rPr lang="en-US" altLang="zh-CN" dirty="0">
                <a:solidFill>
                  <a:schemeClr val="bg1"/>
                </a:solidFill>
              </a:rPr>
              <a:t>Derivation of the activation function, if this part is greater than 1, then when the number of layers increases, the final gradient update will be exponentially increased, that is, a gradient explosion occurs.</a:t>
            </a:r>
            <a:endParaRPr lang="zh-CN" altLang="en-US" dirty="0">
              <a:solidFill>
                <a:schemeClr val="bg1"/>
              </a:solidFill>
            </a:endParaRPr>
          </a:p>
        </p:txBody>
      </p:sp>
    </p:spTree>
    <p:extLst>
      <p:ext uri="{BB962C8B-B14F-4D97-AF65-F5344CB8AC3E}">
        <p14:creationId xmlns:p14="http://schemas.microsoft.com/office/powerpoint/2010/main" val="2255894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F1BE3AD-6D69-4376-B44F-5EC73C9C3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961" y="1480851"/>
            <a:ext cx="7735712" cy="4351338"/>
          </a:xfrm>
        </p:spPr>
      </p:pic>
    </p:spTree>
    <p:extLst>
      <p:ext uri="{BB962C8B-B14F-4D97-AF65-F5344CB8AC3E}">
        <p14:creationId xmlns:p14="http://schemas.microsoft.com/office/powerpoint/2010/main" val="230447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CD33F-A703-4B9E-BDB6-EAF457EB0D80}"/>
              </a:ext>
            </a:extLst>
          </p:cNvPr>
          <p:cNvSpPr>
            <a:spLocks noGrp="1"/>
          </p:cNvSpPr>
          <p:nvPr>
            <p:ph type="title"/>
          </p:nvPr>
        </p:nvSpPr>
        <p:spPr>
          <a:xfrm>
            <a:off x="104932" y="2014044"/>
            <a:ext cx="11708567" cy="3082612"/>
          </a:xfrm>
        </p:spPr>
        <p:txBody>
          <a:bodyPr>
            <a:normAutofit fontScale="90000"/>
          </a:bodyPr>
          <a:lstStyle/>
          <a:p>
            <a:r>
              <a:rPr lang="en-US" altLang="zh-CN" dirty="0">
                <a:solidFill>
                  <a:schemeClr val="bg1"/>
                </a:solidFill>
              </a:rPr>
              <a:t>Loss Function: </a:t>
            </a:r>
            <a:r>
              <a:rPr lang="en-US" altLang="zh-CN" sz="3600" dirty="0">
                <a:solidFill>
                  <a:schemeClr val="bg1"/>
                </a:solidFill>
              </a:rPr>
              <a:t>is used to estimate the degree of inconsistency between the predicted value f(x) of the model and the true value Y. The smaller the loss function, the better the robustness of the model is represented. It is the loss function that guides the model. Learn.</a:t>
            </a:r>
            <a:br>
              <a:rPr lang="en-US" altLang="zh-CN" sz="3600" dirty="0">
                <a:solidFill>
                  <a:schemeClr val="bg1"/>
                </a:solidFill>
              </a:rPr>
            </a:br>
            <a:r>
              <a:rPr lang="en-US" altLang="zh-CN" sz="3600" dirty="0">
                <a:solidFill>
                  <a:schemeClr val="bg1"/>
                </a:solidFill>
              </a:rPr>
              <a:t>Divided into regression and classification</a:t>
            </a:r>
            <a:endParaRPr lang="zh-CN" altLang="en-US" sz="3600" dirty="0">
              <a:solidFill>
                <a:schemeClr val="bg1"/>
              </a:solidFill>
            </a:endParaRPr>
          </a:p>
        </p:txBody>
      </p:sp>
    </p:spTree>
    <p:extLst>
      <p:ext uri="{BB962C8B-B14F-4D97-AF65-F5344CB8AC3E}">
        <p14:creationId xmlns:p14="http://schemas.microsoft.com/office/powerpoint/2010/main" val="359576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CE8B-12B2-4A58-80C8-D31B4FDBCB88}"/>
              </a:ext>
            </a:extLst>
          </p:cNvPr>
          <p:cNvSpPr>
            <a:spLocks noGrp="1"/>
          </p:cNvSpPr>
          <p:nvPr>
            <p:ph type="title"/>
          </p:nvPr>
        </p:nvSpPr>
        <p:spPr/>
        <p:txBody>
          <a:bodyPr>
            <a:normAutofit fontScale="90000"/>
          </a:bodyPr>
          <a:lstStyle/>
          <a:p>
            <a:r>
              <a:rPr lang="en-US" altLang="zh-CN" dirty="0">
                <a:solidFill>
                  <a:schemeClr val="bg1"/>
                </a:solidFill>
              </a:rPr>
              <a:t>Edge detection: </a:t>
            </a:r>
            <a:r>
              <a:rPr lang="en-US" altLang="zh-CN" sz="2700" dirty="0">
                <a:solidFill>
                  <a:schemeClr val="bg1"/>
                </a:solidFill>
              </a:rPr>
              <a:t>is simply a case of trying to find the regions in an image where we have a sharp change in intensity or a sharp change in color, a high value indicates a steep change and a low value indicates a shallow change. </a:t>
            </a:r>
            <a:endParaRPr lang="zh-CN" altLang="en-US" sz="2700" dirty="0">
              <a:solidFill>
                <a:schemeClr val="bg1"/>
              </a:solidFill>
            </a:endParaRPr>
          </a:p>
        </p:txBody>
      </p:sp>
      <p:sp>
        <p:nvSpPr>
          <p:cNvPr id="3" name="内容占位符 2">
            <a:extLst>
              <a:ext uri="{FF2B5EF4-FFF2-40B4-BE49-F238E27FC236}">
                <a16:creationId xmlns:a16="http://schemas.microsoft.com/office/drawing/2014/main" id="{AC32B205-3E9C-47CF-A364-F3D011392A11}"/>
              </a:ext>
            </a:extLst>
          </p:cNvPr>
          <p:cNvSpPr>
            <a:spLocks noGrp="1"/>
          </p:cNvSpPr>
          <p:nvPr>
            <p:ph idx="1"/>
          </p:nvPr>
        </p:nvSpPr>
        <p:spPr/>
        <p:txBody>
          <a:bodyPr>
            <a:normAutofit fontScale="92500" lnSpcReduction="10000"/>
          </a:bodyPr>
          <a:lstStyle/>
          <a:p>
            <a:r>
              <a:rPr lang="en-US" altLang="zh-CN" dirty="0">
                <a:solidFill>
                  <a:schemeClr val="bg1"/>
                </a:solidFill>
              </a:rPr>
              <a:t>Edge detection is the most common method for segmenting images based on grayscale mutations.</a:t>
            </a: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Sobel:</a:t>
            </a:r>
          </a:p>
          <a:p>
            <a:r>
              <a:rPr lang="en-US" altLang="zh-CN" dirty="0">
                <a:solidFill>
                  <a:schemeClr val="bg1"/>
                </a:solidFill>
              </a:rPr>
              <a:t>Robert:</a:t>
            </a:r>
          </a:p>
          <a:p>
            <a:r>
              <a:rPr lang="en-US" altLang="zh-CN" dirty="0">
                <a:solidFill>
                  <a:schemeClr val="bg1"/>
                </a:solidFill>
              </a:rPr>
              <a:t>Prewitt:</a:t>
            </a:r>
          </a:p>
          <a:p>
            <a:r>
              <a:rPr lang="en-US" altLang="zh-CN" dirty="0">
                <a:solidFill>
                  <a:schemeClr val="bg1"/>
                </a:solidFill>
              </a:rPr>
              <a:t>Laplacian:</a:t>
            </a:r>
          </a:p>
          <a:p>
            <a:r>
              <a:rPr lang="en-US" altLang="zh-CN" dirty="0">
                <a:solidFill>
                  <a:schemeClr val="bg1"/>
                </a:solidFill>
              </a:rPr>
              <a:t>Canny:</a:t>
            </a:r>
            <a:endParaRPr lang="zh-CN" altLang="en-US" dirty="0">
              <a:solidFill>
                <a:schemeClr val="bg1"/>
              </a:solidFill>
            </a:endParaRPr>
          </a:p>
        </p:txBody>
      </p:sp>
    </p:spTree>
    <p:extLst>
      <p:ext uri="{BB962C8B-B14F-4D97-AF65-F5344CB8AC3E}">
        <p14:creationId xmlns:p14="http://schemas.microsoft.com/office/powerpoint/2010/main" val="117708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a:xfrm>
            <a:off x="99968" y="69223"/>
            <a:ext cx="5227041" cy="1038713"/>
          </a:xfrm>
        </p:spPr>
        <p:txBody>
          <a:bodyPr>
            <a:normAutofit fontScale="90000"/>
          </a:bodyPr>
          <a:lstStyle/>
          <a:p>
            <a:r>
              <a:rPr lang="en-US" altLang="zh-CN" dirty="0">
                <a:solidFill>
                  <a:schemeClr val="bg1"/>
                </a:solidFill>
              </a:rPr>
              <a:t>Sobel/Prewitt/Roberts: </a:t>
            </a:r>
            <a:r>
              <a:rPr lang="en-US" altLang="zh-CN" sz="2200" dirty="0">
                <a:solidFill>
                  <a:schemeClr val="bg1"/>
                </a:solidFill>
              </a:rPr>
              <a:t>Noise pollution is not excluded, edge lines are too thick and wide, etc.</a:t>
            </a:r>
            <a:endParaRPr lang="zh-CN" altLang="en-US" sz="2200" dirty="0">
              <a:solidFill>
                <a:schemeClr val="bg1"/>
              </a:solidFill>
            </a:endParaRPr>
          </a:p>
        </p:txBody>
      </p:sp>
      <p:pic>
        <p:nvPicPr>
          <p:cNvPr id="15" name="图片 14">
            <a:extLst>
              <a:ext uri="{FF2B5EF4-FFF2-40B4-BE49-F238E27FC236}">
                <a16:creationId xmlns:a16="http://schemas.microsoft.com/office/drawing/2014/main" id="{2435F03E-5007-4C4A-AB84-F3805B427547}"/>
              </a:ext>
            </a:extLst>
          </p:cNvPr>
          <p:cNvPicPr>
            <a:picLocks noChangeAspect="1"/>
          </p:cNvPicPr>
          <p:nvPr/>
        </p:nvPicPr>
        <p:blipFill>
          <a:blip r:embed="rId2"/>
          <a:stretch>
            <a:fillRect/>
          </a:stretch>
        </p:blipFill>
        <p:spPr>
          <a:xfrm>
            <a:off x="99968" y="1434517"/>
            <a:ext cx="3997013" cy="5423483"/>
          </a:xfrm>
          <a:prstGeom prst="rect">
            <a:avLst/>
          </a:prstGeom>
        </p:spPr>
      </p:pic>
      <p:pic>
        <p:nvPicPr>
          <p:cNvPr id="14" name="图片 13">
            <a:extLst>
              <a:ext uri="{FF2B5EF4-FFF2-40B4-BE49-F238E27FC236}">
                <a16:creationId xmlns:a16="http://schemas.microsoft.com/office/drawing/2014/main" id="{D111D84D-E0E0-4C58-9855-D9AD23F4788F}"/>
              </a:ext>
            </a:extLst>
          </p:cNvPr>
          <p:cNvPicPr>
            <a:picLocks noChangeAspect="1"/>
          </p:cNvPicPr>
          <p:nvPr/>
        </p:nvPicPr>
        <p:blipFill>
          <a:blip r:embed="rId3"/>
          <a:stretch>
            <a:fillRect/>
          </a:stretch>
        </p:blipFill>
        <p:spPr>
          <a:xfrm>
            <a:off x="3094329" y="1038713"/>
            <a:ext cx="8997703" cy="1691876"/>
          </a:xfrm>
          <a:prstGeom prst="rect">
            <a:avLst/>
          </a:prstGeom>
        </p:spPr>
      </p:pic>
      <p:pic>
        <p:nvPicPr>
          <p:cNvPr id="18" name="图片 17">
            <a:extLst>
              <a:ext uri="{FF2B5EF4-FFF2-40B4-BE49-F238E27FC236}">
                <a16:creationId xmlns:a16="http://schemas.microsoft.com/office/drawing/2014/main" id="{C46F6AAC-2A13-425A-98DD-BFCE97172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81" y="2730589"/>
            <a:ext cx="4000397" cy="2546086"/>
          </a:xfrm>
          <a:prstGeom prst="rect">
            <a:avLst/>
          </a:prstGeom>
        </p:spPr>
      </p:pic>
      <p:sp>
        <p:nvSpPr>
          <p:cNvPr id="19" name="文本框 18">
            <a:extLst>
              <a:ext uri="{FF2B5EF4-FFF2-40B4-BE49-F238E27FC236}">
                <a16:creationId xmlns:a16="http://schemas.microsoft.com/office/drawing/2014/main" id="{6666019A-1296-4400-AF7F-4C17935EEAF2}"/>
              </a:ext>
            </a:extLst>
          </p:cNvPr>
          <p:cNvSpPr txBox="1"/>
          <p:nvPr/>
        </p:nvSpPr>
        <p:spPr>
          <a:xfrm>
            <a:off x="8355435" y="3598877"/>
            <a:ext cx="2827090" cy="1477328"/>
          </a:xfrm>
          <a:prstGeom prst="rect">
            <a:avLst/>
          </a:prstGeom>
          <a:noFill/>
        </p:spPr>
        <p:txBody>
          <a:bodyPr wrap="square" rtlCol="0">
            <a:spAutoFit/>
          </a:bodyPr>
          <a:lstStyle/>
          <a:p>
            <a:r>
              <a:rPr lang="en-US" altLang="zh-CN" dirty="0">
                <a:solidFill>
                  <a:schemeClr val="bg1"/>
                </a:solidFill>
              </a:rPr>
              <a:t>BW = edge(I , '</a:t>
            </a:r>
            <a:r>
              <a:rPr lang="en-US" altLang="zh-CN" dirty="0" err="1">
                <a:solidFill>
                  <a:schemeClr val="bg1"/>
                </a:solidFill>
              </a:rPr>
              <a:t>sobel</a:t>
            </a:r>
            <a:r>
              <a:rPr lang="en-US" altLang="zh-CN" dirty="0">
                <a:solidFill>
                  <a:schemeClr val="bg1"/>
                </a:solidFill>
              </a:rPr>
              <a:t>’);</a:t>
            </a:r>
          </a:p>
          <a:p>
            <a:r>
              <a:rPr lang="en-US" altLang="zh-CN" dirty="0">
                <a:solidFill>
                  <a:schemeClr val="bg1"/>
                </a:solidFill>
              </a:rPr>
              <a:t>BW = edge(I , ‘Prewitt');</a:t>
            </a:r>
          </a:p>
          <a:p>
            <a:r>
              <a:rPr lang="en-US" altLang="zh-CN" dirty="0">
                <a:solidFill>
                  <a:schemeClr val="bg1"/>
                </a:solidFill>
              </a:rPr>
              <a:t>BW = edge(I , ‘Roberts');</a:t>
            </a:r>
          </a:p>
          <a:p>
            <a:endParaRPr lang="en-US" altLang="zh-CN" dirty="0">
              <a:solidFill>
                <a:schemeClr val="bg1"/>
              </a:solidFill>
            </a:endParaRPr>
          </a:p>
          <a:p>
            <a:endParaRPr lang="en-US" altLang="zh-CN" dirty="0">
              <a:solidFill>
                <a:schemeClr val="bg1"/>
              </a:solidFill>
            </a:endParaRPr>
          </a:p>
        </p:txBody>
      </p:sp>
      <p:pic>
        <p:nvPicPr>
          <p:cNvPr id="20" name="图片 19">
            <a:extLst>
              <a:ext uri="{FF2B5EF4-FFF2-40B4-BE49-F238E27FC236}">
                <a16:creationId xmlns:a16="http://schemas.microsoft.com/office/drawing/2014/main" id="{D8D1AC6F-50A6-4C5F-8842-DDA9A683B0BD}"/>
              </a:ext>
            </a:extLst>
          </p:cNvPr>
          <p:cNvPicPr>
            <a:picLocks noChangeAspect="1"/>
          </p:cNvPicPr>
          <p:nvPr/>
        </p:nvPicPr>
        <p:blipFill>
          <a:blip r:embed="rId5"/>
          <a:stretch>
            <a:fillRect/>
          </a:stretch>
        </p:blipFill>
        <p:spPr>
          <a:xfrm>
            <a:off x="3094329" y="4973831"/>
            <a:ext cx="8997703" cy="1852135"/>
          </a:xfrm>
          <a:prstGeom prst="rect">
            <a:avLst/>
          </a:prstGeom>
        </p:spPr>
      </p:pic>
    </p:spTree>
    <p:extLst>
      <p:ext uri="{BB962C8B-B14F-4D97-AF65-F5344CB8AC3E}">
        <p14:creationId xmlns:p14="http://schemas.microsoft.com/office/powerpoint/2010/main" val="399417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p:txBody>
          <a:bodyPr/>
          <a:lstStyle/>
          <a:p>
            <a:r>
              <a:rPr lang="en-US" altLang="zh-CN" dirty="0">
                <a:solidFill>
                  <a:schemeClr val="bg1"/>
                </a:solidFill>
              </a:rPr>
              <a:t>Laplacian:</a:t>
            </a:r>
            <a:endParaRPr lang="zh-CN" altLang="en-US" dirty="0">
              <a:solidFill>
                <a:schemeClr val="bg1"/>
              </a:solidFill>
            </a:endParaRPr>
          </a:p>
        </p:txBody>
      </p:sp>
      <p:pic>
        <p:nvPicPr>
          <p:cNvPr id="3" name="图片 2">
            <a:extLst>
              <a:ext uri="{FF2B5EF4-FFF2-40B4-BE49-F238E27FC236}">
                <a16:creationId xmlns:a16="http://schemas.microsoft.com/office/drawing/2014/main" id="{F6A47C84-06DD-4CD0-81E0-B7140D94B0D3}"/>
              </a:ext>
            </a:extLst>
          </p:cNvPr>
          <p:cNvPicPr>
            <a:picLocks noChangeAspect="1"/>
          </p:cNvPicPr>
          <p:nvPr/>
        </p:nvPicPr>
        <p:blipFill>
          <a:blip r:embed="rId2"/>
          <a:stretch>
            <a:fillRect/>
          </a:stretch>
        </p:blipFill>
        <p:spPr>
          <a:xfrm>
            <a:off x="838200" y="2755358"/>
            <a:ext cx="4076700" cy="1371600"/>
          </a:xfrm>
          <a:prstGeom prst="rect">
            <a:avLst/>
          </a:prstGeom>
        </p:spPr>
      </p:pic>
      <p:pic>
        <p:nvPicPr>
          <p:cNvPr id="4" name="图片 3">
            <a:extLst>
              <a:ext uri="{FF2B5EF4-FFF2-40B4-BE49-F238E27FC236}">
                <a16:creationId xmlns:a16="http://schemas.microsoft.com/office/drawing/2014/main" id="{699A3F33-C628-4113-8B5B-5CC423B1D4E3}"/>
              </a:ext>
            </a:extLst>
          </p:cNvPr>
          <p:cNvPicPr>
            <a:picLocks noChangeAspect="1"/>
          </p:cNvPicPr>
          <p:nvPr/>
        </p:nvPicPr>
        <p:blipFill>
          <a:blip r:embed="rId3"/>
          <a:stretch>
            <a:fillRect/>
          </a:stretch>
        </p:blipFill>
        <p:spPr>
          <a:xfrm>
            <a:off x="838200" y="1974308"/>
            <a:ext cx="2114550" cy="781050"/>
          </a:xfrm>
          <a:prstGeom prst="rect">
            <a:avLst/>
          </a:prstGeom>
        </p:spPr>
      </p:pic>
      <p:pic>
        <p:nvPicPr>
          <p:cNvPr id="5" name="图片 4">
            <a:extLst>
              <a:ext uri="{FF2B5EF4-FFF2-40B4-BE49-F238E27FC236}">
                <a16:creationId xmlns:a16="http://schemas.microsoft.com/office/drawing/2014/main" id="{0170C3B5-C0DC-4BA8-BCCF-B64CA0B6E51C}"/>
              </a:ext>
            </a:extLst>
          </p:cNvPr>
          <p:cNvPicPr>
            <a:picLocks noChangeAspect="1"/>
          </p:cNvPicPr>
          <p:nvPr/>
        </p:nvPicPr>
        <p:blipFill>
          <a:blip r:embed="rId4"/>
          <a:stretch>
            <a:fillRect/>
          </a:stretch>
        </p:blipFill>
        <p:spPr>
          <a:xfrm>
            <a:off x="838200" y="4099511"/>
            <a:ext cx="6705600" cy="619125"/>
          </a:xfrm>
          <a:prstGeom prst="rect">
            <a:avLst/>
          </a:prstGeom>
        </p:spPr>
      </p:pic>
      <p:pic>
        <p:nvPicPr>
          <p:cNvPr id="6" name="图片 5">
            <a:extLst>
              <a:ext uri="{FF2B5EF4-FFF2-40B4-BE49-F238E27FC236}">
                <a16:creationId xmlns:a16="http://schemas.microsoft.com/office/drawing/2014/main" id="{CA638D0D-96C9-4EDC-8A48-151E3762577A}"/>
              </a:ext>
            </a:extLst>
          </p:cNvPr>
          <p:cNvPicPr>
            <a:picLocks noChangeAspect="1"/>
          </p:cNvPicPr>
          <p:nvPr/>
        </p:nvPicPr>
        <p:blipFill>
          <a:blip r:embed="rId5"/>
          <a:stretch>
            <a:fillRect/>
          </a:stretch>
        </p:blipFill>
        <p:spPr>
          <a:xfrm>
            <a:off x="8729662" y="452950"/>
            <a:ext cx="3126221" cy="3042716"/>
          </a:xfrm>
          <a:prstGeom prst="rect">
            <a:avLst/>
          </a:prstGeom>
        </p:spPr>
      </p:pic>
      <p:sp>
        <p:nvSpPr>
          <p:cNvPr id="8" name="文本框 7">
            <a:extLst>
              <a:ext uri="{FF2B5EF4-FFF2-40B4-BE49-F238E27FC236}">
                <a16:creationId xmlns:a16="http://schemas.microsoft.com/office/drawing/2014/main" id="{35880ABC-FF7E-40DF-A87F-27F9F3EC61FB}"/>
              </a:ext>
            </a:extLst>
          </p:cNvPr>
          <p:cNvSpPr txBox="1"/>
          <p:nvPr/>
        </p:nvSpPr>
        <p:spPr>
          <a:xfrm>
            <a:off x="7543800" y="4126959"/>
            <a:ext cx="4648199" cy="923330"/>
          </a:xfrm>
          <a:prstGeom prst="rect">
            <a:avLst/>
          </a:prstGeom>
          <a:noFill/>
        </p:spPr>
        <p:txBody>
          <a:bodyPr wrap="square" rtlCol="0">
            <a:spAutoFit/>
          </a:bodyPr>
          <a:lstStyle/>
          <a:p>
            <a:r>
              <a:rPr lang="en-US" altLang="zh-CN" dirty="0">
                <a:solidFill>
                  <a:schemeClr val="bg1"/>
                </a:solidFill>
              </a:rPr>
              <a:t>The filter of a is a 90° rotation isotropic result</a:t>
            </a:r>
          </a:p>
          <a:p>
            <a:r>
              <a:rPr lang="en-US" altLang="zh-CN" dirty="0">
                <a:solidFill>
                  <a:schemeClr val="bg1"/>
                </a:solidFill>
              </a:rPr>
              <a:t>b's filter is a 45° rotation isotropic result</a:t>
            </a:r>
          </a:p>
          <a:p>
            <a:r>
              <a:rPr lang="en-US" altLang="zh-CN" dirty="0">
                <a:solidFill>
                  <a:schemeClr val="bg1"/>
                </a:solidFill>
              </a:rPr>
              <a:t>Both c and d are extensions of the above two</a:t>
            </a:r>
            <a:endParaRPr lang="zh-CN" altLang="en-US" dirty="0">
              <a:solidFill>
                <a:schemeClr val="bg1"/>
              </a:solidFill>
            </a:endParaRPr>
          </a:p>
        </p:txBody>
      </p:sp>
      <p:sp>
        <p:nvSpPr>
          <p:cNvPr id="9" name="文本框 8">
            <a:extLst>
              <a:ext uri="{FF2B5EF4-FFF2-40B4-BE49-F238E27FC236}">
                <a16:creationId xmlns:a16="http://schemas.microsoft.com/office/drawing/2014/main" id="{B24455D1-BB81-4E70-A866-2F2D61BB0AA0}"/>
              </a:ext>
            </a:extLst>
          </p:cNvPr>
          <p:cNvSpPr txBox="1"/>
          <p:nvPr/>
        </p:nvSpPr>
        <p:spPr>
          <a:xfrm>
            <a:off x="676405" y="5361140"/>
            <a:ext cx="8718116" cy="369332"/>
          </a:xfrm>
          <a:prstGeom prst="rect">
            <a:avLst/>
          </a:prstGeom>
          <a:noFill/>
        </p:spPr>
        <p:txBody>
          <a:bodyPr wrap="square" rtlCol="0">
            <a:spAutoFit/>
          </a:bodyPr>
          <a:lstStyle/>
          <a:p>
            <a:r>
              <a:rPr lang="en-US" altLang="zh-CN" dirty="0">
                <a:solidFill>
                  <a:schemeClr val="bg1"/>
                </a:solidFill>
              </a:rPr>
              <a:t>It can highlight isolated points, isolated lines, or line endpoints in an image.</a:t>
            </a:r>
            <a:endParaRPr lang="zh-CN" altLang="en-US" dirty="0">
              <a:solidFill>
                <a:schemeClr val="bg1"/>
              </a:solidFill>
            </a:endParaRPr>
          </a:p>
        </p:txBody>
      </p:sp>
    </p:spTree>
    <p:extLst>
      <p:ext uri="{BB962C8B-B14F-4D97-AF65-F5344CB8AC3E}">
        <p14:creationId xmlns:p14="http://schemas.microsoft.com/office/powerpoint/2010/main" val="142853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E5964-DECC-4C2B-82EF-6C23E11415BF}"/>
              </a:ext>
            </a:extLst>
          </p:cNvPr>
          <p:cNvSpPr>
            <a:spLocks noGrp="1"/>
          </p:cNvSpPr>
          <p:nvPr>
            <p:ph type="title"/>
          </p:nvPr>
        </p:nvSpPr>
        <p:spPr/>
        <p:txBody>
          <a:bodyPr/>
          <a:lstStyle/>
          <a:p>
            <a:r>
              <a:rPr lang="en-US" altLang="zh-CN" dirty="0">
                <a:solidFill>
                  <a:schemeClr val="bg1"/>
                </a:solidFill>
              </a:rPr>
              <a:t>Laplacian:</a:t>
            </a:r>
            <a:endParaRPr lang="zh-CN" altLang="en-US" dirty="0">
              <a:solidFill>
                <a:schemeClr val="bg1"/>
              </a:solidFill>
            </a:endParaRPr>
          </a:p>
        </p:txBody>
      </p:sp>
      <p:pic>
        <p:nvPicPr>
          <p:cNvPr id="4" name="内容占位符 3">
            <a:extLst>
              <a:ext uri="{FF2B5EF4-FFF2-40B4-BE49-F238E27FC236}">
                <a16:creationId xmlns:a16="http://schemas.microsoft.com/office/drawing/2014/main" id="{668BD7E2-B23D-491A-9460-172B614EAB42}"/>
              </a:ext>
            </a:extLst>
          </p:cNvPr>
          <p:cNvPicPr>
            <a:picLocks noGrp="1" noChangeAspect="1"/>
          </p:cNvPicPr>
          <p:nvPr>
            <p:ph idx="1"/>
          </p:nvPr>
        </p:nvPicPr>
        <p:blipFill>
          <a:blip r:embed="rId2"/>
          <a:stretch>
            <a:fillRect/>
          </a:stretch>
        </p:blipFill>
        <p:spPr>
          <a:xfrm>
            <a:off x="354643" y="1662504"/>
            <a:ext cx="5219700" cy="4200525"/>
          </a:xfrm>
          <a:prstGeom prst="rect">
            <a:avLst/>
          </a:prstGeom>
        </p:spPr>
      </p:pic>
      <p:pic>
        <p:nvPicPr>
          <p:cNvPr id="5" name="图片 4">
            <a:extLst>
              <a:ext uri="{FF2B5EF4-FFF2-40B4-BE49-F238E27FC236}">
                <a16:creationId xmlns:a16="http://schemas.microsoft.com/office/drawing/2014/main" id="{94D42A7E-01FE-40EB-A4B8-EC9FB5640417}"/>
              </a:ext>
            </a:extLst>
          </p:cNvPr>
          <p:cNvPicPr>
            <a:picLocks noChangeAspect="1"/>
          </p:cNvPicPr>
          <p:nvPr/>
        </p:nvPicPr>
        <p:blipFill>
          <a:blip r:embed="rId3"/>
          <a:stretch>
            <a:fillRect/>
          </a:stretch>
        </p:blipFill>
        <p:spPr>
          <a:xfrm>
            <a:off x="6254404" y="710460"/>
            <a:ext cx="2019300" cy="2543175"/>
          </a:xfrm>
          <a:prstGeom prst="rect">
            <a:avLst/>
          </a:prstGeom>
        </p:spPr>
      </p:pic>
    </p:spTree>
    <p:extLst>
      <p:ext uri="{BB962C8B-B14F-4D97-AF65-F5344CB8AC3E}">
        <p14:creationId xmlns:p14="http://schemas.microsoft.com/office/powerpoint/2010/main" val="129644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FF5F4-A63D-4513-96CB-3B9FA2F329F9}"/>
              </a:ext>
            </a:extLst>
          </p:cNvPr>
          <p:cNvSpPr>
            <a:spLocks noGrp="1"/>
          </p:cNvSpPr>
          <p:nvPr>
            <p:ph type="title"/>
          </p:nvPr>
        </p:nvSpPr>
        <p:spPr/>
        <p:txBody>
          <a:bodyPr/>
          <a:lstStyle/>
          <a:p>
            <a:r>
              <a:rPr lang="en-US" altLang="zh-CN" dirty="0">
                <a:solidFill>
                  <a:schemeClr val="bg1"/>
                </a:solidFill>
              </a:rPr>
              <a:t>Canny:</a:t>
            </a:r>
            <a:endParaRPr lang="zh-CN" altLang="en-US" dirty="0">
              <a:solidFill>
                <a:schemeClr val="bg1"/>
              </a:solidFill>
            </a:endParaRPr>
          </a:p>
        </p:txBody>
      </p:sp>
      <p:sp>
        <p:nvSpPr>
          <p:cNvPr id="3" name="内容占位符 2">
            <a:extLst>
              <a:ext uri="{FF2B5EF4-FFF2-40B4-BE49-F238E27FC236}">
                <a16:creationId xmlns:a16="http://schemas.microsoft.com/office/drawing/2014/main" id="{0AB2CD68-0809-4123-B63D-3EC2FB5E7426}"/>
              </a:ext>
            </a:extLst>
          </p:cNvPr>
          <p:cNvSpPr>
            <a:spLocks noGrp="1"/>
          </p:cNvSpPr>
          <p:nvPr>
            <p:ph idx="1"/>
          </p:nvPr>
        </p:nvSpPr>
        <p:spPr/>
        <p:txBody>
          <a:bodyPr/>
          <a:lstStyle/>
          <a:p>
            <a:r>
              <a:rPr lang="en-US" altLang="zh-CN" dirty="0">
                <a:solidFill>
                  <a:schemeClr val="bg1"/>
                </a:solidFill>
              </a:rPr>
              <a:t>1.Gaussian filtering: </a:t>
            </a:r>
            <a:endParaRPr lang="zh-CN" altLang="en-US" dirty="0">
              <a:solidFill>
                <a:schemeClr val="bg1"/>
              </a:solidFill>
            </a:endParaRPr>
          </a:p>
        </p:txBody>
      </p:sp>
      <p:pic>
        <p:nvPicPr>
          <p:cNvPr id="4" name="图片 3">
            <a:extLst>
              <a:ext uri="{FF2B5EF4-FFF2-40B4-BE49-F238E27FC236}">
                <a16:creationId xmlns:a16="http://schemas.microsoft.com/office/drawing/2014/main" id="{7E68422C-3C81-49DC-9480-D64503980D3E}"/>
              </a:ext>
            </a:extLst>
          </p:cNvPr>
          <p:cNvPicPr>
            <a:picLocks noChangeAspect="1"/>
          </p:cNvPicPr>
          <p:nvPr/>
        </p:nvPicPr>
        <p:blipFill>
          <a:blip r:embed="rId2"/>
          <a:stretch>
            <a:fillRect/>
          </a:stretch>
        </p:blipFill>
        <p:spPr>
          <a:xfrm>
            <a:off x="838200" y="2500927"/>
            <a:ext cx="4678159" cy="1997331"/>
          </a:xfrm>
          <a:prstGeom prst="rect">
            <a:avLst/>
          </a:prstGeom>
        </p:spPr>
      </p:pic>
      <p:pic>
        <p:nvPicPr>
          <p:cNvPr id="5" name="图片 4">
            <a:extLst>
              <a:ext uri="{FF2B5EF4-FFF2-40B4-BE49-F238E27FC236}">
                <a16:creationId xmlns:a16="http://schemas.microsoft.com/office/drawing/2014/main" id="{C8502698-15D2-4E38-9F69-71D34A1A66BF}"/>
              </a:ext>
            </a:extLst>
          </p:cNvPr>
          <p:cNvPicPr>
            <a:picLocks noChangeAspect="1"/>
          </p:cNvPicPr>
          <p:nvPr/>
        </p:nvPicPr>
        <p:blipFill>
          <a:blip r:embed="rId3"/>
          <a:stretch>
            <a:fillRect/>
          </a:stretch>
        </p:blipFill>
        <p:spPr>
          <a:xfrm>
            <a:off x="838200" y="4816475"/>
            <a:ext cx="2019300" cy="1495425"/>
          </a:xfrm>
          <a:prstGeom prst="rect">
            <a:avLst/>
          </a:prstGeom>
        </p:spPr>
      </p:pic>
      <p:sp>
        <p:nvSpPr>
          <p:cNvPr id="6" name="文本框 5">
            <a:extLst>
              <a:ext uri="{FF2B5EF4-FFF2-40B4-BE49-F238E27FC236}">
                <a16:creationId xmlns:a16="http://schemas.microsoft.com/office/drawing/2014/main" id="{04AA0F3C-A6E3-4F6E-8C50-DB58AB2AF834}"/>
              </a:ext>
            </a:extLst>
          </p:cNvPr>
          <p:cNvSpPr txBox="1"/>
          <p:nvPr/>
        </p:nvSpPr>
        <p:spPr>
          <a:xfrm>
            <a:off x="6096000" y="2365990"/>
            <a:ext cx="3844413" cy="369332"/>
          </a:xfrm>
          <a:prstGeom prst="rect">
            <a:avLst/>
          </a:prstGeom>
          <a:noFill/>
        </p:spPr>
        <p:txBody>
          <a:bodyPr wrap="square" rtlCol="0">
            <a:spAutoFit/>
          </a:bodyPr>
          <a:lstStyle/>
          <a:p>
            <a:endParaRPr lang="zh-CN" altLang="en-US" dirty="0">
              <a:solidFill>
                <a:schemeClr val="bg1"/>
              </a:solidFill>
            </a:endParaRPr>
          </a:p>
        </p:txBody>
      </p:sp>
      <p:sp>
        <p:nvSpPr>
          <p:cNvPr id="8" name="文本框 7">
            <a:extLst>
              <a:ext uri="{FF2B5EF4-FFF2-40B4-BE49-F238E27FC236}">
                <a16:creationId xmlns:a16="http://schemas.microsoft.com/office/drawing/2014/main" id="{28D9189D-458D-40F6-9E31-CBFF47DBF520}"/>
              </a:ext>
            </a:extLst>
          </p:cNvPr>
          <p:cNvSpPr txBox="1"/>
          <p:nvPr/>
        </p:nvSpPr>
        <p:spPr>
          <a:xfrm>
            <a:off x="5768758" y="751344"/>
            <a:ext cx="6231176" cy="5355312"/>
          </a:xfrm>
          <a:prstGeom prst="rect">
            <a:avLst/>
          </a:prstGeom>
          <a:noFill/>
        </p:spPr>
        <p:txBody>
          <a:bodyPr wrap="square" rtlCol="0">
            <a:spAutoFit/>
          </a:bodyPr>
          <a:lstStyle/>
          <a:p>
            <a:r>
              <a:rPr lang="en-US" altLang="zh-CN" dirty="0">
                <a:solidFill>
                  <a:schemeClr val="bg1"/>
                </a:solidFill>
              </a:rPr>
              <a:t>2. Calculate the gradient image and the angle image:</a:t>
            </a:r>
          </a:p>
          <a:p>
            <a:r>
              <a:rPr lang="en-US" altLang="zh-CN" dirty="0">
                <a:solidFill>
                  <a:schemeClr val="bg1"/>
                </a:solidFill>
              </a:rPr>
              <a:t>the angle image provides guidance for the direction of non-maximum suppression.</a:t>
            </a:r>
          </a:p>
          <a:p>
            <a:r>
              <a:rPr lang="en-US" altLang="zh-CN" dirty="0">
                <a:solidFill>
                  <a:schemeClr val="bg1"/>
                </a:solidFill>
              </a:rPr>
              <a:t>3. Non-maximum suppression of gradient images:</a:t>
            </a:r>
          </a:p>
          <a:p>
            <a:r>
              <a:rPr lang="en-US" altLang="zh-CN" dirty="0">
                <a:solidFill>
                  <a:schemeClr val="bg1"/>
                </a:solidFill>
              </a:rPr>
              <a:t>Set the gray value corresponding to the non-maximum value to 0, and eliminate a large number of non-edge pixel points, After the non-maximum suppression, the maximum value in the gradient direction is taken as the edge point to form a fine and accurate single pixel edge.</a:t>
            </a:r>
          </a:p>
          <a:p>
            <a:r>
              <a:rPr lang="en-US" altLang="zh-CN" dirty="0">
                <a:solidFill>
                  <a:schemeClr val="bg1"/>
                </a:solidFill>
              </a:rPr>
              <a:t>4. Edge join using double thresholds:</a:t>
            </a:r>
          </a:p>
          <a:p>
            <a:r>
              <a:rPr lang="en-US" altLang="zh-CN" dirty="0">
                <a:solidFill>
                  <a:schemeClr val="bg1"/>
                </a:solidFill>
              </a:rPr>
              <a:t>Select two thresholds, think that the point smaller than the low threshold is regarded as the false edge is set to 0, the point larger than the high threshold is considered to be the strong edge, and the intermediate pixel needs further check.</a:t>
            </a:r>
            <a:br>
              <a:rPr lang="en-US" altLang="zh-CN" dirty="0">
                <a:solidFill>
                  <a:schemeClr val="bg1"/>
                </a:solidFill>
              </a:rPr>
            </a:br>
            <a:endParaRPr lang="en-US" altLang="zh-CN" dirty="0">
              <a:solidFill>
                <a:schemeClr val="bg1"/>
              </a:solidFill>
            </a:endParaRPr>
          </a:p>
          <a:p>
            <a:br>
              <a:rPr lang="en-US" altLang="zh-CN" dirty="0">
                <a:solidFill>
                  <a:schemeClr val="bg1"/>
                </a:solidFill>
              </a:rPr>
            </a:br>
            <a:endParaRPr lang="en-US" altLang="zh-CN" dirty="0">
              <a:solidFill>
                <a:schemeClr val="bg1"/>
              </a:solidFill>
            </a:endParaRPr>
          </a:p>
          <a:p>
            <a:endParaRPr lang="zh-CN" altLang="en-US" dirty="0">
              <a:solidFill>
                <a:schemeClr val="bg1"/>
              </a:solidFill>
            </a:endParaRPr>
          </a:p>
        </p:txBody>
      </p:sp>
      <p:sp>
        <p:nvSpPr>
          <p:cNvPr id="7" name="文本框 6">
            <a:extLst>
              <a:ext uri="{FF2B5EF4-FFF2-40B4-BE49-F238E27FC236}">
                <a16:creationId xmlns:a16="http://schemas.microsoft.com/office/drawing/2014/main" id="{A0BF58B0-E220-4190-95CB-DEF0E779C5F8}"/>
              </a:ext>
            </a:extLst>
          </p:cNvPr>
          <p:cNvSpPr txBox="1"/>
          <p:nvPr/>
        </p:nvSpPr>
        <p:spPr>
          <a:xfrm>
            <a:off x="4296427" y="5097940"/>
            <a:ext cx="7214991" cy="1754326"/>
          </a:xfrm>
          <a:prstGeom prst="rect">
            <a:avLst/>
          </a:prstGeom>
          <a:noFill/>
        </p:spPr>
        <p:txBody>
          <a:bodyPr wrap="square" rtlCol="0">
            <a:spAutoFit/>
          </a:bodyPr>
          <a:lstStyle/>
          <a:p>
            <a:pPr marL="342900" indent="-342900">
              <a:buAutoNum type="arabicPeriod"/>
            </a:pPr>
            <a:r>
              <a:rPr lang="en-US" altLang="zh-CN" dirty="0">
                <a:solidFill>
                  <a:schemeClr val="bg1"/>
                </a:solidFill>
              </a:rPr>
              <a:t>Good detection - the algorithm can mark as many actual edges as possible in the image</a:t>
            </a:r>
          </a:p>
          <a:p>
            <a:pPr marL="342900" indent="-342900">
              <a:buAutoNum type="arabicPeriod"/>
            </a:pPr>
            <a:r>
              <a:rPr lang="en-US" altLang="zh-CN" dirty="0">
                <a:solidFill>
                  <a:schemeClr val="bg1"/>
                </a:solidFill>
              </a:rPr>
              <a:t> Good positioning - the identified edges should be as close as possible to the actual edges in the actual image</a:t>
            </a:r>
          </a:p>
          <a:p>
            <a:pPr marL="342900" indent="-342900">
              <a:buAutoNum type="arabicPeriod"/>
            </a:pPr>
            <a:r>
              <a:rPr lang="en-US" altLang="zh-CN" dirty="0">
                <a:solidFill>
                  <a:schemeClr val="bg1"/>
                </a:solidFill>
              </a:rPr>
              <a:t> Minimum response - edges in the image can only be identified once, and possible image noise should not be identified as edges</a:t>
            </a:r>
            <a:endParaRPr lang="zh-CN" altLang="en-US" dirty="0">
              <a:solidFill>
                <a:schemeClr val="bg1"/>
              </a:solidFill>
            </a:endParaRPr>
          </a:p>
        </p:txBody>
      </p:sp>
    </p:spTree>
    <p:extLst>
      <p:ext uri="{BB962C8B-B14F-4D97-AF65-F5344CB8AC3E}">
        <p14:creationId xmlns:p14="http://schemas.microsoft.com/office/powerpoint/2010/main" val="102495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0392B-D81D-40CD-B67C-C2FDA9F5FD79}"/>
              </a:ext>
            </a:extLst>
          </p:cNvPr>
          <p:cNvSpPr>
            <a:spLocks noGrp="1"/>
          </p:cNvSpPr>
          <p:nvPr>
            <p:ph type="title"/>
          </p:nvPr>
        </p:nvSpPr>
        <p:spPr/>
        <p:txBody>
          <a:bodyPr/>
          <a:lstStyle/>
          <a:p>
            <a:r>
              <a:rPr lang="en-US" altLang="zh-CN">
                <a:solidFill>
                  <a:schemeClr val="bg1"/>
                </a:solidFill>
              </a:rPr>
              <a:t>Image threshold segmentation: </a:t>
            </a:r>
            <a:endParaRPr lang="zh-CN" altLang="en-US" dirty="0">
              <a:solidFill>
                <a:schemeClr val="bg1"/>
              </a:solidFill>
            </a:endParaRPr>
          </a:p>
        </p:txBody>
      </p:sp>
      <p:sp>
        <p:nvSpPr>
          <p:cNvPr id="3" name="内容占位符 2">
            <a:extLst>
              <a:ext uri="{FF2B5EF4-FFF2-40B4-BE49-F238E27FC236}">
                <a16:creationId xmlns:a16="http://schemas.microsoft.com/office/drawing/2014/main" id="{609B5507-D574-4173-A03A-37831DB6A7DF}"/>
              </a:ext>
            </a:extLst>
          </p:cNvPr>
          <p:cNvSpPr>
            <a:spLocks noGrp="1"/>
          </p:cNvSpPr>
          <p:nvPr>
            <p:ph idx="1"/>
          </p:nvPr>
        </p:nvSpPr>
        <p:spPr/>
        <p:txBody>
          <a:bodyPr>
            <a:normAutofit fontScale="85000" lnSpcReduction="20000"/>
          </a:bodyPr>
          <a:lstStyle/>
          <a:p>
            <a:r>
              <a:rPr lang="en-US" altLang="zh-CN" dirty="0">
                <a:solidFill>
                  <a:schemeClr val="bg1"/>
                </a:solidFill>
              </a:rPr>
              <a:t>The previous segmentation method is based on edge discontinuities, first looking for edge segments, and then trying to join these segments as boundaries to identify different regions. Threshold processing is a technique that gives the characteristics of gray values ​​directly dividing the image into regions.</a:t>
            </a:r>
          </a:p>
          <a:p>
            <a:pPr marL="0" indent="0">
              <a:buNone/>
            </a:pPr>
            <a:r>
              <a:rPr lang="en-US" altLang="zh-CN" dirty="0">
                <a:solidFill>
                  <a:schemeClr val="bg1"/>
                </a:solidFill>
              </a:rPr>
              <a:t>Global threshold processing:</a:t>
            </a:r>
          </a:p>
          <a:p>
            <a:r>
              <a:rPr lang="en-US" altLang="zh-CN" dirty="0">
                <a:solidFill>
                  <a:schemeClr val="bg1"/>
                </a:solidFill>
              </a:rPr>
              <a:t>a. Select an initial estimate for the global threshold T.</a:t>
            </a:r>
          </a:p>
          <a:p>
            <a:r>
              <a:rPr lang="en-US" altLang="zh-CN" dirty="0">
                <a:solidFill>
                  <a:schemeClr val="bg1"/>
                </a:solidFill>
              </a:rPr>
              <a:t>b. Split the image with T to generate two sets of pixels: G1 gray value is greater than T, others are G2.</a:t>
            </a:r>
          </a:p>
          <a:p>
            <a:r>
              <a:rPr lang="en-US" altLang="zh-CN" dirty="0">
                <a:solidFill>
                  <a:schemeClr val="bg1"/>
                </a:solidFill>
              </a:rPr>
              <a:t>c. The pixel average gray values ​​for G1 and G2 are m1 and m2.</a:t>
            </a:r>
          </a:p>
          <a:p>
            <a:r>
              <a:rPr lang="en-US" altLang="zh-CN" dirty="0">
                <a:solidFill>
                  <a:schemeClr val="bg1"/>
                </a:solidFill>
              </a:rPr>
              <a:t>d. Calculate the new threshold T = (m1 + m2)/2.</a:t>
            </a:r>
          </a:p>
          <a:p>
            <a:r>
              <a:rPr lang="en-US" altLang="zh-CN" dirty="0">
                <a:solidFill>
                  <a:schemeClr val="bg1"/>
                </a:solidFill>
              </a:rPr>
              <a:t>e. Repeat steps </a:t>
            </a:r>
            <a:r>
              <a:rPr lang="en-US" altLang="zh-CN" dirty="0" err="1">
                <a:solidFill>
                  <a:schemeClr val="bg1"/>
                </a:solidFill>
              </a:rPr>
              <a:t>b~d</a:t>
            </a:r>
            <a:r>
              <a:rPr lang="en-US" altLang="zh-CN" dirty="0">
                <a:solidFill>
                  <a:schemeClr val="bg1"/>
                </a:solidFill>
              </a:rPr>
              <a:t> until the difference between the T values ​​of successive iterations is less than a predefined parameter ΔT.</a:t>
            </a:r>
            <a:endParaRPr lang="zh-CN" altLang="en-US" dirty="0">
              <a:solidFill>
                <a:schemeClr val="bg1"/>
              </a:solidFill>
            </a:endParaRPr>
          </a:p>
        </p:txBody>
      </p:sp>
    </p:spTree>
    <p:extLst>
      <p:ext uri="{BB962C8B-B14F-4D97-AF65-F5344CB8AC3E}">
        <p14:creationId xmlns:p14="http://schemas.microsoft.com/office/powerpoint/2010/main" val="28215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2262</Words>
  <Application>Microsoft Office PowerPoint</Application>
  <PresentationFormat>宽屏</PresentationFormat>
  <Paragraphs>175</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等线</vt:lpstr>
      <vt:lpstr>等线 Light</vt:lpstr>
      <vt:lpstr>Arial</vt:lpstr>
      <vt:lpstr>Wingdings</vt:lpstr>
      <vt:lpstr>Office 主题​​</vt:lpstr>
      <vt:lpstr>Image Processing Project3</vt:lpstr>
      <vt:lpstr>Image Segmentation:</vt:lpstr>
      <vt:lpstr>Image Segmentation: for monochrome images, one of two fundamental properties based on gray values: discontinuity and similarity.</vt:lpstr>
      <vt:lpstr>Edge detection: is simply a case of trying to find the regions in an image where we have a sharp change in intensity or a sharp change in color, a high value indicates a steep change and a low value indicates a shallow change. </vt:lpstr>
      <vt:lpstr>Sobel/Prewitt/Roberts: Noise pollution is not excluded, edge lines are too thick and wide, etc.</vt:lpstr>
      <vt:lpstr>Laplacian:</vt:lpstr>
      <vt:lpstr>Laplacian:</vt:lpstr>
      <vt:lpstr>Canny:</vt:lpstr>
      <vt:lpstr>Image threshold segmentation: </vt:lpstr>
      <vt:lpstr>Otsu’s Optimal global threshold processing: The best when the variance between classes is the largest</vt:lpstr>
      <vt:lpstr>Code:</vt:lpstr>
      <vt:lpstr>Understand a picture:</vt:lpstr>
      <vt:lpstr>Target detection: Combination of image classification problem and location problem</vt:lpstr>
      <vt:lpstr>2-stage detection model: Two-knife solve the problem</vt:lpstr>
      <vt:lpstr>SPP Net: </vt:lpstr>
      <vt:lpstr>Fast R-CNN: </vt:lpstr>
      <vt:lpstr>Faster R-CNN:</vt:lpstr>
      <vt:lpstr>Mask R-CNN:</vt:lpstr>
      <vt:lpstr>1-stage detection model: one-knife to solve the problem</vt:lpstr>
      <vt:lpstr>YOLO(You only look once):</vt:lpstr>
      <vt:lpstr>NMS(non-maximum suppression):</vt:lpstr>
      <vt:lpstr>SSD(Single Shot MultiBox Detector): Improved detection of small objects</vt:lpstr>
      <vt:lpstr>Building a target detection model(SSD)：</vt:lpstr>
      <vt:lpstr>Image Recognition:</vt:lpstr>
      <vt:lpstr>Building a classifier:</vt:lpstr>
      <vt:lpstr>Evaluation:</vt:lpstr>
      <vt:lpstr>Image Classification: Label the input image with a fixed category</vt:lpstr>
      <vt:lpstr>KNN(K Nearest Neighbors):</vt:lpstr>
      <vt:lpstr>Disadvantage:</vt:lpstr>
      <vt:lpstr>SVM(Support Vector Machines):</vt:lpstr>
      <vt:lpstr>Transfer learning and CNN(Convolution neural networks):</vt:lpstr>
      <vt:lpstr>Dilation: extend the highlighted or white portion of the image Erosion: reduce the highlighted or white portion of the image </vt:lpstr>
      <vt:lpstr>Common Image Datasets:</vt:lpstr>
      <vt:lpstr>Chain rule: is a formula for calculating the derivatives of composite functions. </vt:lpstr>
      <vt:lpstr>Initialization:</vt:lpstr>
      <vt:lpstr>Vanishing Gradient Problem:</vt:lpstr>
      <vt:lpstr>PowerPoint 演示文稿</vt:lpstr>
      <vt:lpstr>Loss Function: is used to estimate the degree of inconsistency between the predicted value f(x) of the model and the true value Y. The smaller the loss function, the better the robustness of the model is represented. It is the loss function that guides the model. Learn. Divided into regression and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 Project3</dc:title>
  <dc:creator>肖 寻</dc:creator>
  <cp:lastModifiedBy>肖 寻</cp:lastModifiedBy>
  <cp:revision>80</cp:revision>
  <dcterms:created xsi:type="dcterms:W3CDTF">2019-05-21T06:30:45Z</dcterms:created>
  <dcterms:modified xsi:type="dcterms:W3CDTF">2019-05-24T06:15:05Z</dcterms:modified>
</cp:coreProperties>
</file>