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9" r:id="rId4"/>
    <p:sldId id="270" r:id="rId5"/>
    <p:sldId id="279" r:id="rId6"/>
    <p:sldId id="271" r:id="rId7"/>
    <p:sldId id="272" r:id="rId8"/>
    <p:sldId id="283" r:id="rId9"/>
    <p:sldId id="274" r:id="rId10"/>
    <p:sldId id="282" r:id="rId11"/>
    <p:sldId id="284" r:id="rId12"/>
    <p:sldId id="285" r:id="rId13"/>
    <p:sldId id="280" r:id="rId14"/>
    <p:sldId id="281" r:id="rId15"/>
    <p:sldId id="275" r:id="rId16"/>
    <p:sldId id="286" r:id="rId17"/>
    <p:sldId id="287" r:id="rId18"/>
    <p:sldId id="288" r:id="rId19"/>
    <p:sldId id="289"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20" autoAdjust="0"/>
    <p:restoredTop sz="94660"/>
  </p:normalViewPr>
  <p:slideViewPr>
    <p:cSldViewPr snapToGrid="0">
      <p:cViewPr varScale="1">
        <p:scale>
          <a:sx n="72" d="100"/>
          <a:sy n="72" d="100"/>
        </p:scale>
        <p:origin x="90"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6DECD-65A5-422C-9205-6E9293316A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E108E0B-C577-42D3-BCEA-77490E650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7152E55-E214-4199-9C52-C65271E682E8}"/>
              </a:ext>
            </a:extLst>
          </p:cNvPr>
          <p:cNvSpPr>
            <a:spLocks noGrp="1"/>
          </p:cNvSpPr>
          <p:nvPr>
            <p:ph type="dt" sz="half" idx="10"/>
          </p:nvPr>
        </p:nvSpPr>
        <p:spPr/>
        <p:txBody>
          <a:bodyPr/>
          <a:lstStyle/>
          <a:p>
            <a:fld id="{5B771470-187C-4B16-A3E0-F8B9F03B8D7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789CE49C-30A9-4CC0-814F-532ED225CB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0CCE78-9C15-431C-B3FD-CF2E89A59621}"/>
              </a:ext>
            </a:extLst>
          </p:cNvPr>
          <p:cNvSpPr>
            <a:spLocks noGrp="1"/>
          </p:cNvSpPr>
          <p:nvPr>
            <p:ph type="sldNum" sz="quarter" idx="12"/>
          </p:nvPr>
        </p:nvSpPr>
        <p:spPr/>
        <p:txBody>
          <a:body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93898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C9618-8858-4BC1-A2EA-5325443DBB9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0AF712-C3D7-4336-A7EB-3083A56945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1291AC-C135-45B3-B00D-0816F2BF5BC7}"/>
              </a:ext>
            </a:extLst>
          </p:cNvPr>
          <p:cNvSpPr>
            <a:spLocks noGrp="1"/>
          </p:cNvSpPr>
          <p:nvPr>
            <p:ph type="dt" sz="half" idx="10"/>
          </p:nvPr>
        </p:nvSpPr>
        <p:spPr/>
        <p:txBody>
          <a:bodyPr/>
          <a:lstStyle/>
          <a:p>
            <a:fld id="{5B771470-187C-4B16-A3E0-F8B9F03B8D7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8CF6A5FE-8518-434A-93E4-F08B7DB958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474968-5481-4F55-A42F-141776D272CD}"/>
              </a:ext>
            </a:extLst>
          </p:cNvPr>
          <p:cNvSpPr>
            <a:spLocks noGrp="1"/>
          </p:cNvSpPr>
          <p:nvPr>
            <p:ph type="sldNum" sz="quarter" idx="12"/>
          </p:nvPr>
        </p:nvSpPr>
        <p:spPr/>
        <p:txBody>
          <a:body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272238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16533A0-DF82-45E5-884B-EBC88B5493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0D93935-7BCD-4AEA-AE0D-AC925B6990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0EF92D-1B45-4316-B17A-9AB25A48F88A}"/>
              </a:ext>
            </a:extLst>
          </p:cNvPr>
          <p:cNvSpPr>
            <a:spLocks noGrp="1"/>
          </p:cNvSpPr>
          <p:nvPr>
            <p:ph type="dt" sz="half" idx="10"/>
          </p:nvPr>
        </p:nvSpPr>
        <p:spPr/>
        <p:txBody>
          <a:bodyPr/>
          <a:lstStyle/>
          <a:p>
            <a:fld id="{5B771470-187C-4B16-A3E0-F8B9F03B8D7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EDC8DD2F-F60D-42C8-9B84-4B77F5EB39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E3786-E2AD-42D7-8EF4-F0CB8D582DBB}"/>
              </a:ext>
            </a:extLst>
          </p:cNvPr>
          <p:cNvSpPr>
            <a:spLocks noGrp="1"/>
          </p:cNvSpPr>
          <p:nvPr>
            <p:ph type="sldNum" sz="quarter" idx="12"/>
          </p:nvPr>
        </p:nvSpPr>
        <p:spPr/>
        <p:txBody>
          <a:body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22811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0CF27-7D11-4289-BF57-E967E82699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9E54E6-252C-40EB-AB9B-452CC58794A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2EB7C2-03B6-4AA7-A3ED-9E6C1305D9C3}"/>
              </a:ext>
            </a:extLst>
          </p:cNvPr>
          <p:cNvSpPr>
            <a:spLocks noGrp="1"/>
          </p:cNvSpPr>
          <p:nvPr>
            <p:ph type="dt" sz="half" idx="10"/>
          </p:nvPr>
        </p:nvSpPr>
        <p:spPr/>
        <p:txBody>
          <a:bodyPr/>
          <a:lstStyle/>
          <a:p>
            <a:fld id="{5B771470-187C-4B16-A3E0-F8B9F03B8D7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5F9B7224-20FC-42A4-B36E-87D3F38386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E009FD-7E84-4457-ADF0-52B39EB8DA71}"/>
              </a:ext>
            </a:extLst>
          </p:cNvPr>
          <p:cNvSpPr>
            <a:spLocks noGrp="1"/>
          </p:cNvSpPr>
          <p:nvPr>
            <p:ph type="sldNum" sz="quarter" idx="12"/>
          </p:nvPr>
        </p:nvSpPr>
        <p:spPr/>
        <p:txBody>
          <a:body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317398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6AC64-7F01-48E3-B081-669170F856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B258DE-AA88-4631-9B8F-B7BAA83B6C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3958167-D496-4EED-910E-2D4947FF16DA}"/>
              </a:ext>
            </a:extLst>
          </p:cNvPr>
          <p:cNvSpPr>
            <a:spLocks noGrp="1"/>
          </p:cNvSpPr>
          <p:nvPr>
            <p:ph type="dt" sz="half" idx="10"/>
          </p:nvPr>
        </p:nvSpPr>
        <p:spPr/>
        <p:txBody>
          <a:bodyPr/>
          <a:lstStyle/>
          <a:p>
            <a:fld id="{5B771470-187C-4B16-A3E0-F8B9F03B8D7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BB0E0860-9579-4572-81C0-5179563190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DF453D-D045-4053-8BF5-921A82FD169C}"/>
              </a:ext>
            </a:extLst>
          </p:cNvPr>
          <p:cNvSpPr>
            <a:spLocks noGrp="1"/>
          </p:cNvSpPr>
          <p:nvPr>
            <p:ph type="sldNum" sz="quarter" idx="12"/>
          </p:nvPr>
        </p:nvSpPr>
        <p:spPr/>
        <p:txBody>
          <a:body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228900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175E5-BA51-4895-9434-D7D62B52DC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B8C943-920B-4B35-9776-CB8AF4B49E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6DC747-172B-4AB3-A7F8-C321DC63F9F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9333B5C-F693-4831-8897-E1B3400B8C41}"/>
              </a:ext>
            </a:extLst>
          </p:cNvPr>
          <p:cNvSpPr>
            <a:spLocks noGrp="1"/>
          </p:cNvSpPr>
          <p:nvPr>
            <p:ph type="dt" sz="half" idx="10"/>
          </p:nvPr>
        </p:nvSpPr>
        <p:spPr/>
        <p:txBody>
          <a:bodyPr/>
          <a:lstStyle/>
          <a:p>
            <a:fld id="{5B771470-187C-4B16-A3E0-F8B9F03B8D79}" type="datetimeFigureOut">
              <a:rPr lang="zh-CN" altLang="en-US" smtClean="0"/>
              <a:t>2019/6/12</a:t>
            </a:fld>
            <a:endParaRPr lang="zh-CN" altLang="en-US"/>
          </a:p>
        </p:txBody>
      </p:sp>
      <p:sp>
        <p:nvSpPr>
          <p:cNvPr id="6" name="页脚占位符 5">
            <a:extLst>
              <a:ext uri="{FF2B5EF4-FFF2-40B4-BE49-F238E27FC236}">
                <a16:creationId xmlns:a16="http://schemas.microsoft.com/office/drawing/2014/main" id="{84D49C57-6AC4-4984-B8EA-D29889BB92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120F46-09B4-44FA-90E2-49D5C4C9D413}"/>
              </a:ext>
            </a:extLst>
          </p:cNvPr>
          <p:cNvSpPr>
            <a:spLocks noGrp="1"/>
          </p:cNvSpPr>
          <p:nvPr>
            <p:ph type="sldNum" sz="quarter" idx="12"/>
          </p:nvPr>
        </p:nvSpPr>
        <p:spPr/>
        <p:txBody>
          <a:body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17275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E23A0-9860-47C8-954C-8DFE2C6DD3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3D5A78-816D-4438-B6A4-693154A25E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C79254F-FC4E-4391-9CC1-9CB51077567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E6646A2-802D-44D8-838D-5AF15F8F0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CCEDB5-346A-4259-AEC1-DA011B41249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463BB7E-C502-4122-ACF1-883D4337FEFE}"/>
              </a:ext>
            </a:extLst>
          </p:cNvPr>
          <p:cNvSpPr>
            <a:spLocks noGrp="1"/>
          </p:cNvSpPr>
          <p:nvPr>
            <p:ph type="dt" sz="half" idx="10"/>
          </p:nvPr>
        </p:nvSpPr>
        <p:spPr/>
        <p:txBody>
          <a:bodyPr/>
          <a:lstStyle/>
          <a:p>
            <a:fld id="{5B771470-187C-4B16-A3E0-F8B9F03B8D79}" type="datetimeFigureOut">
              <a:rPr lang="zh-CN" altLang="en-US" smtClean="0"/>
              <a:t>2019/6/12</a:t>
            </a:fld>
            <a:endParaRPr lang="zh-CN" altLang="en-US"/>
          </a:p>
        </p:txBody>
      </p:sp>
      <p:sp>
        <p:nvSpPr>
          <p:cNvPr id="8" name="页脚占位符 7">
            <a:extLst>
              <a:ext uri="{FF2B5EF4-FFF2-40B4-BE49-F238E27FC236}">
                <a16:creationId xmlns:a16="http://schemas.microsoft.com/office/drawing/2014/main" id="{7B1DBBA2-6552-4C60-8EC9-E58DC79B3F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8FEE00-9E31-4FC9-892E-CD2ADEF7A4FF}"/>
              </a:ext>
            </a:extLst>
          </p:cNvPr>
          <p:cNvSpPr>
            <a:spLocks noGrp="1"/>
          </p:cNvSpPr>
          <p:nvPr>
            <p:ph type="sldNum" sz="quarter" idx="12"/>
          </p:nvPr>
        </p:nvSpPr>
        <p:spPr/>
        <p:txBody>
          <a:body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213865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D60DB-B3BE-401E-81F7-AD6B86AF5B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56A123-E110-4219-8C02-05D3E20FB203}"/>
              </a:ext>
            </a:extLst>
          </p:cNvPr>
          <p:cNvSpPr>
            <a:spLocks noGrp="1"/>
          </p:cNvSpPr>
          <p:nvPr>
            <p:ph type="dt" sz="half" idx="10"/>
          </p:nvPr>
        </p:nvSpPr>
        <p:spPr/>
        <p:txBody>
          <a:bodyPr/>
          <a:lstStyle/>
          <a:p>
            <a:fld id="{5B771470-187C-4B16-A3E0-F8B9F03B8D79}" type="datetimeFigureOut">
              <a:rPr lang="zh-CN" altLang="en-US" smtClean="0"/>
              <a:t>2019/6/12</a:t>
            </a:fld>
            <a:endParaRPr lang="zh-CN" altLang="en-US"/>
          </a:p>
        </p:txBody>
      </p:sp>
      <p:sp>
        <p:nvSpPr>
          <p:cNvPr id="4" name="页脚占位符 3">
            <a:extLst>
              <a:ext uri="{FF2B5EF4-FFF2-40B4-BE49-F238E27FC236}">
                <a16:creationId xmlns:a16="http://schemas.microsoft.com/office/drawing/2014/main" id="{603F2E71-01B4-4F9D-99E1-107D5AE1B7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C0C5BBE-7BF2-47EC-898A-D030603C0F87}"/>
              </a:ext>
            </a:extLst>
          </p:cNvPr>
          <p:cNvSpPr>
            <a:spLocks noGrp="1"/>
          </p:cNvSpPr>
          <p:nvPr>
            <p:ph type="sldNum" sz="quarter" idx="12"/>
          </p:nvPr>
        </p:nvSpPr>
        <p:spPr/>
        <p:txBody>
          <a:body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333303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92294C-FD91-4E74-B050-A404359EFEF2}"/>
              </a:ext>
            </a:extLst>
          </p:cNvPr>
          <p:cNvSpPr>
            <a:spLocks noGrp="1"/>
          </p:cNvSpPr>
          <p:nvPr>
            <p:ph type="dt" sz="half" idx="10"/>
          </p:nvPr>
        </p:nvSpPr>
        <p:spPr/>
        <p:txBody>
          <a:bodyPr/>
          <a:lstStyle/>
          <a:p>
            <a:fld id="{5B771470-187C-4B16-A3E0-F8B9F03B8D79}" type="datetimeFigureOut">
              <a:rPr lang="zh-CN" altLang="en-US" smtClean="0"/>
              <a:t>2019/6/12</a:t>
            </a:fld>
            <a:endParaRPr lang="zh-CN" altLang="en-US"/>
          </a:p>
        </p:txBody>
      </p:sp>
      <p:sp>
        <p:nvSpPr>
          <p:cNvPr id="3" name="页脚占位符 2">
            <a:extLst>
              <a:ext uri="{FF2B5EF4-FFF2-40B4-BE49-F238E27FC236}">
                <a16:creationId xmlns:a16="http://schemas.microsoft.com/office/drawing/2014/main" id="{DDFFE27B-25E8-48BB-8F65-FBC527AA69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62D9514-FE26-422E-84F1-21272D897643}"/>
              </a:ext>
            </a:extLst>
          </p:cNvPr>
          <p:cNvSpPr>
            <a:spLocks noGrp="1"/>
          </p:cNvSpPr>
          <p:nvPr>
            <p:ph type="sldNum" sz="quarter" idx="12"/>
          </p:nvPr>
        </p:nvSpPr>
        <p:spPr/>
        <p:txBody>
          <a:body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361360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F8EE6-0F61-4622-9030-64266EE8EC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2B644B-01B1-4786-8AA8-10FF34A19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E7CB318-8EC1-4914-9421-9D89FA5D9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3A4256-172D-4866-8B7A-52854FE7E2B2}"/>
              </a:ext>
            </a:extLst>
          </p:cNvPr>
          <p:cNvSpPr>
            <a:spLocks noGrp="1"/>
          </p:cNvSpPr>
          <p:nvPr>
            <p:ph type="dt" sz="half" idx="10"/>
          </p:nvPr>
        </p:nvSpPr>
        <p:spPr/>
        <p:txBody>
          <a:bodyPr/>
          <a:lstStyle/>
          <a:p>
            <a:fld id="{5B771470-187C-4B16-A3E0-F8B9F03B8D79}" type="datetimeFigureOut">
              <a:rPr lang="zh-CN" altLang="en-US" smtClean="0"/>
              <a:t>2019/6/12</a:t>
            </a:fld>
            <a:endParaRPr lang="zh-CN" altLang="en-US"/>
          </a:p>
        </p:txBody>
      </p:sp>
      <p:sp>
        <p:nvSpPr>
          <p:cNvPr id="6" name="页脚占位符 5">
            <a:extLst>
              <a:ext uri="{FF2B5EF4-FFF2-40B4-BE49-F238E27FC236}">
                <a16:creationId xmlns:a16="http://schemas.microsoft.com/office/drawing/2014/main" id="{0B6F264C-59C4-4767-8BB6-78FF79DFE6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94BB46-000B-4A48-8445-5B98388A89ED}"/>
              </a:ext>
            </a:extLst>
          </p:cNvPr>
          <p:cNvSpPr>
            <a:spLocks noGrp="1"/>
          </p:cNvSpPr>
          <p:nvPr>
            <p:ph type="sldNum" sz="quarter" idx="12"/>
          </p:nvPr>
        </p:nvSpPr>
        <p:spPr/>
        <p:txBody>
          <a:body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402833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41358-806B-4582-888D-F668EA7A74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144346-52DB-4DBB-88C7-9A56221F3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67BDFB-165F-44E9-BB8E-3A31D284F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0CC063-D5DB-48B2-A465-83AEAAA20D08}"/>
              </a:ext>
            </a:extLst>
          </p:cNvPr>
          <p:cNvSpPr>
            <a:spLocks noGrp="1"/>
          </p:cNvSpPr>
          <p:nvPr>
            <p:ph type="dt" sz="half" idx="10"/>
          </p:nvPr>
        </p:nvSpPr>
        <p:spPr/>
        <p:txBody>
          <a:bodyPr/>
          <a:lstStyle/>
          <a:p>
            <a:fld id="{5B771470-187C-4B16-A3E0-F8B9F03B8D79}" type="datetimeFigureOut">
              <a:rPr lang="zh-CN" altLang="en-US" smtClean="0"/>
              <a:t>2019/6/12</a:t>
            </a:fld>
            <a:endParaRPr lang="zh-CN" altLang="en-US"/>
          </a:p>
        </p:txBody>
      </p:sp>
      <p:sp>
        <p:nvSpPr>
          <p:cNvPr id="6" name="页脚占位符 5">
            <a:extLst>
              <a:ext uri="{FF2B5EF4-FFF2-40B4-BE49-F238E27FC236}">
                <a16:creationId xmlns:a16="http://schemas.microsoft.com/office/drawing/2014/main" id="{459E389C-7B49-4A4B-923A-B8F11C3350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306C46-0226-4265-9FB0-819C6A244336}"/>
              </a:ext>
            </a:extLst>
          </p:cNvPr>
          <p:cNvSpPr>
            <a:spLocks noGrp="1"/>
          </p:cNvSpPr>
          <p:nvPr>
            <p:ph type="sldNum" sz="quarter" idx="12"/>
          </p:nvPr>
        </p:nvSpPr>
        <p:spPr/>
        <p:txBody>
          <a:body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289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917D50-7828-4158-9B36-AB33ADA34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68A7163-F119-4049-A69A-A2EE86A87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BDCE66-4260-43EC-BE6D-AA512712E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71470-187C-4B16-A3E0-F8B9F03B8D79}" type="datetimeFigureOut">
              <a:rPr lang="zh-CN" altLang="en-US" smtClean="0"/>
              <a:t>2019/6/12</a:t>
            </a:fld>
            <a:endParaRPr lang="zh-CN" altLang="en-US"/>
          </a:p>
        </p:txBody>
      </p:sp>
      <p:sp>
        <p:nvSpPr>
          <p:cNvPr id="5" name="页脚占位符 4">
            <a:extLst>
              <a:ext uri="{FF2B5EF4-FFF2-40B4-BE49-F238E27FC236}">
                <a16:creationId xmlns:a16="http://schemas.microsoft.com/office/drawing/2014/main" id="{E6A401E6-73DF-4A94-9B2B-857A5F31A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3401D2D-2355-4DFF-85E8-2E4BFBA85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BFAE0-6E7B-4931-8A79-89A2B0628B0C}" type="slidenum">
              <a:rPr lang="zh-CN" altLang="en-US" smtClean="0"/>
              <a:t>‹#›</a:t>
            </a:fld>
            <a:endParaRPr lang="zh-CN" altLang="en-US"/>
          </a:p>
        </p:txBody>
      </p:sp>
    </p:spTree>
    <p:extLst>
      <p:ext uri="{BB962C8B-B14F-4D97-AF65-F5344CB8AC3E}">
        <p14:creationId xmlns:p14="http://schemas.microsoft.com/office/powerpoint/2010/main" val="228710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C4972-0BE7-4A81-92A6-F239838A3951}"/>
              </a:ext>
            </a:extLst>
          </p:cNvPr>
          <p:cNvSpPr>
            <a:spLocks noGrp="1"/>
          </p:cNvSpPr>
          <p:nvPr>
            <p:ph type="ctrTitle"/>
          </p:nvPr>
        </p:nvSpPr>
        <p:spPr/>
        <p:txBody>
          <a:bodyPr/>
          <a:lstStyle/>
          <a:p>
            <a:r>
              <a:rPr lang="en-US" altLang="zh-CN" dirty="0">
                <a:solidFill>
                  <a:schemeClr val="bg1"/>
                </a:solidFill>
              </a:rPr>
              <a:t>Image Processing 4</a:t>
            </a:r>
            <a:endParaRPr lang="zh-CN" altLang="en-US" dirty="0">
              <a:solidFill>
                <a:schemeClr val="bg1"/>
              </a:solidFill>
            </a:endParaRPr>
          </a:p>
        </p:txBody>
      </p:sp>
      <p:sp>
        <p:nvSpPr>
          <p:cNvPr id="3" name="副标题 2">
            <a:extLst>
              <a:ext uri="{FF2B5EF4-FFF2-40B4-BE49-F238E27FC236}">
                <a16:creationId xmlns:a16="http://schemas.microsoft.com/office/drawing/2014/main" id="{998868AC-F966-44D0-B38D-0A27E354C014}"/>
              </a:ext>
            </a:extLst>
          </p:cNvPr>
          <p:cNvSpPr>
            <a:spLocks noGrp="1"/>
          </p:cNvSpPr>
          <p:nvPr>
            <p:ph type="subTitle" idx="1"/>
          </p:nvPr>
        </p:nvSpPr>
        <p:spPr/>
        <p:txBody>
          <a:bodyPr/>
          <a:lstStyle/>
          <a:p>
            <a:r>
              <a:rPr lang="en-US" altLang="zh-CN" dirty="0">
                <a:solidFill>
                  <a:schemeClr val="bg1"/>
                </a:solidFill>
              </a:rPr>
              <a:t>2019-5-29</a:t>
            </a:r>
            <a:endParaRPr lang="zh-CN" altLang="en-US" dirty="0">
              <a:solidFill>
                <a:schemeClr val="bg1"/>
              </a:solidFill>
            </a:endParaRPr>
          </a:p>
        </p:txBody>
      </p:sp>
    </p:spTree>
    <p:extLst>
      <p:ext uri="{BB962C8B-B14F-4D97-AF65-F5344CB8AC3E}">
        <p14:creationId xmlns:p14="http://schemas.microsoft.com/office/powerpoint/2010/main" val="145223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E0C93-FCBC-4A6C-9F3D-F182D6A7C60A}"/>
              </a:ext>
            </a:extLst>
          </p:cNvPr>
          <p:cNvSpPr>
            <a:spLocks noGrp="1"/>
          </p:cNvSpPr>
          <p:nvPr>
            <p:ph type="title"/>
          </p:nvPr>
        </p:nvSpPr>
        <p:spPr/>
        <p:txBody>
          <a:bodyPr/>
          <a:lstStyle/>
          <a:p>
            <a:r>
              <a:rPr lang="en-US" altLang="zh-CN" dirty="0">
                <a:solidFill>
                  <a:schemeClr val="bg1"/>
                </a:solidFill>
              </a:rPr>
              <a:t>Loss Function(classification): 0-1 loss</a:t>
            </a:r>
            <a:endParaRPr lang="zh-CN" altLang="en-US" dirty="0">
              <a:solidFill>
                <a:schemeClr val="bg1"/>
              </a:solidFill>
            </a:endParaRPr>
          </a:p>
        </p:txBody>
      </p:sp>
      <p:pic>
        <p:nvPicPr>
          <p:cNvPr id="4" name="内容占位符 3">
            <a:extLst>
              <a:ext uri="{FF2B5EF4-FFF2-40B4-BE49-F238E27FC236}">
                <a16:creationId xmlns:a16="http://schemas.microsoft.com/office/drawing/2014/main" id="{C98E96BB-6A73-4F12-B1E9-78D4200EE5A6}"/>
              </a:ext>
            </a:extLst>
          </p:cNvPr>
          <p:cNvPicPr>
            <a:picLocks noGrp="1" noChangeAspect="1"/>
          </p:cNvPicPr>
          <p:nvPr>
            <p:ph idx="1"/>
          </p:nvPr>
        </p:nvPicPr>
        <p:blipFill>
          <a:blip r:embed="rId2"/>
          <a:stretch>
            <a:fillRect/>
          </a:stretch>
        </p:blipFill>
        <p:spPr>
          <a:xfrm>
            <a:off x="838200" y="1876690"/>
            <a:ext cx="5724525" cy="1133475"/>
          </a:xfrm>
          <a:prstGeom prst="rect">
            <a:avLst/>
          </a:prstGeom>
        </p:spPr>
      </p:pic>
      <p:sp>
        <p:nvSpPr>
          <p:cNvPr id="5" name="文本框 4">
            <a:extLst>
              <a:ext uri="{FF2B5EF4-FFF2-40B4-BE49-F238E27FC236}">
                <a16:creationId xmlns:a16="http://schemas.microsoft.com/office/drawing/2014/main" id="{1C92EDD9-D99B-4864-AE3B-2A95E8F6B437}"/>
              </a:ext>
            </a:extLst>
          </p:cNvPr>
          <p:cNvSpPr txBox="1"/>
          <p:nvPr/>
        </p:nvSpPr>
        <p:spPr>
          <a:xfrm>
            <a:off x="838200" y="3572933"/>
            <a:ext cx="8881533" cy="1938992"/>
          </a:xfrm>
          <a:prstGeom prst="rect">
            <a:avLst/>
          </a:prstGeom>
          <a:noFill/>
        </p:spPr>
        <p:txBody>
          <a:bodyPr wrap="square" rtlCol="0">
            <a:spAutoFit/>
          </a:bodyPr>
          <a:lstStyle/>
          <a:p>
            <a:r>
              <a:rPr lang="en-US" altLang="zh-CN" sz="2400" dirty="0">
                <a:solidFill>
                  <a:schemeClr val="bg1"/>
                </a:solidFill>
              </a:rPr>
              <a:t>Loss is 0 when the tag is equal to the predicted category, otherwise it is 1. It can be seen that 0-1 loss cannot derivate x, which cannot be used in deep learning tasks that rely on backpropagation. 0-1 loss is more inspiring the generation of new loss.</a:t>
            </a:r>
            <a:endParaRPr lang="zh-CN" altLang="en-US" sz="2400" dirty="0">
              <a:solidFill>
                <a:schemeClr val="bg1"/>
              </a:solidFill>
            </a:endParaRPr>
          </a:p>
        </p:txBody>
      </p:sp>
    </p:spTree>
    <p:extLst>
      <p:ext uri="{BB962C8B-B14F-4D97-AF65-F5344CB8AC3E}">
        <p14:creationId xmlns:p14="http://schemas.microsoft.com/office/powerpoint/2010/main" val="74408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94E9A-D48B-4AC1-B545-5C3BDA1EB859}"/>
              </a:ext>
            </a:extLst>
          </p:cNvPr>
          <p:cNvSpPr>
            <a:spLocks noGrp="1"/>
          </p:cNvSpPr>
          <p:nvPr>
            <p:ph type="title"/>
          </p:nvPr>
        </p:nvSpPr>
        <p:spPr/>
        <p:txBody>
          <a:bodyPr/>
          <a:lstStyle/>
          <a:p>
            <a:r>
              <a:rPr lang="en-US" altLang="zh-CN" dirty="0">
                <a:solidFill>
                  <a:schemeClr val="bg1"/>
                </a:solidFill>
              </a:rPr>
              <a:t>Logarithmic loss:</a:t>
            </a:r>
            <a:endParaRPr lang="zh-CN" altLang="en-US" dirty="0">
              <a:solidFill>
                <a:schemeClr val="bg1"/>
              </a:solidFill>
            </a:endParaRPr>
          </a:p>
        </p:txBody>
      </p:sp>
      <p:pic>
        <p:nvPicPr>
          <p:cNvPr id="4" name="内容占位符 3">
            <a:extLst>
              <a:ext uri="{FF2B5EF4-FFF2-40B4-BE49-F238E27FC236}">
                <a16:creationId xmlns:a16="http://schemas.microsoft.com/office/drawing/2014/main" id="{3BD5CB2E-0581-4D7B-8C5E-A1875300F0DD}"/>
              </a:ext>
            </a:extLst>
          </p:cNvPr>
          <p:cNvPicPr>
            <a:picLocks noGrp="1" noChangeAspect="1"/>
          </p:cNvPicPr>
          <p:nvPr>
            <p:ph idx="1"/>
          </p:nvPr>
        </p:nvPicPr>
        <p:blipFill>
          <a:blip r:embed="rId2"/>
          <a:stretch>
            <a:fillRect/>
          </a:stretch>
        </p:blipFill>
        <p:spPr>
          <a:xfrm>
            <a:off x="838200" y="1690688"/>
            <a:ext cx="3771900" cy="600075"/>
          </a:xfrm>
          <a:prstGeom prst="rect">
            <a:avLst/>
          </a:prstGeom>
        </p:spPr>
      </p:pic>
      <p:pic>
        <p:nvPicPr>
          <p:cNvPr id="5" name="图片 4">
            <a:extLst>
              <a:ext uri="{FF2B5EF4-FFF2-40B4-BE49-F238E27FC236}">
                <a16:creationId xmlns:a16="http://schemas.microsoft.com/office/drawing/2014/main" id="{20BF22BB-6294-489A-BD40-98BCC7878F9B}"/>
              </a:ext>
            </a:extLst>
          </p:cNvPr>
          <p:cNvPicPr>
            <a:picLocks noChangeAspect="1"/>
          </p:cNvPicPr>
          <p:nvPr/>
        </p:nvPicPr>
        <p:blipFill>
          <a:blip r:embed="rId3"/>
          <a:stretch>
            <a:fillRect/>
          </a:stretch>
        </p:blipFill>
        <p:spPr>
          <a:xfrm>
            <a:off x="838200" y="2711451"/>
            <a:ext cx="5267325" cy="609600"/>
          </a:xfrm>
          <a:prstGeom prst="rect">
            <a:avLst/>
          </a:prstGeom>
        </p:spPr>
      </p:pic>
      <p:sp>
        <p:nvSpPr>
          <p:cNvPr id="6" name="文本框 5">
            <a:extLst>
              <a:ext uri="{FF2B5EF4-FFF2-40B4-BE49-F238E27FC236}">
                <a16:creationId xmlns:a16="http://schemas.microsoft.com/office/drawing/2014/main" id="{8DA3AB55-20C7-49D0-B74D-F3CBDA051B9D}"/>
              </a:ext>
            </a:extLst>
          </p:cNvPr>
          <p:cNvSpPr txBox="1"/>
          <p:nvPr/>
        </p:nvSpPr>
        <p:spPr>
          <a:xfrm>
            <a:off x="1083733" y="2658533"/>
            <a:ext cx="8398934" cy="369332"/>
          </a:xfrm>
          <a:prstGeom prst="rect">
            <a:avLst/>
          </a:prstGeom>
          <a:noFill/>
        </p:spPr>
        <p:txBody>
          <a:bodyPr wrap="square" rtlCol="0">
            <a:spAutoFit/>
          </a:bodyPr>
          <a:lstStyle/>
          <a:p>
            <a:endParaRPr lang="zh-CN" altLang="en-US" dirty="0">
              <a:solidFill>
                <a:schemeClr val="bg1"/>
              </a:solidFill>
            </a:endParaRPr>
          </a:p>
        </p:txBody>
      </p:sp>
      <p:pic>
        <p:nvPicPr>
          <p:cNvPr id="3" name="图片 2">
            <a:extLst>
              <a:ext uri="{FF2B5EF4-FFF2-40B4-BE49-F238E27FC236}">
                <a16:creationId xmlns:a16="http://schemas.microsoft.com/office/drawing/2014/main" id="{DB85EED4-A492-4BDC-B0B8-1E21963954F3}"/>
              </a:ext>
            </a:extLst>
          </p:cNvPr>
          <p:cNvPicPr>
            <a:picLocks noChangeAspect="1"/>
          </p:cNvPicPr>
          <p:nvPr/>
        </p:nvPicPr>
        <p:blipFill>
          <a:blip r:embed="rId4"/>
          <a:stretch>
            <a:fillRect/>
          </a:stretch>
        </p:blipFill>
        <p:spPr>
          <a:xfrm>
            <a:off x="838200" y="3616326"/>
            <a:ext cx="3914775" cy="2409825"/>
          </a:xfrm>
          <a:prstGeom prst="rect">
            <a:avLst/>
          </a:prstGeom>
        </p:spPr>
      </p:pic>
      <p:pic>
        <p:nvPicPr>
          <p:cNvPr id="7" name="图片 6">
            <a:extLst>
              <a:ext uri="{FF2B5EF4-FFF2-40B4-BE49-F238E27FC236}">
                <a16:creationId xmlns:a16="http://schemas.microsoft.com/office/drawing/2014/main" id="{2C32C335-C886-4E89-8F3D-3262BA123328}"/>
              </a:ext>
            </a:extLst>
          </p:cNvPr>
          <p:cNvPicPr>
            <a:picLocks noChangeAspect="1"/>
          </p:cNvPicPr>
          <p:nvPr/>
        </p:nvPicPr>
        <p:blipFill>
          <a:blip r:embed="rId5"/>
          <a:stretch>
            <a:fillRect/>
          </a:stretch>
        </p:blipFill>
        <p:spPr>
          <a:xfrm>
            <a:off x="7336994" y="1690688"/>
            <a:ext cx="3562350" cy="1866900"/>
          </a:xfrm>
          <a:prstGeom prst="rect">
            <a:avLst/>
          </a:prstGeom>
        </p:spPr>
      </p:pic>
      <p:pic>
        <p:nvPicPr>
          <p:cNvPr id="8" name="图片 7">
            <a:extLst>
              <a:ext uri="{FF2B5EF4-FFF2-40B4-BE49-F238E27FC236}">
                <a16:creationId xmlns:a16="http://schemas.microsoft.com/office/drawing/2014/main" id="{907CD47E-D0F1-429D-87CC-8BA4988D7F29}"/>
              </a:ext>
            </a:extLst>
          </p:cNvPr>
          <p:cNvPicPr>
            <a:picLocks noChangeAspect="1"/>
          </p:cNvPicPr>
          <p:nvPr/>
        </p:nvPicPr>
        <p:blipFill>
          <a:blip r:embed="rId6"/>
          <a:stretch>
            <a:fillRect/>
          </a:stretch>
        </p:blipFill>
        <p:spPr>
          <a:xfrm>
            <a:off x="7336994" y="4149726"/>
            <a:ext cx="3562350" cy="1840946"/>
          </a:xfrm>
          <a:prstGeom prst="rect">
            <a:avLst/>
          </a:prstGeom>
        </p:spPr>
      </p:pic>
      <p:sp>
        <p:nvSpPr>
          <p:cNvPr id="10" name="文本框 9">
            <a:extLst>
              <a:ext uri="{FF2B5EF4-FFF2-40B4-BE49-F238E27FC236}">
                <a16:creationId xmlns:a16="http://schemas.microsoft.com/office/drawing/2014/main" id="{0890E9E9-8897-4762-811A-E3D6FE5B0FFB}"/>
              </a:ext>
            </a:extLst>
          </p:cNvPr>
          <p:cNvSpPr txBox="1"/>
          <p:nvPr/>
        </p:nvSpPr>
        <p:spPr>
          <a:xfrm>
            <a:off x="5083373" y="3995710"/>
            <a:ext cx="1472410" cy="646331"/>
          </a:xfrm>
          <a:prstGeom prst="rect">
            <a:avLst/>
          </a:prstGeom>
          <a:noFill/>
        </p:spPr>
        <p:txBody>
          <a:bodyPr wrap="square" rtlCol="0">
            <a:spAutoFit/>
          </a:bodyPr>
          <a:lstStyle/>
          <a:p>
            <a:r>
              <a:rPr lang="en-US" altLang="zh-CN" dirty="0">
                <a:solidFill>
                  <a:schemeClr val="bg1"/>
                </a:solidFill>
              </a:rPr>
              <a:t>0-positive</a:t>
            </a:r>
          </a:p>
          <a:p>
            <a:r>
              <a:rPr lang="en-US" altLang="zh-CN" dirty="0">
                <a:solidFill>
                  <a:schemeClr val="bg1"/>
                </a:solidFill>
              </a:rPr>
              <a:t>1-negative</a:t>
            </a:r>
            <a:endParaRPr lang="zh-CN" altLang="en-US" dirty="0">
              <a:solidFill>
                <a:schemeClr val="bg1"/>
              </a:solidFill>
            </a:endParaRPr>
          </a:p>
        </p:txBody>
      </p:sp>
    </p:spTree>
    <p:extLst>
      <p:ext uri="{BB962C8B-B14F-4D97-AF65-F5344CB8AC3E}">
        <p14:creationId xmlns:p14="http://schemas.microsoft.com/office/powerpoint/2010/main" val="280750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01755-D38A-4A12-B285-4409CBC27F4C}"/>
              </a:ext>
            </a:extLst>
          </p:cNvPr>
          <p:cNvSpPr>
            <a:spLocks noGrp="1"/>
          </p:cNvSpPr>
          <p:nvPr>
            <p:ph type="title"/>
          </p:nvPr>
        </p:nvSpPr>
        <p:spPr/>
        <p:txBody>
          <a:bodyPr/>
          <a:lstStyle/>
          <a:p>
            <a:r>
              <a:rPr lang="en-US" altLang="zh-CN" dirty="0" err="1">
                <a:solidFill>
                  <a:schemeClr val="bg1"/>
                </a:solidFill>
              </a:rPr>
              <a:t>Softmax</a:t>
            </a:r>
            <a:r>
              <a:rPr lang="en-US" altLang="zh-CN" dirty="0">
                <a:solidFill>
                  <a:schemeClr val="bg1"/>
                </a:solidFill>
              </a:rPr>
              <a:t> loss:</a:t>
            </a:r>
            <a:endParaRPr lang="zh-CN" altLang="en-US" dirty="0">
              <a:solidFill>
                <a:schemeClr val="bg1"/>
              </a:solidFill>
            </a:endParaRPr>
          </a:p>
        </p:txBody>
      </p:sp>
      <p:sp>
        <p:nvSpPr>
          <p:cNvPr id="3" name="内容占位符 2">
            <a:extLst>
              <a:ext uri="{FF2B5EF4-FFF2-40B4-BE49-F238E27FC236}">
                <a16:creationId xmlns:a16="http://schemas.microsoft.com/office/drawing/2014/main" id="{4C935DB0-6A0A-4AC8-B50B-8F57D415D247}"/>
              </a:ext>
            </a:extLst>
          </p:cNvPr>
          <p:cNvSpPr>
            <a:spLocks noGrp="1"/>
          </p:cNvSpPr>
          <p:nvPr>
            <p:ph idx="1"/>
          </p:nvPr>
        </p:nvSpPr>
        <p:spPr/>
        <p:txBody>
          <a:bodyPr/>
          <a:lstStyle/>
          <a:p>
            <a:r>
              <a:rPr lang="en-US" altLang="zh-CN" dirty="0">
                <a:solidFill>
                  <a:schemeClr val="bg1"/>
                </a:solidFill>
              </a:rPr>
              <a:t>1. When the input is X, the probability that the prediction category is j is P.</a:t>
            </a:r>
          </a:p>
          <a:p>
            <a:r>
              <a:rPr lang="en-US" altLang="zh-CN" dirty="0">
                <a:solidFill>
                  <a:schemeClr val="bg1"/>
                </a:solidFill>
              </a:rPr>
              <a:t>2. All prediction categories have a probability of 1</a:t>
            </a:r>
          </a:p>
          <a:p>
            <a:endParaRPr lang="en-US" altLang="zh-CN" dirty="0">
              <a:solidFill>
                <a:schemeClr val="bg1"/>
              </a:solidFill>
            </a:endParaRPr>
          </a:p>
          <a:p>
            <a:r>
              <a:rPr lang="en-US" altLang="zh-CN" dirty="0">
                <a:solidFill>
                  <a:schemeClr val="bg1"/>
                </a:solidFill>
              </a:rPr>
              <a:t>There is a significant correlation between prediction results and input characteristics</a:t>
            </a:r>
            <a:endParaRPr lang="zh-CN" altLang="en-US" dirty="0">
              <a:solidFill>
                <a:schemeClr val="bg1"/>
              </a:solidFill>
            </a:endParaRPr>
          </a:p>
        </p:txBody>
      </p:sp>
      <p:pic>
        <p:nvPicPr>
          <p:cNvPr id="4" name="图片 3">
            <a:extLst>
              <a:ext uri="{FF2B5EF4-FFF2-40B4-BE49-F238E27FC236}">
                <a16:creationId xmlns:a16="http://schemas.microsoft.com/office/drawing/2014/main" id="{0D74401B-23D2-4473-A45B-8A47220195E5}"/>
              </a:ext>
            </a:extLst>
          </p:cNvPr>
          <p:cNvPicPr>
            <a:picLocks noChangeAspect="1"/>
          </p:cNvPicPr>
          <p:nvPr/>
        </p:nvPicPr>
        <p:blipFill>
          <a:blip r:embed="rId2"/>
          <a:stretch>
            <a:fillRect/>
          </a:stretch>
        </p:blipFill>
        <p:spPr>
          <a:xfrm>
            <a:off x="4170336" y="589756"/>
            <a:ext cx="2771775" cy="876300"/>
          </a:xfrm>
          <a:prstGeom prst="rect">
            <a:avLst/>
          </a:prstGeom>
        </p:spPr>
      </p:pic>
    </p:spTree>
    <p:extLst>
      <p:ext uri="{BB962C8B-B14F-4D97-AF65-F5344CB8AC3E}">
        <p14:creationId xmlns:p14="http://schemas.microsoft.com/office/powerpoint/2010/main" val="212500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3E190-6BC9-42E6-89C5-16414593FEBA}"/>
              </a:ext>
            </a:extLst>
          </p:cNvPr>
          <p:cNvSpPr>
            <a:spLocks noGrp="1"/>
          </p:cNvSpPr>
          <p:nvPr>
            <p:ph type="title"/>
          </p:nvPr>
        </p:nvSpPr>
        <p:spPr/>
        <p:txBody>
          <a:bodyPr>
            <a:normAutofit/>
          </a:bodyPr>
          <a:lstStyle/>
          <a:p>
            <a:r>
              <a:rPr lang="en-US" altLang="zh-CN" sz="4000" dirty="0">
                <a:solidFill>
                  <a:schemeClr val="bg1"/>
                </a:solidFill>
              </a:rPr>
              <a:t>Loss function(regression): Mean squared Error</a:t>
            </a:r>
            <a:endParaRPr lang="zh-CN" altLang="en-US" sz="4000" dirty="0">
              <a:solidFill>
                <a:schemeClr val="bg1"/>
              </a:solidFill>
            </a:endParaRPr>
          </a:p>
        </p:txBody>
      </p:sp>
      <p:sp>
        <p:nvSpPr>
          <p:cNvPr id="3" name="内容占位符 2">
            <a:extLst>
              <a:ext uri="{FF2B5EF4-FFF2-40B4-BE49-F238E27FC236}">
                <a16:creationId xmlns:a16="http://schemas.microsoft.com/office/drawing/2014/main" id="{3C58D693-17E5-4992-A937-1FFE1251F993}"/>
              </a:ext>
            </a:extLst>
          </p:cNvPr>
          <p:cNvSpPr>
            <a:spLocks noGrp="1"/>
          </p:cNvSpPr>
          <p:nvPr>
            <p:ph idx="1"/>
          </p:nvPr>
        </p:nvSpPr>
        <p:spPr/>
        <p:txBody>
          <a:bodyPr/>
          <a:lstStyle/>
          <a:p>
            <a:r>
              <a:rPr lang="en-US" altLang="zh-CN" dirty="0">
                <a:solidFill>
                  <a:schemeClr val="bg1"/>
                </a:solidFill>
              </a:rPr>
              <a:t>It is the workhorse of basic loss functions</a:t>
            </a:r>
          </a:p>
          <a:p>
            <a:r>
              <a:rPr lang="en-US" altLang="zh-CN" dirty="0">
                <a:solidFill>
                  <a:schemeClr val="bg1"/>
                </a:solidFill>
              </a:rPr>
              <a:t>Easy to understand and implement and  generally works pretty well</a:t>
            </a:r>
          </a:p>
          <a:p>
            <a:endParaRPr lang="zh-CN" altLang="en-US" dirty="0">
              <a:solidFill>
                <a:schemeClr val="bg1"/>
              </a:solidFill>
            </a:endParaRPr>
          </a:p>
        </p:txBody>
      </p:sp>
      <p:pic>
        <p:nvPicPr>
          <p:cNvPr id="4" name="图片 3">
            <a:extLst>
              <a:ext uri="{FF2B5EF4-FFF2-40B4-BE49-F238E27FC236}">
                <a16:creationId xmlns:a16="http://schemas.microsoft.com/office/drawing/2014/main" id="{9D9787B3-B3BC-407B-865D-D6FAC67BAB15}"/>
              </a:ext>
            </a:extLst>
          </p:cNvPr>
          <p:cNvPicPr>
            <a:picLocks noChangeAspect="1"/>
          </p:cNvPicPr>
          <p:nvPr/>
        </p:nvPicPr>
        <p:blipFill>
          <a:blip r:embed="rId2"/>
          <a:stretch>
            <a:fillRect/>
          </a:stretch>
        </p:blipFill>
        <p:spPr>
          <a:xfrm>
            <a:off x="838200" y="3794918"/>
            <a:ext cx="5105400" cy="1636152"/>
          </a:xfrm>
          <a:prstGeom prst="rect">
            <a:avLst/>
          </a:prstGeom>
        </p:spPr>
      </p:pic>
      <p:pic>
        <p:nvPicPr>
          <p:cNvPr id="5" name="图片 4">
            <a:extLst>
              <a:ext uri="{FF2B5EF4-FFF2-40B4-BE49-F238E27FC236}">
                <a16:creationId xmlns:a16="http://schemas.microsoft.com/office/drawing/2014/main" id="{AD914C25-C360-42D0-A8BA-6DD20818395A}"/>
              </a:ext>
            </a:extLst>
          </p:cNvPr>
          <p:cNvPicPr>
            <a:picLocks noChangeAspect="1"/>
          </p:cNvPicPr>
          <p:nvPr/>
        </p:nvPicPr>
        <p:blipFill>
          <a:blip r:embed="rId3"/>
          <a:stretch>
            <a:fillRect/>
          </a:stretch>
        </p:blipFill>
        <p:spPr>
          <a:xfrm>
            <a:off x="7642754" y="1362869"/>
            <a:ext cx="2562225" cy="790575"/>
          </a:xfrm>
          <a:prstGeom prst="rect">
            <a:avLst/>
          </a:prstGeom>
        </p:spPr>
      </p:pic>
    </p:spTree>
    <p:extLst>
      <p:ext uri="{BB962C8B-B14F-4D97-AF65-F5344CB8AC3E}">
        <p14:creationId xmlns:p14="http://schemas.microsoft.com/office/powerpoint/2010/main" val="134709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56456-DDD4-4BD3-BB4C-17AE1E7E539F}"/>
              </a:ext>
            </a:extLst>
          </p:cNvPr>
          <p:cNvSpPr>
            <a:spLocks noGrp="1"/>
          </p:cNvSpPr>
          <p:nvPr>
            <p:ph type="title"/>
          </p:nvPr>
        </p:nvSpPr>
        <p:spPr/>
        <p:txBody>
          <a:bodyPr/>
          <a:lstStyle/>
          <a:p>
            <a:r>
              <a:rPr lang="en-US" altLang="zh-CN" dirty="0">
                <a:solidFill>
                  <a:schemeClr val="bg1"/>
                </a:solidFill>
              </a:rPr>
              <a:t>MAE(Mean absolute loss):</a:t>
            </a:r>
            <a:endParaRPr lang="zh-CN" altLang="en-US" dirty="0">
              <a:solidFill>
                <a:schemeClr val="bg1"/>
              </a:solidFill>
            </a:endParaRPr>
          </a:p>
        </p:txBody>
      </p:sp>
      <p:pic>
        <p:nvPicPr>
          <p:cNvPr id="4" name="内容占位符 3">
            <a:extLst>
              <a:ext uri="{FF2B5EF4-FFF2-40B4-BE49-F238E27FC236}">
                <a16:creationId xmlns:a16="http://schemas.microsoft.com/office/drawing/2014/main" id="{F8CA5B9E-2865-43F2-AA4E-6DBBD628CC68}"/>
              </a:ext>
            </a:extLst>
          </p:cNvPr>
          <p:cNvPicPr>
            <a:picLocks noGrp="1" noChangeAspect="1"/>
          </p:cNvPicPr>
          <p:nvPr>
            <p:ph idx="1"/>
          </p:nvPr>
        </p:nvPicPr>
        <p:blipFill>
          <a:blip r:embed="rId2"/>
          <a:stretch>
            <a:fillRect/>
          </a:stretch>
        </p:blipFill>
        <p:spPr>
          <a:xfrm>
            <a:off x="7264400" y="694531"/>
            <a:ext cx="2438400" cy="666750"/>
          </a:xfrm>
          <a:prstGeom prst="rect">
            <a:avLst/>
          </a:prstGeom>
        </p:spPr>
      </p:pic>
      <p:sp>
        <p:nvSpPr>
          <p:cNvPr id="5" name="文本框 4">
            <a:extLst>
              <a:ext uri="{FF2B5EF4-FFF2-40B4-BE49-F238E27FC236}">
                <a16:creationId xmlns:a16="http://schemas.microsoft.com/office/drawing/2014/main" id="{FF027E71-DBB1-4098-B22E-75B68A6BE2ED}"/>
              </a:ext>
            </a:extLst>
          </p:cNvPr>
          <p:cNvSpPr txBox="1"/>
          <p:nvPr/>
        </p:nvSpPr>
        <p:spPr>
          <a:xfrm>
            <a:off x="838200" y="2218267"/>
            <a:ext cx="6553200" cy="2150533"/>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831643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9702-ACC7-4AC2-9B8B-53954DA6C6C7}"/>
              </a:ext>
            </a:extLst>
          </p:cNvPr>
          <p:cNvSpPr>
            <a:spLocks noGrp="1"/>
          </p:cNvSpPr>
          <p:nvPr>
            <p:ph type="title"/>
          </p:nvPr>
        </p:nvSpPr>
        <p:spPr/>
        <p:txBody>
          <a:bodyPr/>
          <a:lstStyle/>
          <a:p>
            <a:r>
              <a:rPr lang="en-US" altLang="zh-CN" dirty="0">
                <a:solidFill>
                  <a:schemeClr val="bg1"/>
                </a:solidFill>
              </a:rPr>
              <a:t>Prevent the Gradient Vanish in CNN:</a:t>
            </a:r>
            <a:endParaRPr lang="zh-CN" altLang="en-US" dirty="0">
              <a:solidFill>
                <a:schemeClr val="bg1"/>
              </a:solidFill>
            </a:endParaRPr>
          </a:p>
        </p:txBody>
      </p:sp>
      <p:sp>
        <p:nvSpPr>
          <p:cNvPr id="3" name="内容占位符 2">
            <a:extLst>
              <a:ext uri="{FF2B5EF4-FFF2-40B4-BE49-F238E27FC236}">
                <a16:creationId xmlns:a16="http://schemas.microsoft.com/office/drawing/2014/main" id="{7207CCEA-5259-422C-B668-FB321D528943}"/>
              </a:ext>
            </a:extLst>
          </p:cNvPr>
          <p:cNvSpPr>
            <a:spLocks noGrp="1"/>
          </p:cNvSpPr>
          <p:nvPr>
            <p:ph idx="1"/>
          </p:nvPr>
        </p:nvSpPr>
        <p:spPr/>
        <p:txBody>
          <a:bodyPr/>
          <a:lstStyle/>
          <a:p>
            <a:r>
              <a:rPr lang="en-US" altLang="zh-CN" dirty="0">
                <a:solidFill>
                  <a:schemeClr val="bg1"/>
                </a:solidFill>
              </a:rPr>
              <a:t>Deep network</a:t>
            </a:r>
          </a:p>
          <a:p>
            <a:endParaRPr lang="en-US" altLang="zh-CN" dirty="0">
              <a:solidFill>
                <a:schemeClr val="bg1"/>
              </a:solidFill>
            </a:endParaRPr>
          </a:p>
          <a:p>
            <a:r>
              <a:rPr lang="en-US" altLang="zh-CN" dirty="0">
                <a:solidFill>
                  <a:schemeClr val="bg1"/>
                </a:solidFill>
              </a:rPr>
              <a:t>Inappropriate loss function</a:t>
            </a:r>
            <a:endParaRPr lang="zh-CN" altLang="en-US" dirty="0">
              <a:solidFill>
                <a:schemeClr val="bg1"/>
              </a:solidFill>
            </a:endParaRPr>
          </a:p>
        </p:txBody>
      </p:sp>
    </p:spTree>
    <p:extLst>
      <p:ext uri="{BB962C8B-B14F-4D97-AF65-F5344CB8AC3E}">
        <p14:creationId xmlns:p14="http://schemas.microsoft.com/office/powerpoint/2010/main" val="287608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742AC-8EB3-42C6-B0C1-9BA92B813119}"/>
              </a:ext>
            </a:extLst>
          </p:cNvPr>
          <p:cNvSpPr>
            <a:spLocks noGrp="1"/>
          </p:cNvSpPr>
          <p:nvPr>
            <p:ph type="title"/>
          </p:nvPr>
        </p:nvSpPr>
        <p:spPr/>
        <p:txBody>
          <a:bodyPr/>
          <a:lstStyle/>
          <a:p>
            <a:r>
              <a:rPr lang="en-US" altLang="zh-CN" dirty="0">
                <a:solidFill>
                  <a:schemeClr val="bg1"/>
                </a:solidFill>
              </a:rPr>
              <a:t>1. Pre-training and fine-</a:t>
            </a:r>
            <a:r>
              <a:rPr lang="en-US" altLang="zh-CN" dirty="0" err="1">
                <a:solidFill>
                  <a:schemeClr val="bg1"/>
                </a:solidFill>
              </a:rPr>
              <a:t>tunning</a:t>
            </a:r>
            <a:endParaRPr lang="zh-CN" altLang="en-US" dirty="0">
              <a:solidFill>
                <a:schemeClr val="bg1"/>
              </a:solidFill>
            </a:endParaRPr>
          </a:p>
        </p:txBody>
      </p:sp>
      <p:sp>
        <p:nvSpPr>
          <p:cNvPr id="3" name="内容占位符 2">
            <a:extLst>
              <a:ext uri="{FF2B5EF4-FFF2-40B4-BE49-F238E27FC236}">
                <a16:creationId xmlns:a16="http://schemas.microsoft.com/office/drawing/2014/main" id="{CA3A0808-AC18-41CE-A937-2F56EFF5F27C}"/>
              </a:ext>
            </a:extLst>
          </p:cNvPr>
          <p:cNvSpPr>
            <a:spLocks noGrp="1"/>
          </p:cNvSpPr>
          <p:nvPr>
            <p:ph idx="1"/>
          </p:nvPr>
        </p:nvSpPr>
        <p:spPr/>
        <p:txBody>
          <a:bodyPr/>
          <a:lstStyle/>
          <a:p>
            <a:r>
              <a:rPr lang="en-US" altLang="zh-CN" dirty="0">
                <a:solidFill>
                  <a:schemeClr val="bg1"/>
                </a:solidFill>
              </a:rPr>
              <a:t>Pre-training: Each time a layer of hidden nodes is trained, the output of the hidden layer of the previous layer is taken as input, and the output of the hidden node of this layer is used as the input of the hidden node of the next layer.</a:t>
            </a:r>
          </a:p>
          <a:p>
            <a:r>
              <a:rPr lang="en-US" altLang="zh-CN" dirty="0">
                <a:solidFill>
                  <a:schemeClr val="bg1"/>
                </a:solidFill>
              </a:rPr>
              <a:t>After the pre-training is completed, the entire network is "fine-tuned”</a:t>
            </a:r>
          </a:p>
          <a:p>
            <a:r>
              <a:rPr lang="en-US" altLang="zh-CN" dirty="0">
                <a:solidFill>
                  <a:schemeClr val="bg1"/>
                </a:solidFill>
              </a:rPr>
              <a:t>After the pre-training of each layer is completed, the BP algorithm is used to train the entire network. This idea is equivalent to first finding the local optimum and then integrating it to find the global optimal.</a:t>
            </a:r>
          </a:p>
          <a:p>
            <a:endParaRPr lang="zh-CN" altLang="en-US" dirty="0">
              <a:solidFill>
                <a:schemeClr val="bg1"/>
              </a:solidFill>
            </a:endParaRPr>
          </a:p>
        </p:txBody>
      </p:sp>
    </p:spTree>
    <p:extLst>
      <p:ext uri="{BB962C8B-B14F-4D97-AF65-F5344CB8AC3E}">
        <p14:creationId xmlns:p14="http://schemas.microsoft.com/office/powerpoint/2010/main" val="417139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B30E0-D699-4B33-8458-E3F5BAD03D2F}"/>
              </a:ext>
            </a:extLst>
          </p:cNvPr>
          <p:cNvSpPr>
            <a:spLocks noGrp="1"/>
          </p:cNvSpPr>
          <p:nvPr>
            <p:ph type="title"/>
          </p:nvPr>
        </p:nvSpPr>
        <p:spPr/>
        <p:txBody>
          <a:bodyPr/>
          <a:lstStyle/>
          <a:p>
            <a:r>
              <a:rPr lang="en-US" altLang="zh-CN" dirty="0">
                <a:solidFill>
                  <a:schemeClr val="bg1"/>
                </a:solidFill>
              </a:rPr>
              <a:t>2. </a:t>
            </a:r>
            <a:r>
              <a:rPr lang="en-US" altLang="zh-CN" dirty="0" err="1">
                <a:solidFill>
                  <a:schemeClr val="bg1"/>
                </a:solidFill>
              </a:rPr>
              <a:t>Relu</a:t>
            </a:r>
            <a:r>
              <a:rPr lang="en-US" altLang="zh-CN" dirty="0">
                <a:solidFill>
                  <a:schemeClr val="bg1"/>
                </a:solidFill>
              </a:rPr>
              <a:t>, </a:t>
            </a:r>
            <a:r>
              <a:rPr lang="en-US" altLang="zh-CN" dirty="0" err="1">
                <a:solidFill>
                  <a:schemeClr val="bg1"/>
                </a:solidFill>
              </a:rPr>
              <a:t>Leakrelu</a:t>
            </a:r>
            <a:r>
              <a:rPr lang="en-US" altLang="zh-CN" dirty="0">
                <a:solidFill>
                  <a:schemeClr val="bg1"/>
                </a:solidFill>
              </a:rPr>
              <a:t>, </a:t>
            </a:r>
            <a:r>
              <a:rPr lang="en-US" altLang="zh-CN" dirty="0" err="1">
                <a:solidFill>
                  <a:schemeClr val="bg1"/>
                </a:solidFill>
              </a:rPr>
              <a:t>elu</a:t>
            </a:r>
            <a:r>
              <a:rPr lang="en-US" altLang="zh-CN" dirty="0">
                <a:solidFill>
                  <a:schemeClr val="bg1"/>
                </a:solidFill>
              </a:rPr>
              <a:t> and other activation functions</a:t>
            </a:r>
            <a:endParaRPr lang="zh-CN" altLang="en-US" dirty="0">
              <a:solidFill>
                <a:schemeClr val="bg1"/>
              </a:solidFill>
            </a:endParaRPr>
          </a:p>
        </p:txBody>
      </p:sp>
      <p:sp>
        <p:nvSpPr>
          <p:cNvPr id="3" name="内容占位符 2">
            <a:extLst>
              <a:ext uri="{FF2B5EF4-FFF2-40B4-BE49-F238E27FC236}">
                <a16:creationId xmlns:a16="http://schemas.microsoft.com/office/drawing/2014/main" id="{7BB64341-F622-468E-8216-9FC4ADC7799C}"/>
              </a:ext>
            </a:extLst>
          </p:cNvPr>
          <p:cNvSpPr>
            <a:spLocks noGrp="1"/>
          </p:cNvSpPr>
          <p:nvPr>
            <p:ph idx="1"/>
          </p:nvPr>
        </p:nvSpPr>
        <p:spPr/>
        <p:txBody>
          <a:bodyPr>
            <a:normAutofit fontScale="92500" lnSpcReduction="20000"/>
          </a:bodyPr>
          <a:lstStyle/>
          <a:p>
            <a:r>
              <a:rPr lang="en-US" altLang="zh-CN" dirty="0">
                <a:solidFill>
                  <a:schemeClr val="bg1"/>
                </a:solidFill>
              </a:rPr>
              <a:t>The derivative is constant at a positive</a:t>
            </a:r>
          </a:p>
          <a:p>
            <a:pPr marL="0" indent="0">
              <a:buNone/>
            </a:pPr>
            <a:r>
              <a:rPr lang="en-US" altLang="zh-CN" dirty="0">
                <a:solidFill>
                  <a:schemeClr val="bg1"/>
                </a:solidFill>
              </a:rPr>
              <a:t>number equal to 1 and does not cause a </a:t>
            </a:r>
          </a:p>
          <a:p>
            <a:pPr marL="0" indent="0">
              <a:buNone/>
            </a:pPr>
            <a:r>
              <a:rPr lang="en-US" altLang="zh-CN" dirty="0">
                <a:solidFill>
                  <a:schemeClr val="bg1"/>
                </a:solidFill>
              </a:rPr>
              <a:t>gradient</a:t>
            </a:r>
          </a:p>
          <a:p>
            <a:r>
              <a:rPr lang="en-US" altLang="zh-CN" dirty="0">
                <a:solidFill>
                  <a:schemeClr val="bg1"/>
                </a:solidFill>
              </a:rPr>
              <a:t>Disappearing and exploding Problems</a:t>
            </a:r>
          </a:p>
          <a:p>
            <a:r>
              <a:rPr lang="en-US" altLang="zh-CN" dirty="0">
                <a:solidFill>
                  <a:schemeClr val="bg1"/>
                </a:solidFill>
              </a:rPr>
              <a:t>Main contribution:</a:t>
            </a:r>
          </a:p>
          <a:p>
            <a:r>
              <a:rPr lang="en-US" altLang="zh-CN" dirty="0">
                <a:solidFill>
                  <a:schemeClr val="bg1"/>
                </a:solidFill>
              </a:rPr>
              <a:t>Solved the problem of gradient disappearance and explosion</a:t>
            </a:r>
          </a:p>
          <a:p>
            <a:r>
              <a:rPr lang="en-US" altLang="zh-CN" dirty="0">
                <a:solidFill>
                  <a:schemeClr val="bg1"/>
                </a:solidFill>
              </a:rPr>
              <a:t>Easy to calculate, fast</a:t>
            </a:r>
          </a:p>
          <a:p>
            <a:r>
              <a:rPr lang="en-US" altLang="zh-CN" dirty="0">
                <a:solidFill>
                  <a:schemeClr val="bg1"/>
                </a:solidFill>
              </a:rPr>
              <a:t>Speed ​​up network training</a:t>
            </a:r>
          </a:p>
          <a:p>
            <a:r>
              <a:rPr lang="en-US" altLang="zh-CN" dirty="0">
                <a:solidFill>
                  <a:schemeClr val="bg1"/>
                </a:solidFill>
              </a:rPr>
              <a:t>Disadvantages:</a:t>
            </a:r>
          </a:p>
          <a:p>
            <a:r>
              <a:rPr lang="en-US" altLang="zh-CN" dirty="0">
                <a:solidFill>
                  <a:schemeClr val="bg1"/>
                </a:solidFill>
              </a:rPr>
              <a:t>Negative numbers are always 0, which will cause some neurons to be inactive (can be set to solve the small learning rate)</a:t>
            </a:r>
            <a:endParaRPr lang="zh-CN" altLang="en-US" dirty="0">
              <a:solidFill>
                <a:schemeClr val="bg1"/>
              </a:solidFill>
            </a:endParaRPr>
          </a:p>
        </p:txBody>
      </p:sp>
      <p:pic>
        <p:nvPicPr>
          <p:cNvPr id="4" name="图片 3">
            <a:extLst>
              <a:ext uri="{FF2B5EF4-FFF2-40B4-BE49-F238E27FC236}">
                <a16:creationId xmlns:a16="http://schemas.microsoft.com/office/drawing/2014/main" id="{F3C40E00-1B7A-451A-BE4B-16C118604E1A}"/>
              </a:ext>
            </a:extLst>
          </p:cNvPr>
          <p:cNvPicPr>
            <a:picLocks noChangeAspect="1"/>
          </p:cNvPicPr>
          <p:nvPr/>
        </p:nvPicPr>
        <p:blipFill>
          <a:blip r:embed="rId2"/>
          <a:stretch>
            <a:fillRect/>
          </a:stretch>
        </p:blipFill>
        <p:spPr>
          <a:xfrm>
            <a:off x="7020732" y="1153494"/>
            <a:ext cx="5171268" cy="1970431"/>
          </a:xfrm>
          <a:prstGeom prst="rect">
            <a:avLst/>
          </a:prstGeom>
        </p:spPr>
      </p:pic>
    </p:spTree>
    <p:extLst>
      <p:ext uri="{BB962C8B-B14F-4D97-AF65-F5344CB8AC3E}">
        <p14:creationId xmlns:p14="http://schemas.microsoft.com/office/powerpoint/2010/main" val="4240493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9E3BF-261E-4626-919D-948B1275DFA3}"/>
              </a:ext>
            </a:extLst>
          </p:cNvPr>
          <p:cNvSpPr>
            <a:spLocks noGrp="1"/>
          </p:cNvSpPr>
          <p:nvPr>
            <p:ph type="title"/>
          </p:nvPr>
        </p:nvSpPr>
        <p:spPr/>
        <p:txBody>
          <a:bodyPr/>
          <a:lstStyle/>
          <a:p>
            <a:r>
              <a:rPr lang="en-US" altLang="zh-CN" dirty="0">
                <a:solidFill>
                  <a:schemeClr val="bg1"/>
                </a:solidFill>
              </a:rPr>
              <a:t>3. </a:t>
            </a:r>
            <a:r>
              <a:rPr lang="en-US" altLang="zh-CN" dirty="0" err="1">
                <a:solidFill>
                  <a:schemeClr val="bg1"/>
                </a:solidFill>
              </a:rPr>
              <a:t>Batchnorm</a:t>
            </a:r>
            <a:r>
              <a:rPr lang="en-US" altLang="zh-CN" dirty="0">
                <a:solidFill>
                  <a:schemeClr val="bg1"/>
                </a:solidFill>
              </a:rPr>
              <a:t>(batch normalization):</a:t>
            </a:r>
            <a:endParaRPr lang="zh-CN" altLang="en-US" dirty="0">
              <a:solidFill>
                <a:schemeClr val="bg1"/>
              </a:solidFill>
            </a:endParaRPr>
          </a:p>
        </p:txBody>
      </p:sp>
      <p:sp>
        <p:nvSpPr>
          <p:cNvPr id="3" name="内容占位符 2">
            <a:extLst>
              <a:ext uri="{FF2B5EF4-FFF2-40B4-BE49-F238E27FC236}">
                <a16:creationId xmlns:a16="http://schemas.microsoft.com/office/drawing/2014/main" id="{82B36F28-623C-4FE9-B594-8DBE301A5E0C}"/>
              </a:ext>
            </a:extLst>
          </p:cNvPr>
          <p:cNvSpPr>
            <a:spLocks noGrp="1"/>
          </p:cNvSpPr>
          <p:nvPr>
            <p:ph idx="1"/>
          </p:nvPr>
        </p:nvSpPr>
        <p:spPr/>
        <p:txBody>
          <a:bodyPr>
            <a:normAutofit fontScale="92500" lnSpcReduction="20000"/>
          </a:bodyPr>
          <a:lstStyle/>
          <a:p>
            <a:r>
              <a:rPr lang="en-US" altLang="zh-CN" dirty="0">
                <a:solidFill>
                  <a:schemeClr val="bg1"/>
                </a:solidFill>
              </a:rPr>
              <a:t>In forward propagation                      ,then in backpropagation              , there is the existence of w in the backpropagation equation, so the size affects the disappearance and explosion of the gradient, and </a:t>
            </a:r>
            <a:r>
              <a:rPr lang="en-US" altLang="zh-CN" dirty="0" err="1">
                <a:solidFill>
                  <a:schemeClr val="bg1"/>
                </a:solidFill>
              </a:rPr>
              <a:t>batchnorm</a:t>
            </a:r>
            <a:r>
              <a:rPr lang="en-US" altLang="zh-CN" dirty="0">
                <a:solidFill>
                  <a:schemeClr val="bg1"/>
                </a:solidFill>
              </a:rPr>
              <a:t> is the method of scale and shift by outputting the output of each layer. Through a certain standardization method, the distribution of the input value of any neuron in each layer of the neural network is forcibly pulled back to the standard positive distribution with a mean value of 0 and the variance is 1. The severely deviated distribution forcibly pulls back the standard distribution, thus The activation input value falls in the region where the nonlinear function is sensitive to the input, so that small changes in the input will result in a large change in the loss function, making the gradient larger, avoiding the gradient disappearance problem, and increasing the gradient means learning convergence Fast speed can greatly speed up training.</a:t>
            </a:r>
            <a:endParaRPr lang="zh-CN" altLang="en-US" dirty="0">
              <a:solidFill>
                <a:schemeClr val="bg1"/>
              </a:solidFill>
            </a:endParaRPr>
          </a:p>
        </p:txBody>
      </p:sp>
      <p:pic>
        <p:nvPicPr>
          <p:cNvPr id="4" name="图片 3">
            <a:extLst>
              <a:ext uri="{FF2B5EF4-FFF2-40B4-BE49-F238E27FC236}">
                <a16:creationId xmlns:a16="http://schemas.microsoft.com/office/drawing/2014/main" id="{E0F80F5B-7C04-4CE3-845B-583D87EF075C}"/>
              </a:ext>
            </a:extLst>
          </p:cNvPr>
          <p:cNvPicPr>
            <a:picLocks noChangeAspect="1"/>
          </p:cNvPicPr>
          <p:nvPr/>
        </p:nvPicPr>
        <p:blipFill>
          <a:blip r:embed="rId2"/>
          <a:stretch>
            <a:fillRect/>
          </a:stretch>
        </p:blipFill>
        <p:spPr>
          <a:xfrm>
            <a:off x="4484176" y="1795973"/>
            <a:ext cx="1828800" cy="390525"/>
          </a:xfrm>
          <a:prstGeom prst="rect">
            <a:avLst/>
          </a:prstGeom>
        </p:spPr>
      </p:pic>
      <p:pic>
        <p:nvPicPr>
          <p:cNvPr id="5" name="图片 4">
            <a:extLst>
              <a:ext uri="{FF2B5EF4-FFF2-40B4-BE49-F238E27FC236}">
                <a16:creationId xmlns:a16="http://schemas.microsoft.com/office/drawing/2014/main" id="{5DDE2FF9-DB33-4145-B44F-5066924DAEBB}"/>
              </a:ext>
            </a:extLst>
          </p:cNvPr>
          <p:cNvPicPr>
            <a:picLocks noChangeAspect="1"/>
          </p:cNvPicPr>
          <p:nvPr/>
        </p:nvPicPr>
        <p:blipFill>
          <a:blip r:embed="rId3"/>
          <a:stretch>
            <a:fillRect/>
          </a:stretch>
        </p:blipFill>
        <p:spPr>
          <a:xfrm>
            <a:off x="10058400" y="1507950"/>
            <a:ext cx="1295400" cy="571500"/>
          </a:xfrm>
          <a:prstGeom prst="rect">
            <a:avLst/>
          </a:prstGeom>
        </p:spPr>
      </p:pic>
    </p:spTree>
    <p:extLst>
      <p:ext uri="{BB962C8B-B14F-4D97-AF65-F5344CB8AC3E}">
        <p14:creationId xmlns:p14="http://schemas.microsoft.com/office/powerpoint/2010/main" val="3604256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979E0-1303-47E5-A9B9-72E50231E6EC}"/>
              </a:ext>
            </a:extLst>
          </p:cNvPr>
          <p:cNvSpPr>
            <a:spLocks noGrp="1"/>
          </p:cNvSpPr>
          <p:nvPr>
            <p:ph type="title"/>
          </p:nvPr>
        </p:nvSpPr>
        <p:spPr/>
        <p:txBody>
          <a:bodyPr/>
          <a:lstStyle/>
          <a:p>
            <a:r>
              <a:rPr lang="en-US" altLang="zh-CN" dirty="0">
                <a:solidFill>
                  <a:schemeClr val="bg1"/>
                </a:solidFill>
              </a:rPr>
              <a:t>4. LSTM (long-short term memory networks):</a:t>
            </a:r>
            <a:endParaRPr lang="zh-CN" altLang="en-US" dirty="0">
              <a:solidFill>
                <a:schemeClr val="bg1"/>
              </a:solidFill>
            </a:endParaRPr>
          </a:p>
        </p:txBody>
      </p:sp>
      <p:sp>
        <p:nvSpPr>
          <p:cNvPr id="5" name="内容占位符 4">
            <a:extLst>
              <a:ext uri="{FF2B5EF4-FFF2-40B4-BE49-F238E27FC236}">
                <a16:creationId xmlns:a16="http://schemas.microsoft.com/office/drawing/2014/main" id="{59E7B591-94C5-42F8-A0E0-07C556B19932}"/>
              </a:ext>
            </a:extLst>
          </p:cNvPr>
          <p:cNvSpPr>
            <a:spLocks noGrp="1"/>
          </p:cNvSpPr>
          <p:nvPr>
            <p:ph idx="1"/>
          </p:nvPr>
        </p:nvSpPr>
        <p:spPr/>
        <p:txBody>
          <a:bodyPr/>
          <a:lstStyle/>
          <a:p>
            <a:r>
              <a:rPr lang="en-US" altLang="zh-CN" dirty="0">
                <a:solidFill>
                  <a:schemeClr val="bg1"/>
                </a:solidFill>
              </a:rPr>
              <a:t>Time modeling</a:t>
            </a:r>
          </a:p>
          <a:p>
            <a:r>
              <a:rPr lang="en-US" altLang="zh-CN" dirty="0">
                <a:solidFill>
                  <a:schemeClr val="bg1"/>
                </a:solidFill>
              </a:rPr>
              <a:t>Its output depends not only on the information that the left node gives him, but also on the state and output of the previous moment.</a:t>
            </a:r>
            <a:endParaRPr lang="zh-CN" altLang="en-US" dirty="0">
              <a:solidFill>
                <a:schemeClr val="bg1"/>
              </a:solidFill>
            </a:endParaRPr>
          </a:p>
        </p:txBody>
      </p:sp>
      <p:pic>
        <p:nvPicPr>
          <p:cNvPr id="6" name="图片 5">
            <a:extLst>
              <a:ext uri="{FF2B5EF4-FFF2-40B4-BE49-F238E27FC236}">
                <a16:creationId xmlns:a16="http://schemas.microsoft.com/office/drawing/2014/main" id="{DCDBDE17-9CB0-47ED-9A04-650E0A63C969}"/>
              </a:ext>
            </a:extLst>
          </p:cNvPr>
          <p:cNvPicPr>
            <a:picLocks noChangeAspect="1"/>
          </p:cNvPicPr>
          <p:nvPr/>
        </p:nvPicPr>
        <p:blipFill>
          <a:blip r:embed="rId2"/>
          <a:stretch>
            <a:fillRect/>
          </a:stretch>
        </p:blipFill>
        <p:spPr>
          <a:xfrm>
            <a:off x="4850072" y="3702050"/>
            <a:ext cx="6296025" cy="2609850"/>
          </a:xfrm>
          <a:prstGeom prst="rect">
            <a:avLst/>
          </a:prstGeom>
        </p:spPr>
      </p:pic>
    </p:spTree>
    <p:extLst>
      <p:ext uri="{BB962C8B-B14F-4D97-AF65-F5344CB8AC3E}">
        <p14:creationId xmlns:p14="http://schemas.microsoft.com/office/powerpoint/2010/main" val="102525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9702-ACC7-4AC2-9B8B-53954DA6C6C7}"/>
              </a:ext>
            </a:extLst>
          </p:cNvPr>
          <p:cNvSpPr>
            <a:spLocks noGrp="1"/>
          </p:cNvSpPr>
          <p:nvPr>
            <p:ph type="title"/>
          </p:nvPr>
        </p:nvSpPr>
        <p:spPr/>
        <p:txBody>
          <a:bodyPr/>
          <a:lstStyle/>
          <a:p>
            <a:r>
              <a:rPr lang="en-US" altLang="zh-CN" dirty="0">
                <a:solidFill>
                  <a:schemeClr val="bg1"/>
                </a:solidFill>
              </a:rPr>
              <a:t>Compare(ordinary images):</a:t>
            </a:r>
            <a:endParaRPr lang="zh-CN" altLang="en-US" dirty="0">
              <a:solidFill>
                <a:schemeClr val="bg1"/>
              </a:solidFill>
            </a:endParaRPr>
          </a:p>
        </p:txBody>
      </p:sp>
      <p:sp>
        <p:nvSpPr>
          <p:cNvPr id="3" name="内容占位符 2">
            <a:extLst>
              <a:ext uri="{FF2B5EF4-FFF2-40B4-BE49-F238E27FC236}">
                <a16:creationId xmlns:a16="http://schemas.microsoft.com/office/drawing/2014/main" id="{7207CCEA-5259-422C-B668-FB321D528943}"/>
              </a:ext>
            </a:extLst>
          </p:cNvPr>
          <p:cNvSpPr>
            <a:spLocks noGrp="1"/>
          </p:cNvSpPr>
          <p:nvPr>
            <p:ph idx="1"/>
          </p:nvPr>
        </p:nvSpPr>
        <p:spPr/>
        <p:txBody>
          <a:bodyPr>
            <a:normAutofit lnSpcReduction="10000"/>
          </a:bodyPr>
          <a:lstStyle/>
          <a:p>
            <a:r>
              <a:rPr lang="en-US" altLang="zh-CN" dirty="0">
                <a:solidFill>
                  <a:schemeClr val="bg1"/>
                </a:solidFill>
              </a:rPr>
              <a:t>The Electromagnetic Spectrum : visible(red, green, blue), infrared and ultraviolet are descriptive regions in it.</a:t>
            </a:r>
          </a:p>
          <a:p>
            <a:r>
              <a:rPr lang="en-US" altLang="zh-CN" dirty="0">
                <a:solidFill>
                  <a:schemeClr val="bg1"/>
                </a:solidFill>
              </a:rPr>
              <a:t>Bumble bees see ultraviolet (10nm to 380nm)</a:t>
            </a:r>
          </a:p>
          <a:p>
            <a:r>
              <a:rPr lang="en-US" altLang="zh-CN" dirty="0">
                <a:solidFill>
                  <a:schemeClr val="bg1"/>
                </a:solidFill>
              </a:rPr>
              <a:t>Humans see visible light (380nm to 700nm)</a:t>
            </a:r>
          </a:p>
          <a:p>
            <a:r>
              <a:rPr lang="en-US" altLang="zh-CN" dirty="0">
                <a:solidFill>
                  <a:schemeClr val="bg1"/>
                </a:solidFill>
              </a:rPr>
              <a:t>Goldfish see infrared (700nm to 1mm)</a:t>
            </a:r>
          </a:p>
          <a:p>
            <a:r>
              <a:rPr lang="en-US" altLang="zh-CN" dirty="0">
                <a:solidFill>
                  <a:schemeClr val="bg1"/>
                </a:solidFill>
              </a:rPr>
              <a:t>Multispectral and hyperspectral images gives the power to see as humans, goldfish and bumble bees.</a:t>
            </a:r>
          </a:p>
          <a:p>
            <a:endParaRPr lang="en-US" altLang="zh-CN" dirty="0">
              <a:solidFill>
                <a:schemeClr val="bg1"/>
              </a:solidFill>
            </a:endParaRPr>
          </a:p>
          <a:p>
            <a:r>
              <a:rPr lang="en-US" altLang="zh-CN" dirty="0">
                <a:solidFill>
                  <a:schemeClr val="bg1"/>
                </a:solidFill>
              </a:rPr>
              <a:t>Advantage: 1.more ubiquitous  2.higher spatial resolution  3.wider range of frequencies</a:t>
            </a:r>
            <a:endParaRPr lang="zh-CN" altLang="en-US" dirty="0">
              <a:solidFill>
                <a:schemeClr val="bg1"/>
              </a:solidFill>
            </a:endParaRPr>
          </a:p>
        </p:txBody>
      </p:sp>
    </p:spTree>
    <p:extLst>
      <p:ext uri="{BB962C8B-B14F-4D97-AF65-F5344CB8AC3E}">
        <p14:creationId xmlns:p14="http://schemas.microsoft.com/office/powerpoint/2010/main" val="179104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9702-ACC7-4AC2-9B8B-53954DA6C6C7}"/>
              </a:ext>
            </a:extLst>
          </p:cNvPr>
          <p:cNvSpPr>
            <a:spLocks noGrp="1"/>
          </p:cNvSpPr>
          <p:nvPr>
            <p:ph type="title"/>
          </p:nvPr>
        </p:nvSpPr>
        <p:spPr/>
        <p:txBody>
          <a:bodyPr/>
          <a:lstStyle/>
          <a:p>
            <a:r>
              <a:rPr lang="en-US" altLang="zh-CN" dirty="0" err="1">
                <a:solidFill>
                  <a:schemeClr val="bg1"/>
                </a:solidFill>
              </a:rPr>
              <a:t>Tensorflow</a:t>
            </a:r>
            <a:r>
              <a:rPr lang="en-US" altLang="zh-CN" dirty="0">
                <a:solidFill>
                  <a:schemeClr val="bg1"/>
                </a:solidFill>
              </a:rPr>
              <a:t>:</a:t>
            </a:r>
            <a:endParaRPr lang="zh-CN" altLang="en-US" dirty="0">
              <a:solidFill>
                <a:schemeClr val="bg1"/>
              </a:solidFill>
            </a:endParaRPr>
          </a:p>
        </p:txBody>
      </p:sp>
      <p:sp>
        <p:nvSpPr>
          <p:cNvPr id="3" name="内容占位符 2">
            <a:extLst>
              <a:ext uri="{FF2B5EF4-FFF2-40B4-BE49-F238E27FC236}">
                <a16:creationId xmlns:a16="http://schemas.microsoft.com/office/drawing/2014/main" id="{7207CCEA-5259-422C-B668-FB321D528943}"/>
              </a:ext>
            </a:extLst>
          </p:cNvPr>
          <p:cNvSpPr>
            <a:spLocks noGrp="1"/>
          </p:cNvSpPr>
          <p:nvPr>
            <p:ph idx="1"/>
          </p:nvPr>
        </p:nvSpPr>
        <p:spPr/>
        <p:txBody>
          <a:bodyPr>
            <a:normAutofit fontScale="92500" lnSpcReduction="10000"/>
          </a:bodyPr>
          <a:lstStyle/>
          <a:p>
            <a:r>
              <a:rPr lang="en-US" altLang="zh-CN" dirty="0">
                <a:solidFill>
                  <a:schemeClr val="bg1"/>
                </a:solidFill>
              </a:rPr>
              <a:t>TensorFlow is an open source software library for numerical computation using data flow graphs. The graph nodes represent mathematical operations, while the graph edges represent the multidimensional data arrays (tensors) that flow between them. This flexible architecture enables you to deploy computation to one or more CPUs or GPUs in a desktop, server, or mobile device without rewriting code.</a:t>
            </a:r>
          </a:p>
          <a:p>
            <a:r>
              <a:rPr lang="en-US" altLang="zh-CN" dirty="0">
                <a:solidFill>
                  <a:schemeClr val="bg1"/>
                </a:solidFill>
              </a:rPr>
              <a:t>TensorFlow was originally developed by researchers and engineers working on the Google Brain team within Google's Machine Intelligence Research organization for the purposes of conducting machine learning and deep neural networks research. The system is general enough to be applicable in a wide variety of other domains, as well.</a:t>
            </a:r>
            <a:endParaRPr lang="zh-CN" altLang="en-US" dirty="0">
              <a:solidFill>
                <a:schemeClr val="bg1"/>
              </a:solidFill>
            </a:endParaRPr>
          </a:p>
        </p:txBody>
      </p:sp>
    </p:spTree>
    <p:extLst>
      <p:ext uri="{BB962C8B-B14F-4D97-AF65-F5344CB8AC3E}">
        <p14:creationId xmlns:p14="http://schemas.microsoft.com/office/powerpoint/2010/main" val="236539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9702-ACC7-4AC2-9B8B-53954DA6C6C7}"/>
              </a:ext>
            </a:extLst>
          </p:cNvPr>
          <p:cNvSpPr>
            <a:spLocks noGrp="1"/>
          </p:cNvSpPr>
          <p:nvPr>
            <p:ph type="title"/>
          </p:nvPr>
        </p:nvSpPr>
        <p:spPr/>
        <p:txBody>
          <a:bodyPr/>
          <a:lstStyle/>
          <a:p>
            <a:r>
              <a:rPr lang="en-US" altLang="zh-CN" dirty="0">
                <a:solidFill>
                  <a:schemeClr val="bg1"/>
                </a:solidFill>
              </a:rPr>
              <a:t>Remote sensing image:</a:t>
            </a:r>
            <a:endParaRPr lang="zh-CN" altLang="en-US" dirty="0">
              <a:solidFill>
                <a:schemeClr val="bg1"/>
              </a:solidFill>
            </a:endParaRPr>
          </a:p>
        </p:txBody>
      </p:sp>
      <p:sp>
        <p:nvSpPr>
          <p:cNvPr id="3" name="内容占位符 2">
            <a:extLst>
              <a:ext uri="{FF2B5EF4-FFF2-40B4-BE49-F238E27FC236}">
                <a16:creationId xmlns:a16="http://schemas.microsoft.com/office/drawing/2014/main" id="{7207CCEA-5259-422C-B668-FB321D528943}"/>
              </a:ext>
            </a:extLst>
          </p:cNvPr>
          <p:cNvSpPr>
            <a:spLocks noGrp="1"/>
          </p:cNvSpPr>
          <p:nvPr>
            <p:ph idx="1"/>
          </p:nvPr>
        </p:nvSpPr>
        <p:spPr/>
        <p:txBody>
          <a:bodyPr>
            <a:normAutofit/>
          </a:bodyPr>
          <a:lstStyle/>
          <a:p>
            <a:r>
              <a:rPr lang="en-US" altLang="zh-CN" dirty="0">
                <a:solidFill>
                  <a:schemeClr val="bg1"/>
                </a:solidFill>
              </a:rPr>
              <a:t>Remote sensing is the science of obtaining information about objects or areas from a distance, typically from aircraft or satellites.</a:t>
            </a:r>
          </a:p>
          <a:p>
            <a:r>
              <a:rPr lang="en-US" altLang="zh-CN" dirty="0">
                <a:solidFill>
                  <a:schemeClr val="bg1"/>
                </a:solidFill>
              </a:rPr>
              <a:t>Remote sensors collect data by detecting the energy that is reflected from Earth. These sensors can be on satellites or mounted on aircraft.</a:t>
            </a:r>
          </a:p>
          <a:p>
            <a:r>
              <a:rPr lang="en-US" altLang="zh-CN" dirty="0">
                <a:solidFill>
                  <a:schemeClr val="bg1"/>
                </a:solidFill>
              </a:rPr>
              <a:t>Passive sensors: respond to external stimuli. They </a:t>
            </a:r>
            <a:r>
              <a:rPr lang="en-US" altLang="zh-CN" b="1" dirty="0">
                <a:solidFill>
                  <a:schemeClr val="bg1"/>
                </a:solidFill>
              </a:rPr>
              <a:t>record natural energy that is reflected or emitted from the Earth’s surface</a:t>
            </a:r>
            <a:r>
              <a:rPr lang="en-US" altLang="zh-CN" dirty="0">
                <a:solidFill>
                  <a:schemeClr val="bg1"/>
                </a:solidFill>
              </a:rPr>
              <a:t>. The most common source of radiation detected by passive sensors is </a:t>
            </a:r>
            <a:r>
              <a:rPr lang="en-US" altLang="zh-CN" b="1" dirty="0">
                <a:solidFill>
                  <a:schemeClr val="bg1"/>
                </a:solidFill>
              </a:rPr>
              <a:t>reflected sunlight</a:t>
            </a:r>
            <a:r>
              <a:rPr lang="en-US" altLang="zh-CN" dirty="0">
                <a:solidFill>
                  <a:schemeClr val="bg1"/>
                </a:solidFill>
              </a:rPr>
              <a:t>.</a:t>
            </a:r>
          </a:p>
          <a:p>
            <a:r>
              <a:rPr lang="en-US" altLang="zh-CN" dirty="0">
                <a:solidFill>
                  <a:schemeClr val="bg1"/>
                </a:solidFill>
              </a:rPr>
              <a:t>Active sensors: use internal stimuli to collect data about Earth. </a:t>
            </a:r>
            <a:endParaRPr lang="zh-CN" altLang="en-US" dirty="0">
              <a:solidFill>
                <a:schemeClr val="bg1"/>
              </a:solidFill>
            </a:endParaRPr>
          </a:p>
        </p:txBody>
      </p:sp>
    </p:spTree>
    <p:extLst>
      <p:ext uri="{BB962C8B-B14F-4D97-AF65-F5344CB8AC3E}">
        <p14:creationId xmlns:p14="http://schemas.microsoft.com/office/powerpoint/2010/main" val="44891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9702-ACC7-4AC2-9B8B-53954DA6C6C7}"/>
              </a:ext>
            </a:extLst>
          </p:cNvPr>
          <p:cNvSpPr>
            <a:spLocks noGrp="1"/>
          </p:cNvSpPr>
          <p:nvPr>
            <p:ph type="title"/>
          </p:nvPr>
        </p:nvSpPr>
        <p:spPr/>
        <p:txBody>
          <a:bodyPr/>
          <a:lstStyle/>
          <a:p>
            <a:r>
              <a:rPr lang="en-US" altLang="zh-CN" dirty="0" err="1">
                <a:solidFill>
                  <a:schemeClr val="bg1"/>
                </a:solidFill>
              </a:rPr>
              <a:t>Hyperpectral</a:t>
            </a:r>
            <a:r>
              <a:rPr lang="en-US" altLang="zh-CN" dirty="0">
                <a:solidFill>
                  <a:schemeClr val="bg1"/>
                </a:solidFill>
              </a:rPr>
              <a:t> images 1:</a:t>
            </a:r>
            <a:endParaRPr lang="zh-CN" altLang="en-US" dirty="0">
              <a:solidFill>
                <a:schemeClr val="bg1"/>
              </a:solidFill>
            </a:endParaRPr>
          </a:p>
        </p:txBody>
      </p:sp>
      <p:sp>
        <p:nvSpPr>
          <p:cNvPr id="3" name="内容占位符 2">
            <a:extLst>
              <a:ext uri="{FF2B5EF4-FFF2-40B4-BE49-F238E27FC236}">
                <a16:creationId xmlns:a16="http://schemas.microsoft.com/office/drawing/2014/main" id="{7207CCEA-5259-422C-B668-FB321D528943}"/>
              </a:ext>
            </a:extLst>
          </p:cNvPr>
          <p:cNvSpPr>
            <a:spLocks noGrp="1"/>
          </p:cNvSpPr>
          <p:nvPr>
            <p:ph idx="1"/>
          </p:nvPr>
        </p:nvSpPr>
        <p:spPr/>
        <p:txBody>
          <a:bodyPr/>
          <a:lstStyle/>
          <a:p>
            <a:r>
              <a:rPr lang="en-US" altLang="zh-CN" dirty="0" err="1">
                <a:solidFill>
                  <a:schemeClr val="bg1"/>
                </a:solidFill>
              </a:rPr>
              <a:t>Hyperpectral</a:t>
            </a:r>
            <a:r>
              <a:rPr lang="en-US" altLang="zh-CN" dirty="0">
                <a:solidFill>
                  <a:schemeClr val="bg1"/>
                </a:solidFill>
              </a:rPr>
              <a:t> imaging combines the power of digital and spectroscopy. </a:t>
            </a:r>
          </a:p>
          <a:p>
            <a:r>
              <a:rPr lang="en-US" altLang="zh-CN" dirty="0">
                <a:solidFill>
                  <a:schemeClr val="bg1"/>
                </a:solidFill>
              </a:rPr>
              <a:t>Focus on how narrow the bands are</a:t>
            </a:r>
          </a:p>
          <a:p>
            <a:r>
              <a:rPr lang="en-US" altLang="zh-CN" dirty="0">
                <a:solidFill>
                  <a:schemeClr val="bg1"/>
                </a:solidFill>
              </a:rPr>
              <a:t>It consists of much narrower bands(10-20nm). A  hyperspectral image could have hundreds or thousands of bands. In general, it comes from an imaging spectrometer.</a:t>
            </a:r>
          </a:p>
          <a:p>
            <a:endParaRPr lang="zh-CN" altLang="en-US" dirty="0">
              <a:solidFill>
                <a:schemeClr val="bg1"/>
              </a:solidFill>
            </a:endParaRPr>
          </a:p>
        </p:txBody>
      </p:sp>
      <p:pic>
        <p:nvPicPr>
          <p:cNvPr id="4" name="图片 3">
            <a:extLst>
              <a:ext uri="{FF2B5EF4-FFF2-40B4-BE49-F238E27FC236}">
                <a16:creationId xmlns:a16="http://schemas.microsoft.com/office/drawing/2014/main" id="{3EBEB9A9-599D-46D1-BE06-352375908A5F}"/>
              </a:ext>
            </a:extLst>
          </p:cNvPr>
          <p:cNvPicPr>
            <a:picLocks noChangeAspect="1"/>
          </p:cNvPicPr>
          <p:nvPr/>
        </p:nvPicPr>
        <p:blipFill>
          <a:blip r:embed="rId2"/>
          <a:stretch>
            <a:fillRect/>
          </a:stretch>
        </p:blipFill>
        <p:spPr>
          <a:xfrm>
            <a:off x="838200" y="4697539"/>
            <a:ext cx="6733032" cy="1613501"/>
          </a:xfrm>
          <a:prstGeom prst="rect">
            <a:avLst/>
          </a:prstGeom>
        </p:spPr>
      </p:pic>
    </p:spTree>
    <p:extLst>
      <p:ext uri="{BB962C8B-B14F-4D97-AF65-F5344CB8AC3E}">
        <p14:creationId xmlns:p14="http://schemas.microsoft.com/office/powerpoint/2010/main" val="180572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EF43D-0AB5-46DE-8151-3D09268511DC}"/>
              </a:ext>
            </a:extLst>
          </p:cNvPr>
          <p:cNvSpPr>
            <a:spLocks noGrp="1"/>
          </p:cNvSpPr>
          <p:nvPr>
            <p:ph type="title"/>
          </p:nvPr>
        </p:nvSpPr>
        <p:spPr/>
        <p:txBody>
          <a:bodyPr/>
          <a:lstStyle/>
          <a:p>
            <a:r>
              <a:rPr lang="en-US" altLang="zh-CN" dirty="0" err="1">
                <a:solidFill>
                  <a:schemeClr val="bg1"/>
                </a:solidFill>
              </a:rPr>
              <a:t>Hyperpectral</a:t>
            </a:r>
            <a:r>
              <a:rPr lang="en-US" altLang="zh-CN" dirty="0">
                <a:solidFill>
                  <a:schemeClr val="bg1"/>
                </a:solidFill>
              </a:rPr>
              <a:t> images 2:</a:t>
            </a:r>
            <a:endParaRPr lang="zh-CN" altLang="en-US" dirty="0"/>
          </a:p>
        </p:txBody>
      </p:sp>
      <p:sp>
        <p:nvSpPr>
          <p:cNvPr id="3" name="内容占位符 2">
            <a:extLst>
              <a:ext uri="{FF2B5EF4-FFF2-40B4-BE49-F238E27FC236}">
                <a16:creationId xmlns:a16="http://schemas.microsoft.com/office/drawing/2014/main" id="{AE8DDBEA-4634-40E9-ABD2-9284F6094295}"/>
              </a:ext>
            </a:extLst>
          </p:cNvPr>
          <p:cNvSpPr>
            <a:spLocks noGrp="1"/>
          </p:cNvSpPr>
          <p:nvPr>
            <p:ph idx="1"/>
          </p:nvPr>
        </p:nvSpPr>
        <p:spPr>
          <a:xfrm>
            <a:off x="838200" y="1596119"/>
            <a:ext cx="10515600" cy="5358946"/>
          </a:xfrm>
        </p:spPr>
        <p:txBody>
          <a:bodyPr>
            <a:normAutofit fontScale="77500" lnSpcReduction="20000"/>
          </a:bodyPr>
          <a:lstStyle/>
          <a:p>
            <a:r>
              <a:rPr lang="en-US" altLang="zh-CN" dirty="0">
                <a:solidFill>
                  <a:schemeClr val="bg1"/>
                </a:solidFill>
              </a:rPr>
              <a:t>Advantage: </a:t>
            </a:r>
          </a:p>
          <a:p>
            <a:pPr marL="514350" indent="-514350">
              <a:buFont typeface="+mj-lt"/>
              <a:buAutoNum type="arabicPeriod"/>
            </a:pPr>
            <a:r>
              <a:rPr lang="en-US" altLang="zh-CN" dirty="0">
                <a:solidFill>
                  <a:schemeClr val="bg1"/>
                </a:solidFill>
              </a:rPr>
              <a:t>With high spectral resolution and many bands, it can acquire almost continuous spectral characteristic curves of ground objects, and can select or extract specific bands according to needs to highlight target features</a:t>
            </a:r>
          </a:p>
          <a:p>
            <a:pPr marL="514350" indent="-514350">
              <a:buFont typeface="+mj-lt"/>
              <a:buAutoNum type="arabicPeriod"/>
            </a:pPr>
            <a:r>
              <a:rPr lang="en-US" altLang="zh-CN" dirty="0">
                <a:solidFill>
                  <a:schemeClr val="bg1"/>
                </a:solidFill>
              </a:rPr>
              <a:t>All the same spatial resolution, the spectral coverage is wider, and it is possible to detect more response characteristics of the ground object to electromagnetic waves.</a:t>
            </a:r>
          </a:p>
          <a:p>
            <a:pPr marL="514350" indent="-514350">
              <a:buFont typeface="+mj-lt"/>
              <a:buAutoNum type="arabicPeriod"/>
            </a:pPr>
            <a:r>
              <a:rPr lang="en-US" altLang="zh-CN" dirty="0">
                <a:solidFill>
                  <a:schemeClr val="bg1"/>
                </a:solidFill>
              </a:rPr>
              <a:t>More bands, which facilitates mutual correction between bands.</a:t>
            </a:r>
          </a:p>
          <a:p>
            <a:pPr marL="514350" indent="-514350">
              <a:buFont typeface="+mj-lt"/>
              <a:buAutoNum type="arabicPeriod"/>
            </a:pPr>
            <a:endParaRPr lang="en-US" altLang="zh-CN" dirty="0">
              <a:solidFill>
                <a:schemeClr val="bg1"/>
              </a:solidFill>
            </a:endParaRPr>
          </a:p>
          <a:p>
            <a:r>
              <a:rPr lang="en-US" altLang="zh-CN" dirty="0">
                <a:solidFill>
                  <a:schemeClr val="bg1"/>
                </a:solidFill>
              </a:rPr>
              <a:t>Disadvantage:</a:t>
            </a:r>
          </a:p>
          <a:p>
            <a:pPr marL="514350" indent="-514350">
              <a:buFont typeface="+mj-lt"/>
              <a:buAutoNum type="arabicPeriod"/>
            </a:pPr>
            <a:r>
              <a:rPr lang="en-US" altLang="zh-CN" dirty="0">
                <a:solidFill>
                  <a:schemeClr val="bg1"/>
                </a:solidFill>
              </a:rPr>
              <a:t>The amount of data is large, the image contains dozens to hundreds of bands, and the data volume is several hundred times of the single-band remote sensing image; the data has a lot of redundancy, and the processing is improper, which will affect the classification accuracy</a:t>
            </a:r>
          </a:p>
          <a:p>
            <a:pPr marL="514350" indent="-514350">
              <a:buFont typeface="+mj-lt"/>
              <a:buAutoNum type="arabicPeriod"/>
            </a:pPr>
            <a:r>
              <a:rPr lang="en-US" altLang="zh-CN" dirty="0">
                <a:solidFill>
                  <a:schemeClr val="bg1"/>
                </a:solidFill>
              </a:rPr>
              <a:t>There are many bands and high correlations between the bands. Therefore, the number of training samples required for classification is greatly increased, and the training parameters obtained due to insufficient training samples are often unreliable(dimensional disaster)</a:t>
            </a:r>
          </a:p>
          <a:p>
            <a:endParaRPr lang="zh-CN" altLang="en-US" dirty="0">
              <a:solidFill>
                <a:schemeClr val="bg1"/>
              </a:solidFill>
            </a:endParaRPr>
          </a:p>
        </p:txBody>
      </p:sp>
    </p:spTree>
    <p:extLst>
      <p:ext uri="{BB962C8B-B14F-4D97-AF65-F5344CB8AC3E}">
        <p14:creationId xmlns:p14="http://schemas.microsoft.com/office/powerpoint/2010/main" val="322463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9702-ACC7-4AC2-9B8B-53954DA6C6C7}"/>
              </a:ext>
            </a:extLst>
          </p:cNvPr>
          <p:cNvSpPr>
            <a:spLocks noGrp="1"/>
          </p:cNvSpPr>
          <p:nvPr>
            <p:ph type="title"/>
          </p:nvPr>
        </p:nvSpPr>
        <p:spPr/>
        <p:txBody>
          <a:bodyPr/>
          <a:lstStyle/>
          <a:p>
            <a:r>
              <a:rPr lang="en-US" altLang="zh-CN" dirty="0">
                <a:solidFill>
                  <a:schemeClr val="bg1"/>
                </a:solidFill>
              </a:rPr>
              <a:t>Multispectral images: </a:t>
            </a:r>
            <a:endParaRPr lang="zh-CN" altLang="en-US" dirty="0">
              <a:solidFill>
                <a:schemeClr val="bg1"/>
              </a:solidFill>
            </a:endParaRPr>
          </a:p>
        </p:txBody>
      </p:sp>
      <p:sp>
        <p:nvSpPr>
          <p:cNvPr id="3" name="内容占位符 2">
            <a:extLst>
              <a:ext uri="{FF2B5EF4-FFF2-40B4-BE49-F238E27FC236}">
                <a16:creationId xmlns:a16="http://schemas.microsoft.com/office/drawing/2014/main" id="{7207CCEA-5259-422C-B668-FB321D528943}"/>
              </a:ext>
            </a:extLst>
          </p:cNvPr>
          <p:cNvSpPr>
            <a:spLocks noGrp="1"/>
          </p:cNvSpPr>
          <p:nvPr>
            <p:ph idx="1"/>
          </p:nvPr>
        </p:nvSpPr>
        <p:spPr/>
        <p:txBody>
          <a:bodyPr/>
          <a:lstStyle/>
          <a:p>
            <a:r>
              <a:rPr lang="en-US" altLang="zh-CN" dirty="0">
                <a:solidFill>
                  <a:schemeClr val="bg1"/>
                </a:solidFill>
              </a:rPr>
              <a:t>Multispectral imaging combines the power of digital and spectroscopy. </a:t>
            </a:r>
          </a:p>
          <a:p>
            <a:r>
              <a:rPr lang="en-US" altLang="zh-CN" dirty="0">
                <a:solidFill>
                  <a:schemeClr val="bg1"/>
                </a:solidFill>
              </a:rPr>
              <a:t>The number of bands</a:t>
            </a:r>
          </a:p>
          <a:p>
            <a:r>
              <a:rPr lang="en-US" altLang="zh-CN" dirty="0">
                <a:solidFill>
                  <a:schemeClr val="bg1"/>
                </a:solidFill>
              </a:rPr>
              <a:t>It generally refers to 3 to 10 bands. To be clear, each band is obtained using a remote sensing radiometer.</a:t>
            </a:r>
          </a:p>
          <a:p>
            <a:endParaRPr lang="zh-CN" altLang="en-US" dirty="0">
              <a:solidFill>
                <a:schemeClr val="bg1"/>
              </a:solidFill>
            </a:endParaRPr>
          </a:p>
        </p:txBody>
      </p:sp>
      <p:pic>
        <p:nvPicPr>
          <p:cNvPr id="4" name="图片 3">
            <a:extLst>
              <a:ext uri="{FF2B5EF4-FFF2-40B4-BE49-F238E27FC236}">
                <a16:creationId xmlns:a16="http://schemas.microsoft.com/office/drawing/2014/main" id="{94385279-A9EC-4D86-842F-6405A441DFA0}"/>
              </a:ext>
            </a:extLst>
          </p:cNvPr>
          <p:cNvPicPr>
            <a:picLocks noChangeAspect="1"/>
          </p:cNvPicPr>
          <p:nvPr/>
        </p:nvPicPr>
        <p:blipFill>
          <a:blip r:embed="rId2"/>
          <a:stretch>
            <a:fillRect/>
          </a:stretch>
        </p:blipFill>
        <p:spPr>
          <a:xfrm>
            <a:off x="972692" y="4240793"/>
            <a:ext cx="7604379" cy="1936170"/>
          </a:xfrm>
          <a:prstGeom prst="rect">
            <a:avLst/>
          </a:prstGeom>
        </p:spPr>
      </p:pic>
    </p:spTree>
    <p:extLst>
      <p:ext uri="{BB962C8B-B14F-4D97-AF65-F5344CB8AC3E}">
        <p14:creationId xmlns:p14="http://schemas.microsoft.com/office/powerpoint/2010/main" val="3586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9702-ACC7-4AC2-9B8B-53954DA6C6C7}"/>
              </a:ext>
            </a:extLst>
          </p:cNvPr>
          <p:cNvSpPr>
            <a:spLocks noGrp="1"/>
          </p:cNvSpPr>
          <p:nvPr>
            <p:ph type="title"/>
          </p:nvPr>
        </p:nvSpPr>
        <p:spPr/>
        <p:txBody>
          <a:bodyPr/>
          <a:lstStyle/>
          <a:p>
            <a:r>
              <a:rPr lang="en-US" altLang="zh-CN" dirty="0">
                <a:solidFill>
                  <a:schemeClr val="bg1"/>
                </a:solidFill>
              </a:rPr>
              <a:t>SAR(Synthetic Aperture Radar) images:</a:t>
            </a:r>
            <a:endParaRPr lang="zh-CN" altLang="en-US" dirty="0">
              <a:solidFill>
                <a:schemeClr val="bg1"/>
              </a:solidFill>
            </a:endParaRPr>
          </a:p>
        </p:txBody>
      </p:sp>
      <p:sp>
        <p:nvSpPr>
          <p:cNvPr id="3" name="内容占位符 2">
            <a:extLst>
              <a:ext uri="{FF2B5EF4-FFF2-40B4-BE49-F238E27FC236}">
                <a16:creationId xmlns:a16="http://schemas.microsoft.com/office/drawing/2014/main" id="{7207CCEA-5259-422C-B668-FB321D528943}"/>
              </a:ext>
            </a:extLst>
          </p:cNvPr>
          <p:cNvSpPr>
            <a:spLocks noGrp="1"/>
          </p:cNvSpPr>
          <p:nvPr>
            <p:ph idx="1"/>
          </p:nvPr>
        </p:nvSpPr>
        <p:spPr/>
        <p:txBody>
          <a:bodyPr>
            <a:normAutofit fontScale="77500" lnSpcReduction="20000"/>
          </a:bodyPr>
          <a:lstStyle/>
          <a:p>
            <a:r>
              <a:rPr lang="en-US" altLang="zh-CN" dirty="0">
                <a:solidFill>
                  <a:schemeClr val="bg1"/>
                </a:solidFill>
              </a:rPr>
              <a:t>Synthetic-aperture radar is an Earth observation technology which takes pictures of both land and sea, without the need for sunlight or the need for clear skies.</a:t>
            </a:r>
          </a:p>
          <a:p>
            <a:r>
              <a:rPr lang="en-US" altLang="zh-CN" dirty="0">
                <a:solidFill>
                  <a:schemeClr val="bg1"/>
                </a:solidFill>
              </a:rPr>
              <a:t>While optical cameras rely on light created by other sources, like the sun, a radar instrument actively send its own radio waves towards its target and then measures what is reflected back.</a:t>
            </a:r>
          </a:p>
          <a:p>
            <a:r>
              <a:rPr lang="en-US" altLang="zh-CN" dirty="0">
                <a:solidFill>
                  <a:schemeClr val="bg1"/>
                </a:solidFill>
              </a:rPr>
              <a:t>To create a SAR image, successive pulses of radio waves are transmitted to "illuminate" a target scene, and the echo of each pulse is received and recorded. The pulses are transmitted and the echoes received using a single beam-forming antenna, with wavelengths of a meter down to several millimeters. As the SAR device on board the aircraft or spacecraft moves, the antenna location relative to the target changes with time. Signal processing of the successive recorded radar echoes allows the combining of the recordings from these multiple antenna positions. This process forms the </a:t>
            </a:r>
            <a:r>
              <a:rPr lang="en-US" altLang="zh-CN" i="1" dirty="0">
                <a:solidFill>
                  <a:schemeClr val="bg1"/>
                </a:solidFill>
              </a:rPr>
              <a:t>synthetic antenna aperture</a:t>
            </a:r>
            <a:r>
              <a:rPr lang="en-US" altLang="zh-CN" dirty="0">
                <a:solidFill>
                  <a:schemeClr val="bg1"/>
                </a:solidFill>
              </a:rPr>
              <a:t> and allows the creation of higher-resolution images than would otherwise be possible with a given physical antenna</a:t>
            </a:r>
            <a:endParaRPr lang="zh-CN" altLang="en-US" dirty="0">
              <a:solidFill>
                <a:schemeClr val="bg1"/>
              </a:solidFill>
            </a:endParaRPr>
          </a:p>
        </p:txBody>
      </p:sp>
    </p:spTree>
    <p:extLst>
      <p:ext uri="{BB962C8B-B14F-4D97-AF65-F5344CB8AC3E}">
        <p14:creationId xmlns:p14="http://schemas.microsoft.com/office/powerpoint/2010/main" val="405483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46E29-E1DB-4C55-8047-2DE244680630}"/>
              </a:ext>
            </a:extLst>
          </p:cNvPr>
          <p:cNvSpPr>
            <a:spLocks noGrp="1"/>
          </p:cNvSpPr>
          <p:nvPr>
            <p:ph type="title"/>
          </p:nvPr>
        </p:nvSpPr>
        <p:spPr/>
        <p:txBody>
          <a:bodyPr/>
          <a:lstStyle/>
          <a:p>
            <a:r>
              <a:rPr lang="en-US" altLang="zh-CN" dirty="0">
                <a:solidFill>
                  <a:schemeClr val="bg1"/>
                </a:solidFill>
              </a:rPr>
              <a:t>Backpropagation:</a:t>
            </a:r>
            <a:r>
              <a:rPr lang="zh-CN" altLang="en-US" dirty="0">
                <a:solidFill>
                  <a:schemeClr val="bg1"/>
                </a:solidFill>
              </a:rPr>
              <a:t> </a:t>
            </a:r>
          </a:p>
        </p:txBody>
      </p:sp>
      <p:sp>
        <p:nvSpPr>
          <p:cNvPr id="3" name="内容占位符 2">
            <a:extLst>
              <a:ext uri="{FF2B5EF4-FFF2-40B4-BE49-F238E27FC236}">
                <a16:creationId xmlns:a16="http://schemas.microsoft.com/office/drawing/2014/main" id="{35CFDFCE-8871-4DA9-B1A1-A0AC6EAB1AC5}"/>
              </a:ext>
            </a:extLst>
          </p:cNvPr>
          <p:cNvSpPr>
            <a:spLocks noGrp="1"/>
          </p:cNvSpPr>
          <p:nvPr>
            <p:ph idx="1"/>
          </p:nvPr>
        </p:nvSpPr>
        <p:spPr>
          <a:xfrm>
            <a:off x="702734" y="1690687"/>
            <a:ext cx="11133666" cy="4947179"/>
          </a:xfrm>
        </p:spPr>
        <p:txBody>
          <a:bodyPr>
            <a:normAutofit lnSpcReduction="10000"/>
          </a:bodyPr>
          <a:lstStyle/>
          <a:p>
            <a:pPr marL="514350" indent="-514350">
              <a:buFont typeface="+mj-lt"/>
              <a:buAutoNum type="arabicPeriod"/>
            </a:pPr>
            <a:r>
              <a:rPr lang="en-US" altLang="zh-CN" dirty="0">
                <a:solidFill>
                  <a:schemeClr val="bg1"/>
                </a:solidFill>
              </a:rPr>
              <a:t>Calculate Square Error:</a:t>
            </a:r>
          </a:p>
          <a:p>
            <a:pPr marL="514350" indent="-514350">
              <a:buFont typeface="+mj-lt"/>
              <a:buAutoNum type="arabicPeriod"/>
            </a:pPr>
            <a:endParaRPr lang="en-US" altLang="zh-CN" dirty="0">
              <a:solidFill>
                <a:schemeClr val="bg1"/>
              </a:solidFill>
            </a:endParaRPr>
          </a:p>
          <a:p>
            <a:pPr marL="514350" indent="-514350">
              <a:buFont typeface="+mj-lt"/>
              <a:buAutoNum type="arabicPeriod"/>
            </a:pPr>
            <a:r>
              <a:rPr lang="en-US" altLang="zh-CN" dirty="0">
                <a:solidFill>
                  <a:schemeClr val="bg1"/>
                </a:solidFill>
              </a:rPr>
              <a:t>Hidden layer-&gt;Update the output layer’s  weight</a:t>
            </a:r>
          </a:p>
          <a:p>
            <a:pPr marL="0" indent="0">
              <a:buNone/>
            </a:pPr>
            <a:r>
              <a:rPr lang="en-US" altLang="zh-CN" dirty="0">
                <a:solidFill>
                  <a:schemeClr val="bg1"/>
                </a:solidFill>
              </a:rPr>
              <a:t>For example: w5                                           -&gt; chain rule</a:t>
            </a:r>
          </a:p>
          <a:p>
            <a:pPr marL="0" indent="0">
              <a:buNone/>
            </a:pPr>
            <a:r>
              <a:rPr lang="en-US" altLang="zh-CN" dirty="0">
                <a:solidFill>
                  <a:schemeClr val="bg1"/>
                </a:solidFill>
              </a:rPr>
              <a:t>From this, we can know how much influence w5 has on the square error.</a:t>
            </a:r>
          </a:p>
          <a:p>
            <a:pPr marL="0" indent="0">
              <a:buNone/>
            </a:pPr>
            <a:r>
              <a:rPr lang="en-US" altLang="zh-CN" dirty="0">
                <a:solidFill>
                  <a:schemeClr val="bg1"/>
                </a:solidFill>
              </a:rPr>
              <a:t>Update w5:                         (n is learning rate)</a:t>
            </a:r>
          </a:p>
          <a:p>
            <a:pPr marL="0" indent="0">
              <a:buNone/>
            </a:pPr>
            <a:r>
              <a:rPr lang="en-US" altLang="zh-CN" dirty="0">
                <a:solidFill>
                  <a:schemeClr val="bg1"/>
                </a:solidFill>
              </a:rPr>
              <a:t>Out(o1)-&gt;net(o1)-&gt;w5</a:t>
            </a:r>
          </a:p>
          <a:p>
            <a:pPr marL="514350" indent="-514350">
              <a:buAutoNum type="arabicPeriod" startAt="3"/>
            </a:pPr>
            <a:r>
              <a:rPr lang="en-US" altLang="zh-CN" dirty="0">
                <a:solidFill>
                  <a:schemeClr val="bg1"/>
                </a:solidFill>
              </a:rPr>
              <a:t>Hidden layer-&gt;Update the hidden layer’ s weight</a:t>
            </a:r>
          </a:p>
          <a:p>
            <a:pPr marL="0" indent="0">
              <a:buNone/>
            </a:pPr>
            <a:r>
              <a:rPr lang="en-US" altLang="zh-CN" dirty="0">
                <a:solidFill>
                  <a:schemeClr val="bg1"/>
                </a:solidFill>
              </a:rPr>
              <a:t>Update w1:</a:t>
            </a:r>
          </a:p>
          <a:p>
            <a:pPr marL="0" indent="0">
              <a:buNone/>
            </a:pPr>
            <a:r>
              <a:rPr lang="en-US" altLang="zh-CN" dirty="0">
                <a:solidFill>
                  <a:schemeClr val="bg1"/>
                </a:solidFill>
              </a:rPr>
              <a:t>Out(h1)-&gt;net(h1)-&gt;w1</a:t>
            </a:r>
          </a:p>
          <a:p>
            <a:pPr marL="0" indent="0">
              <a:buNone/>
            </a:pPr>
            <a:endParaRPr lang="en-US" altLang="zh-CN" dirty="0">
              <a:solidFill>
                <a:schemeClr val="bg1"/>
              </a:solidFill>
            </a:endParaRPr>
          </a:p>
        </p:txBody>
      </p:sp>
      <p:pic>
        <p:nvPicPr>
          <p:cNvPr id="4" name="图片 3">
            <a:extLst>
              <a:ext uri="{FF2B5EF4-FFF2-40B4-BE49-F238E27FC236}">
                <a16:creationId xmlns:a16="http://schemas.microsoft.com/office/drawing/2014/main" id="{3ED944CE-B25C-49EA-A0A0-41DEA215192F}"/>
              </a:ext>
            </a:extLst>
          </p:cNvPr>
          <p:cNvPicPr>
            <a:picLocks noChangeAspect="1"/>
          </p:cNvPicPr>
          <p:nvPr/>
        </p:nvPicPr>
        <p:blipFill>
          <a:blip r:embed="rId2"/>
          <a:stretch>
            <a:fillRect/>
          </a:stretch>
        </p:blipFill>
        <p:spPr>
          <a:xfrm>
            <a:off x="5306483" y="1690688"/>
            <a:ext cx="2933700" cy="647700"/>
          </a:xfrm>
          <a:prstGeom prst="rect">
            <a:avLst/>
          </a:prstGeom>
        </p:spPr>
      </p:pic>
      <p:pic>
        <p:nvPicPr>
          <p:cNvPr id="5" name="图片 4">
            <a:extLst>
              <a:ext uri="{FF2B5EF4-FFF2-40B4-BE49-F238E27FC236}">
                <a16:creationId xmlns:a16="http://schemas.microsoft.com/office/drawing/2014/main" id="{B7604745-E231-41C1-87D6-A05ECFF350E0}"/>
              </a:ext>
            </a:extLst>
          </p:cNvPr>
          <p:cNvPicPr>
            <a:picLocks noChangeAspect="1"/>
          </p:cNvPicPr>
          <p:nvPr/>
        </p:nvPicPr>
        <p:blipFill>
          <a:blip r:embed="rId3"/>
          <a:stretch>
            <a:fillRect/>
          </a:stretch>
        </p:blipFill>
        <p:spPr>
          <a:xfrm>
            <a:off x="3570286" y="3016251"/>
            <a:ext cx="2695047" cy="612171"/>
          </a:xfrm>
          <a:prstGeom prst="rect">
            <a:avLst/>
          </a:prstGeom>
        </p:spPr>
      </p:pic>
      <p:pic>
        <p:nvPicPr>
          <p:cNvPr id="6" name="图片 5">
            <a:extLst>
              <a:ext uri="{FF2B5EF4-FFF2-40B4-BE49-F238E27FC236}">
                <a16:creationId xmlns:a16="http://schemas.microsoft.com/office/drawing/2014/main" id="{393E4D7A-5BBB-48C1-BD25-10908964D8FC}"/>
              </a:ext>
            </a:extLst>
          </p:cNvPr>
          <p:cNvPicPr>
            <a:picLocks noChangeAspect="1"/>
          </p:cNvPicPr>
          <p:nvPr/>
        </p:nvPicPr>
        <p:blipFill>
          <a:blip r:embed="rId4"/>
          <a:stretch>
            <a:fillRect/>
          </a:stretch>
        </p:blipFill>
        <p:spPr>
          <a:xfrm>
            <a:off x="2753253" y="3973776"/>
            <a:ext cx="1943100" cy="514350"/>
          </a:xfrm>
          <a:prstGeom prst="rect">
            <a:avLst/>
          </a:prstGeom>
        </p:spPr>
      </p:pic>
      <p:pic>
        <p:nvPicPr>
          <p:cNvPr id="7" name="图片 6">
            <a:extLst>
              <a:ext uri="{FF2B5EF4-FFF2-40B4-BE49-F238E27FC236}">
                <a16:creationId xmlns:a16="http://schemas.microsoft.com/office/drawing/2014/main" id="{A697DC5A-5E37-4218-8103-0B31CCCE2EBD}"/>
              </a:ext>
            </a:extLst>
          </p:cNvPr>
          <p:cNvPicPr>
            <a:picLocks noChangeAspect="1"/>
          </p:cNvPicPr>
          <p:nvPr/>
        </p:nvPicPr>
        <p:blipFill>
          <a:blip r:embed="rId5"/>
          <a:stretch>
            <a:fillRect/>
          </a:stretch>
        </p:blipFill>
        <p:spPr>
          <a:xfrm>
            <a:off x="8720667" y="0"/>
            <a:ext cx="3505199" cy="2925673"/>
          </a:xfrm>
          <a:prstGeom prst="rect">
            <a:avLst/>
          </a:prstGeom>
        </p:spPr>
      </p:pic>
      <p:pic>
        <p:nvPicPr>
          <p:cNvPr id="8" name="图片 7">
            <a:extLst>
              <a:ext uri="{FF2B5EF4-FFF2-40B4-BE49-F238E27FC236}">
                <a16:creationId xmlns:a16="http://schemas.microsoft.com/office/drawing/2014/main" id="{E6A40488-5FDD-4409-BAF3-C17B98E610F5}"/>
              </a:ext>
            </a:extLst>
          </p:cNvPr>
          <p:cNvPicPr>
            <a:picLocks noChangeAspect="1"/>
          </p:cNvPicPr>
          <p:nvPr/>
        </p:nvPicPr>
        <p:blipFill>
          <a:blip r:embed="rId6"/>
          <a:stretch>
            <a:fillRect/>
          </a:stretch>
        </p:blipFill>
        <p:spPr>
          <a:xfrm>
            <a:off x="8869891" y="4776787"/>
            <a:ext cx="2619375" cy="952500"/>
          </a:xfrm>
          <a:prstGeom prst="rect">
            <a:avLst/>
          </a:prstGeom>
        </p:spPr>
      </p:pic>
      <p:pic>
        <p:nvPicPr>
          <p:cNvPr id="9" name="图片 8">
            <a:extLst>
              <a:ext uri="{FF2B5EF4-FFF2-40B4-BE49-F238E27FC236}">
                <a16:creationId xmlns:a16="http://schemas.microsoft.com/office/drawing/2014/main" id="{3F7FF5B4-0599-4892-BB74-93C23148DFA2}"/>
              </a:ext>
            </a:extLst>
          </p:cNvPr>
          <p:cNvPicPr>
            <a:picLocks noChangeAspect="1"/>
          </p:cNvPicPr>
          <p:nvPr/>
        </p:nvPicPr>
        <p:blipFill>
          <a:blip r:embed="rId7"/>
          <a:stretch>
            <a:fillRect/>
          </a:stretch>
        </p:blipFill>
        <p:spPr>
          <a:xfrm>
            <a:off x="2924703" y="5524499"/>
            <a:ext cx="1600200" cy="409575"/>
          </a:xfrm>
          <a:prstGeom prst="rect">
            <a:avLst/>
          </a:prstGeom>
        </p:spPr>
      </p:pic>
    </p:spTree>
    <p:extLst>
      <p:ext uri="{BB962C8B-B14F-4D97-AF65-F5344CB8AC3E}">
        <p14:creationId xmlns:p14="http://schemas.microsoft.com/office/powerpoint/2010/main" val="88973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9702-ACC7-4AC2-9B8B-53954DA6C6C7}"/>
              </a:ext>
            </a:extLst>
          </p:cNvPr>
          <p:cNvSpPr>
            <a:spLocks noGrp="1"/>
          </p:cNvSpPr>
          <p:nvPr>
            <p:ph type="title"/>
          </p:nvPr>
        </p:nvSpPr>
        <p:spPr/>
        <p:txBody>
          <a:bodyPr/>
          <a:lstStyle/>
          <a:p>
            <a:r>
              <a:rPr lang="en-US" altLang="zh-CN" dirty="0">
                <a:solidFill>
                  <a:schemeClr val="bg1"/>
                </a:solidFill>
              </a:rPr>
              <a:t>Loss function:</a:t>
            </a:r>
            <a:endParaRPr lang="zh-CN" altLang="en-US" dirty="0">
              <a:solidFill>
                <a:schemeClr val="bg1"/>
              </a:solidFill>
            </a:endParaRPr>
          </a:p>
        </p:txBody>
      </p:sp>
      <p:sp>
        <p:nvSpPr>
          <p:cNvPr id="3" name="内容占位符 2">
            <a:extLst>
              <a:ext uri="{FF2B5EF4-FFF2-40B4-BE49-F238E27FC236}">
                <a16:creationId xmlns:a16="http://schemas.microsoft.com/office/drawing/2014/main" id="{7207CCEA-5259-422C-B668-FB321D528943}"/>
              </a:ext>
            </a:extLst>
          </p:cNvPr>
          <p:cNvSpPr>
            <a:spLocks noGrp="1"/>
          </p:cNvSpPr>
          <p:nvPr>
            <p:ph idx="1"/>
          </p:nvPr>
        </p:nvSpPr>
        <p:spPr/>
        <p:txBody>
          <a:bodyPr/>
          <a:lstStyle/>
          <a:p>
            <a:r>
              <a:rPr lang="en-US" altLang="zh-CN" dirty="0">
                <a:solidFill>
                  <a:schemeClr val="bg1"/>
                </a:solidFill>
              </a:rPr>
              <a:t>It’s a method of evaluating how well your algorithm models your dataset. If your predictions are totally off, your loss function will output a higher number. If they’re pretty good, it’ll output a lower number. As you change pieces of your algorithm to try and improve your model, your loss function will tell you if you’re getting anywhere. </a:t>
            </a:r>
          </a:p>
          <a:p>
            <a:r>
              <a:rPr lang="en-US" altLang="zh-CN" dirty="0">
                <a:solidFill>
                  <a:schemeClr val="bg1"/>
                </a:solidFill>
              </a:rPr>
              <a:t>It can be divided into two categories: classification and regression</a:t>
            </a:r>
            <a:endParaRPr lang="zh-CN" altLang="en-US" dirty="0">
              <a:solidFill>
                <a:schemeClr val="bg1"/>
              </a:solidFill>
            </a:endParaRPr>
          </a:p>
        </p:txBody>
      </p:sp>
    </p:spTree>
    <p:extLst>
      <p:ext uri="{BB962C8B-B14F-4D97-AF65-F5344CB8AC3E}">
        <p14:creationId xmlns:p14="http://schemas.microsoft.com/office/powerpoint/2010/main" val="21495699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6156</TotalTime>
  <Words>1362</Words>
  <Application>Microsoft Office PowerPoint</Application>
  <PresentationFormat>宽屏</PresentationFormat>
  <Paragraphs>91</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Image Processing 4</vt:lpstr>
      <vt:lpstr>Compare(ordinary images):</vt:lpstr>
      <vt:lpstr>Remote sensing image:</vt:lpstr>
      <vt:lpstr>Hyperpectral images 1:</vt:lpstr>
      <vt:lpstr>Hyperpectral images 2:</vt:lpstr>
      <vt:lpstr>Multispectral images: </vt:lpstr>
      <vt:lpstr>SAR(Synthetic Aperture Radar) images:</vt:lpstr>
      <vt:lpstr>Backpropagation: </vt:lpstr>
      <vt:lpstr>Loss function:</vt:lpstr>
      <vt:lpstr>Loss Function(classification): 0-1 loss</vt:lpstr>
      <vt:lpstr>Logarithmic loss:</vt:lpstr>
      <vt:lpstr>Softmax loss:</vt:lpstr>
      <vt:lpstr>Loss function(regression): Mean squared Error</vt:lpstr>
      <vt:lpstr>MAE(Mean absolute loss):</vt:lpstr>
      <vt:lpstr>Prevent the Gradient Vanish in CNN:</vt:lpstr>
      <vt:lpstr>1. Pre-training and fine-tunning</vt:lpstr>
      <vt:lpstr>2. Relu, Leakrelu, elu and other activation functions</vt:lpstr>
      <vt:lpstr>3. Batchnorm(batch normalization):</vt:lpstr>
      <vt:lpstr>4. LSTM (long-short term memory networks):</vt:lpstr>
      <vt:lpstr>Tensorflow: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4</dc:title>
  <dc:creator>肖 寻</dc:creator>
  <cp:lastModifiedBy>肖 寻</cp:lastModifiedBy>
  <cp:revision>41</cp:revision>
  <dcterms:created xsi:type="dcterms:W3CDTF">2019-05-30T16:00:13Z</dcterms:created>
  <dcterms:modified xsi:type="dcterms:W3CDTF">2019-06-12T11:36:50Z</dcterms:modified>
</cp:coreProperties>
</file>