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1"/>
  </p:sldMasterIdLst>
  <p:sldIdLst>
    <p:sldId id="256" r:id="rId2"/>
    <p:sldId id="257" r:id="rId3"/>
    <p:sldId id="263"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4"/>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C52E-4877-1E4A-AC39-0B13CC86F2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CDAFFD-F061-904A-BAE0-71A384474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0E542A-3E27-2544-9195-AAE525B4511B}"/>
              </a:ext>
            </a:extLst>
          </p:cNvPr>
          <p:cNvSpPr>
            <a:spLocks noGrp="1"/>
          </p:cNvSpPr>
          <p:nvPr>
            <p:ph type="dt" sz="half" idx="10"/>
          </p:nvPr>
        </p:nvSpPr>
        <p:spPr/>
        <p:txBody>
          <a:bodyPr/>
          <a:lstStyle/>
          <a:p>
            <a:fld id="{88D38747-4367-4BD2-8D51-C97E202738E2}" type="datetime1">
              <a:rPr lang="en-US" smtClean="0"/>
              <a:t>1/8/20</a:t>
            </a:fld>
            <a:endParaRPr lang="en-US" dirty="0"/>
          </a:p>
        </p:txBody>
      </p:sp>
      <p:sp>
        <p:nvSpPr>
          <p:cNvPr id="5" name="Footer Placeholder 4">
            <a:extLst>
              <a:ext uri="{FF2B5EF4-FFF2-40B4-BE49-F238E27FC236}">
                <a16:creationId xmlns:a16="http://schemas.microsoft.com/office/drawing/2014/main" id="{BA00329C-9EF8-704F-A8A4-8678A17819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CCA3CA-3D10-EB40-839E-E890188AB6D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70296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7493-8536-8140-940A-7D4506463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FAB9E5-FB5F-DB47-9487-EE3B85152C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6D9E-6010-7D41-BE56-1E89B874B8D4}"/>
              </a:ext>
            </a:extLst>
          </p:cNvPr>
          <p:cNvSpPr>
            <a:spLocks noGrp="1"/>
          </p:cNvSpPr>
          <p:nvPr>
            <p:ph type="dt" sz="half" idx="10"/>
          </p:nvPr>
        </p:nvSpPr>
        <p:spPr/>
        <p:txBody>
          <a:bodyPr/>
          <a:lstStyle/>
          <a:p>
            <a:fld id="{217E833E-1B6D-415F-AD29-75AE8C43BD0D}" type="datetime1">
              <a:rPr lang="en-US" smtClean="0"/>
              <a:t>1/8/20</a:t>
            </a:fld>
            <a:endParaRPr lang="en-US" dirty="0"/>
          </a:p>
        </p:txBody>
      </p:sp>
      <p:sp>
        <p:nvSpPr>
          <p:cNvPr id="5" name="Footer Placeholder 4">
            <a:extLst>
              <a:ext uri="{FF2B5EF4-FFF2-40B4-BE49-F238E27FC236}">
                <a16:creationId xmlns:a16="http://schemas.microsoft.com/office/drawing/2014/main" id="{899A0019-901B-394C-9C3C-09C5922A30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8FB7A8-AEF8-1747-B0E8-707792E5EC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157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CF8FF-5BF0-004F-AAEA-0EC063A970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A98A71-AA23-5C4F-8682-87F615DEE9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E124A-F5DD-C74C-B60E-90B6037E726F}"/>
              </a:ext>
            </a:extLst>
          </p:cNvPr>
          <p:cNvSpPr>
            <a:spLocks noGrp="1"/>
          </p:cNvSpPr>
          <p:nvPr>
            <p:ph type="dt" sz="half" idx="10"/>
          </p:nvPr>
        </p:nvSpPr>
        <p:spPr/>
        <p:txBody>
          <a:bodyPr/>
          <a:lstStyle/>
          <a:p>
            <a:fld id="{8452596F-08A7-4B70-989A-F2B1CF31E66B}" type="datetime1">
              <a:rPr lang="en-US" smtClean="0"/>
              <a:t>1/8/20</a:t>
            </a:fld>
            <a:endParaRPr lang="en-US" dirty="0"/>
          </a:p>
        </p:txBody>
      </p:sp>
      <p:sp>
        <p:nvSpPr>
          <p:cNvPr id="5" name="Footer Placeholder 4">
            <a:extLst>
              <a:ext uri="{FF2B5EF4-FFF2-40B4-BE49-F238E27FC236}">
                <a16:creationId xmlns:a16="http://schemas.microsoft.com/office/drawing/2014/main" id="{32A0C83A-306D-E24F-9E5F-3E676D906E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D908BC-6EEC-EC4B-B2E8-A5CCEAC7CE4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06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F92F-C823-614B-BCA0-5235F5BF6D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F9001-4D36-3B49-B024-B8A3F9635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6FFA0-FC52-3D4D-97A5-E9214171575E}"/>
              </a:ext>
            </a:extLst>
          </p:cNvPr>
          <p:cNvSpPr>
            <a:spLocks noGrp="1"/>
          </p:cNvSpPr>
          <p:nvPr>
            <p:ph type="dt" sz="half" idx="10"/>
          </p:nvPr>
        </p:nvSpPr>
        <p:spPr/>
        <p:txBody>
          <a:bodyPr/>
          <a:lstStyle/>
          <a:p>
            <a:fld id="{73C55A3C-5767-4844-A0A3-83778C2E5409}" type="datetime1">
              <a:rPr lang="en-US" smtClean="0"/>
              <a:t>1/8/20</a:t>
            </a:fld>
            <a:endParaRPr lang="en-US" dirty="0"/>
          </a:p>
        </p:txBody>
      </p:sp>
      <p:sp>
        <p:nvSpPr>
          <p:cNvPr id="5" name="Footer Placeholder 4">
            <a:extLst>
              <a:ext uri="{FF2B5EF4-FFF2-40B4-BE49-F238E27FC236}">
                <a16:creationId xmlns:a16="http://schemas.microsoft.com/office/drawing/2014/main" id="{2BF7DB6C-2A0E-0242-B759-673B641AA7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358C-0B69-4348-B6DD-443A8B477BD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843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5A37-03F6-7740-A7B6-037054CD6A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1A8D09-4DC4-DD44-A109-157471BA0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BE80D-8F84-7E46-8412-90DAFE9B3EB0}"/>
              </a:ext>
            </a:extLst>
          </p:cNvPr>
          <p:cNvSpPr>
            <a:spLocks noGrp="1"/>
          </p:cNvSpPr>
          <p:nvPr>
            <p:ph type="dt" sz="half" idx="10"/>
          </p:nvPr>
        </p:nvSpPr>
        <p:spPr/>
        <p:txBody>
          <a:bodyPr/>
          <a:lstStyle/>
          <a:p>
            <a:fld id="{CAE507A8-A5CF-4D38-AB86-7EDDA87A85D4}" type="datetime1">
              <a:rPr lang="en-US" smtClean="0"/>
              <a:t>1/8/20</a:t>
            </a:fld>
            <a:endParaRPr lang="en-US" dirty="0"/>
          </a:p>
        </p:txBody>
      </p:sp>
      <p:sp>
        <p:nvSpPr>
          <p:cNvPr id="5" name="Footer Placeholder 4">
            <a:extLst>
              <a:ext uri="{FF2B5EF4-FFF2-40B4-BE49-F238E27FC236}">
                <a16:creationId xmlns:a16="http://schemas.microsoft.com/office/drawing/2014/main" id="{30B169AE-3F2B-E841-A7E0-2F64BBBF9B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497D31-23CE-AF4B-AAC7-688D2F79BD8E}"/>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8302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83D3-F309-C443-AEFB-FEB65D490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3B2DB-A1B9-C34D-8A65-A0D4ECF884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369346-81F3-B24D-BD3A-CE5947178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4F46BD-636B-0A44-9EBD-35E16D800911}"/>
              </a:ext>
            </a:extLst>
          </p:cNvPr>
          <p:cNvSpPr>
            <a:spLocks noGrp="1"/>
          </p:cNvSpPr>
          <p:nvPr>
            <p:ph type="dt" sz="half" idx="10"/>
          </p:nvPr>
        </p:nvSpPr>
        <p:spPr/>
        <p:txBody>
          <a:bodyPr/>
          <a:lstStyle/>
          <a:p>
            <a:fld id="{BDFCD27C-8599-43EF-BA1D-14DDC1946E06}" type="datetime1">
              <a:rPr lang="en-US" smtClean="0"/>
              <a:t>1/8/20</a:t>
            </a:fld>
            <a:endParaRPr lang="en-US" dirty="0"/>
          </a:p>
        </p:txBody>
      </p:sp>
      <p:sp>
        <p:nvSpPr>
          <p:cNvPr id="6" name="Footer Placeholder 5">
            <a:extLst>
              <a:ext uri="{FF2B5EF4-FFF2-40B4-BE49-F238E27FC236}">
                <a16:creationId xmlns:a16="http://schemas.microsoft.com/office/drawing/2014/main" id="{77A270D0-484E-D248-973D-4775560F75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ADA245-95C1-DC41-BBA3-95009044B15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683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CA05-E402-7C4C-AAAF-4C7FFB8DA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CE732C-DC3F-1F47-98CB-F906837C5F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7E7E79-D1D8-584A-A57D-64FAA4F748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3176A9-ABE8-9D44-A4F1-8E223215B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A86BB6-FA18-5C4D-8A64-B55E3C20A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0A669E-F520-2444-A696-AF98E396EB15}"/>
              </a:ext>
            </a:extLst>
          </p:cNvPr>
          <p:cNvSpPr>
            <a:spLocks noGrp="1"/>
          </p:cNvSpPr>
          <p:nvPr>
            <p:ph type="dt" sz="half" idx="10"/>
          </p:nvPr>
        </p:nvSpPr>
        <p:spPr/>
        <p:txBody>
          <a:bodyPr/>
          <a:lstStyle/>
          <a:p>
            <a:fld id="{49343D99-809A-49C0-96E5-4250D0B498EE}" type="datetime1">
              <a:rPr lang="en-US" smtClean="0"/>
              <a:t>1/8/20</a:t>
            </a:fld>
            <a:endParaRPr lang="en-US" dirty="0"/>
          </a:p>
        </p:txBody>
      </p:sp>
      <p:sp>
        <p:nvSpPr>
          <p:cNvPr id="8" name="Footer Placeholder 7">
            <a:extLst>
              <a:ext uri="{FF2B5EF4-FFF2-40B4-BE49-F238E27FC236}">
                <a16:creationId xmlns:a16="http://schemas.microsoft.com/office/drawing/2014/main" id="{2C6A44D3-368B-B54D-8EDD-BE7526447CF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7364EEB-A872-5A42-9B12-0650E8FF9F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271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4949-CC1E-8A46-90FE-E2CB0DB319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4269B4-C71D-3B43-A2F2-663DD391E90E}"/>
              </a:ext>
            </a:extLst>
          </p:cNvPr>
          <p:cNvSpPr>
            <a:spLocks noGrp="1"/>
          </p:cNvSpPr>
          <p:nvPr>
            <p:ph type="dt" sz="half" idx="10"/>
          </p:nvPr>
        </p:nvSpPr>
        <p:spPr/>
        <p:txBody>
          <a:bodyPr/>
          <a:lstStyle/>
          <a:p>
            <a:fld id="{A143DE9B-B678-4EFB-BB7D-A4370204A0B0}" type="datetime1">
              <a:rPr lang="en-US" smtClean="0"/>
              <a:t>1/8/20</a:t>
            </a:fld>
            <a:endParaRPr lang="en-US" dirty="0"/>
          </a:p>
        </p:txBody>
      </p:sp>
      <p:sp>
        <p:nvSpPr>
          <p:cNvPr id="4" name="Footer Placeholder 3">
            <a:extLst>
              <a:ext uri="{FF2B5EF4-FFF2-40B4-BE49-F238E27FC236}">
                <a16:creationId xmlns:a16="http://schemas.microsoft.com/office/drawing/2014/main" id="{31C29499-A13E-FB46-87D8-49E044A895D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7ABC9E9-5C15-5542-9B3E-D9AAA8009AD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357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E27F4A-3083-1C4B-AA4A-CC137AE0D5AD}"/>
              </a:ext>
            </a:extLst>
          </p:cNvPr>
          <p:cNvSpPr>
            <a:spLocks noGrp="1"/>
          </p:cNvSpPr>
          <p:nvPr>
            <p:ph type="dt" sz="half" idx="10"/>
          </p:nvPr>
        </p:nvSpPr>
        <p:spPr/>
        <p:txBody>
          <a:bodyPr/>
          <a:lstStyle/>
          <a:p>
            <a:fld id="{E68812DA-F765-4142-A6A3-A8ED7235E082}" type="datetime1">
              <a:rPr lang="en-US" smtClean="0"/>
              <a:t>1/8/20</a:t>
            </a:fld>
            <a:endParaRPr lang="en-US" dirty="0"/>
          </a:p>
        </p:txBody>
      </p:sp>
      <p:sp>
        <p:nvSpPr>
          <p:cNvPr id="3" name="Footer Placeholder 2">
            <a:extLst>
              <a:ext uri="{FF2B5EF4-FFF2-40B4-BE49-F238E27FC236}">
                <a16:creationId xmlns:a16="http://schemas.microsoft.com/office/drawing/2014/main" id="{11DA9B6A-0781-9A44-B8BD-15E54A4CB7A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7ADA39B-0DCB-9B41-943F-B028DDDD138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430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E0A9-3160-AD4C-8D7A-7D55E5DEB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32E145-D767-204A-BF53-705E4F72F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09F96-F589-854E-9FA3-DD92C74F7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2F574-CC18-1B40-BB5A-F079218A7804}"/>
              </a:ext>
            </a:extLst>
          </p:cNvPr>
          <p:cNvSpPr>
            <a:spLocks noGrp="1"/>
          </p:cNvSpPr>
          <p:nvPr>
            <p:ph type="dt" sz="half" idx="10"/>
          </p:nvPr>
        </p:nvSpPr>
        <p:spPr/>
        <p:txBody>
          <a:bodyPr/>
          <a:lstStyle/>
          <a:p>
            <a:fld id="{3E0277FD-7DE6-41D4-930D-AC99F5AFE54E}" type="datetime1">
              <a:rPr lang="en-US" smtClean="0"/>
              <a:t>1/8/20</a:t>
            </a:fld>
            <a:endParaRPr lang="en-US" dirty="0"/>
          </a:p>
        </p:txBody>
      </p:sp>
      <p:sp>
        <p:nvSpPr>
          <p:cNvPr id="6" name="Footer Placeholder 5">
            <a:extLst>
              <a:ext uri="{FF2B5EF4-FFF2-40B4-BE49-F238E27FC236}">
                <a16:creationId xmlns:a16="http://schemas.microsoft.com/office/drawing/2014/main" id="{3C0AAF42-95A3-1C41-B49F-6BD49D07777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F37D63-8E53-6344-8CC2-BDC0130B863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7792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59AF-EC50-7543-B9C4-33C7696CD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2A0260-3CAB-7A45-85D7-70CBD513D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451706-300E-A143-97AD-305DE624F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08ED5-5535-9F4A-A858-CC83B84FC2E7}"/>
              </a:ext>
            </a:extLst>
          </p:cNvPr>
          <p:cNvSpPr>
            <a:spLocks noGrp="1"/>
          </p:cNvSpPr>
          <p:nvPr>
            <p:ph type="dt" sz="half" idx="10"/>
          </p:nvPr>
        </p:nvSpPr>
        <p:spPr/>
        <p:txBody>
          <a:bodyPr/>
          <a:lstStyle/>
          <a:p>
            <a:fld id="{9EA15526-7079-4B7B-987C-1B5FAE11A0FF}" type="datetime1">
              <a:rPr lang="en-US" smtClean="0"/>
              <a:t>1/8/20</a:t>
            </a:fld>
            <a:endParaRPr lang="en-US" dirty="0"/>
          </a:p>
        </p:txBody>
      </p:sp>
      <p:sp>
        <p:nvSpPr>
          <p:cNvPr id="6" name="Footer Placeholder 5">
            <a:extLst>
              <a:ext uri="{FF2B5EF4-FFF2-40B4-BE49-F238E27FC236}">
                <a16:creationId xmlns:a16="http://schemas.microsoft.com/office/drawing/2014/main" id="{16C617CE-A9AF-7944-BDA0-7627C45B2370}"/>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3166F246-3825-B644-8FD4-86B6B7D8E37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934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FCD1B-7E32-F44A-B7CA-8BEB982A8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4A6B0A-601B-C143-A926-ED65F970B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0DB8D-E79E-834D-970A-8A3418385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1/8/20</a:t>
            </a:fld>
            <a:endParaRPr lang="en-US" dirty="0"/>
          </a:p>
        </p:txBody>
      </p:sp>
      <p:sp>
        <p:nvSpPr>
          <p:cNvPr id="5" name="Footer Placeholder 4">
            <a:extLst>
              <a:ext uri="{FF2B5EF4-FFF2-40B4-BE49-F238E27FC236}">
                <a16:creationId xmlns:a16="http://schemas.microsoft.com/office/drawing/2014/main" id="{E9F67FE2-59CC-CD4E-B80E-8CC7F5334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75B4C7-2CFA-2C44-B4AE-2A7EA6A7A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545407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g1.globo.com/sao-paulo/noticia/2013/11/veja-distribuicao-oficial-dos-bairros-nas-cinco-regioes-da-cidade.html"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9FC309A6-0387-48CB-9061-4DE8CC12A95D}"/>
              </a:ext>
            </a:extLst>
          </p:cNvPr>
          <p:cNvPicPr>
            <a:picLocks noChangeAspect="1"/>
          </p:cNvPicPr>
          <p:nvPr/>
        </p:nvPicPr>
        <p:blipFill rotWithShape="1">
          <a:blip r:embed="rId2"/>
          <a:srcRect b="5858"/>
          <a:stretch/>
        </p:blipFill>
        <p:spPr>
          <a:xfrm>
            <a:off x="20" y="10"/>
            <a:ext cx="12191980" cy="6857990"/>
          </a:xfrm>
          <a:prstGeom prst="rect">
            <a:avLst/>
          </a:prstGeom>
        </p:spPr>
      </p:pic>
      <p:sp>
        <p:nvSpPr>
          <p:cNvPr id="7"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8C6F550-1EA4-944D-BC65-78605A1E9FCF}"/>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spc="-150">
                <a:ln>
                  <a:solidFill>
                    <a:schemeClr val="bg1">
                      <a:lumMod val="75000"/>
                      <a:lumOff val="25000"/>
                      <a:alpha val="10000"/>
                    </a:schemeClr>
                  </a:solidFill>
                </a:ln>
                <a:solidFill>
                  <a:schemeClr val="tx1">
                    <a:lumMod val="85000"/>
                    <a:lumOff val="15000"/>
                  </a:schemeClr>
                </a:solidFill>
                <a:latin typeface="+mj-lt"/>
                <a:ea typeface="+mj-ea"/>
                <a:cs typeface="+mj-cs"/>
              </a:rPr>
              <a:t>Finding the best location for a Hotel</a:t>
            </a:r>
          </a:p>
        </p:txBody>
      </p:sp>
      <p:cxnSp>
        <p:nvCxnSpPr>
          <p:cNvPr id="8"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8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A059-8248-E341-A4C2-4CAFFC8BA6CB}"/>
              </a:ext>
            </a:extLst>
          </p:cNvPr>
          <p:cNvSpPr>
            <a:spLocks noGrp="1"/>
          </p:cNvSpPr>
          <p:nvPr>
            <p:ph type="title"/>
          </p:nvPr>
        </p:nvSpPr>
        <p:spPr>
          <a:xfrm>
            <a:off x="838200" y="365125"/>
            <a:ext cx="5393361" cy="1325563"/>
          </a:xfrm>
        </p:spPr>
        <p:txBody>
          <a:bodyPr>
            <a:normAutofit/>
          </a:bodyPr>
          <a:lstStyle/>
          <a:p>
            <a:r>
              <a:rPr lang="en-US"/>
              <a:t>Introduction</a:t>
            </a:r>
          </a:p>
        </p:txBody>
      </p:sp>
      <p:sp>
        <p:nvSpPr>
          <p:cNvPr id="27" name="Freeform: Shape 2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44A963F-1DCC-3D40-9274-0E6E8132D72F}"/>
              </a:ext>
            </a:extLst>
          </p:cNvPr>
          <p:cNvSpPr>
            <a:spLocks noGrp="1"/>
          </p:cNvSpPr>
          <p:nvPr>
            <p:ph idx="1"/>
          </p:nvPr>
        </p:nvSpPr>
        <p:spPr>
          <a:xfrm>
            <a:off x="838200" y="1825625"/>
            <a:ext cx="5393361" cy="4351338"/>
          </a:xfrm>
        </p:spPr>
        <p:txBody>
          <a:bodyPr>
            <a:normAutofit/>
          </a:bodyPr>
          <a:lstStyle/>
          <a:p>
            <a:r>
              <a:rPr lang="en-US" sz="2400"/>
              <a:t>São Paulo is the biggest city of Latin America and receive thousands of tourists for business trips every year.</a:t>
            </a:r>
          </a:p>
          <a:p>
            <a:r>
              <a:rPr lang="en-US" sz="2400"/>
              <a:t>A new Hotel can help the city to better accommodate their visitors and can be a good investment as well. However there are many hotels in the city and the main question for a stakeholder would be which neighborhoods does not have a hotel?</a:t>
            </a:r>
          </a:p>
          <a:p>
            <a:r>
              <a:rPr lang="en-US" sz="2400"/>
              <a:t>This project aims to find a good location for a hotel</a:t>
            </a:r>
          </a:p>
        </p:txBody>
      </p:sp>
      <p:sp>
        <p:nvSpPr>
          <p:cNvPr id="29" name="Oval 2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ity">
            <a:extLst>
              <a:ext uri="{FF2B5EF4-FFF2-40B4-BE49-F238E27FC236}">
                <a16:creationId xmlns:a16="http://schemas.microsoft.com/office/drawing/2014/main" id="{E7F15E33-5D60-4F6D-89A2-8C3C6CDEB1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gd name="connsiteX0" fmla="*/ 133155 w 4114800"/>
              <a:gd name="connsiteY0" fmla="*/ 0 h 5712488"/>
              <a:gd name="connsiteX1" fmla="*/ 3981645 w 4114800"/>
              <a:gd name="connsiteY1" fmla="*/ 0 h 5712488"/>
              <a:gd name="connsiteX2" fmla="*/ 4114800 w 4114800"/>
              <a:gd name="connsiteY2" fmla="*/ 133155 h 5712488"/>
              <a:gd name="connsiteX3" fmla="*/ 4114800 w 4114800"/>
              <a:gd name="connsiteY3" fmla="*/ 5579333 h 5712488"/>
              <a:gd name="connsiteX4" fmla="*/ 3981645 w 4114800"/>
              <a:gd name="connsiteY4" fmla="*/ 5712488 h 5712488"/>
              <a:gd name="connsiteX5" fmla="*/ 133155 w 4114800"/>
              <a:gd name="connsiteY5" fmla="*/ 5712488 h 5712488"/>
              <a:gd name="connsiteX6" fmla="*/ 0 w 4114800"/>
              <a:gd name="connsiteY6" fmla="*/ 5579333 h 5712488"/>
              <a:gd name="connsiteX7" fmla="*/ 0 w 4114800"/>
              <a:gd name="connsiteY7" fmla="*/ 133155 h 5712488"/>
              <a:gd name="connsiteX8" fmla="*/ 133155 w 4114800"/>
              <a:gd name="connsiteY8" fmla="*/ 0 h 571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4" name="Freeform: Shape 3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rgbClr val="70AD47"/>
          </a:solidFill>
          <a:ln w="9525"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rgbClr val="FFC000"/>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rgbClr val="70AD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1620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A059-8248-E341-A4C2-4CAFFC8BA6CB}"/>
              </a:ext>
            </a:extLst>
          </p:cNvPr>
          <p:cNvSpPr>
            <a:spLocks noGrp="1"/>
          </p:cNvSpPr>
          <p:nvPr>
            <p:ph type="title"/>
          </p:nvPr>
        </p:nvSpPr>
        <p:spPr>
          <a:xfrm>
            <a:off x="838201" y="479493"/>
            <a:ext cx="5257800" cy="1325563"/>
          </a:xfrm>
        </p:spPr>
        <p:txBody>
          <a:bodyPr>
            <a:normAutofit/>
          </a:bodyPr>
          <a:lstStyle/>
          <a:p>
            <a:r>
              <a:rPr lang="en-US"/>
              <a:t>Data</a:t>
            </a:r>
          </a:p>
        </p:txBody>
      </p:sp>
      <p:sp>
        <p:nvSpPr>
          <p:cNvPr id="3" name="Content Placeholder 2">
            <a:extLst>
              <a:ext uri="{FF2B5EF4-FFF2-40B4-BE49-F238E27FC236}">
                <a16:creationId xmlns:a16="http://schemas.microsoft.com/office/drawing/2014/main" id="{A44A963F-1DCC-3D40-9274-0E6E8132D72F}"/>
              </a:ext>
            </a:extLst>
          </p:cNvPr>
          <p:cNvSpPr>
            <a:spLocks noGrp="1"/>
          </p:cNvSpPr>
          <p:nvPr>
            <p:ph idx="1"/>
          </p:nvPr>
        </p:nvSpPr>
        <p:spPr>
          <a:xfrm>
            <a:off x="838201" y="1984443"/>
            <a:ext cx="5257800" cy="4192520"/>
          </a:xfrm>
        </p:spPr>
        <p:txBody>
          <a:bodyPr>
            <a:normAutofit/>
          </a:bodyPr>
          <a:lstStyle/>
          <a:p>
            <a:r>
              <a:rPr lang="en-US" sz="2000"/>
              <a:t>I got a list of São Paulo neighborhoods from </a:t>
            </a:r>
            <a:r>
              <a:rPr lang="en-US" sz="2000">
                <a:hlinkClick r:id="rId2"/>
              </a:rPr>
              <a:t>http://g1.globo.com/sao-paulo/noticia/2013/11/veja-distribuicao-oficial-dos-bairros-nas-cinco-regioes-da-cidade.html</a:t>
            </a:r>
            <a:r>
              <a:rPr lang="en-US" sz="2000"/>
              <a:t> </a:t>
            </a:r>
          </a:p>
          <a:p>
            <a:endParaRPr lang="en-US" sz="2000"/>
          </a:p>
          <a:p>
            <a:r>
              <a:rPr lang="en-US" sz="2000"/>
              <a:t>Coordinates were found using Google Maps API and added to the main data frame.</a:t>
            </a:r>
          </a:p>
          <a:p>
            <a:endParaRPr lang="en-US" sz="2000"/>
          </a:p>
          <a:p>
            <a:r>
              <a:rPr lang="en-US" sz="2000"/>
              <a:t>The main companies of each neighborhood were found using Foursquare and added to the main data frame as well.</a:t>
            </a:r>
          </a:p>
          <a:p>
            <a:endParaRPr lang="en-US" sz="2000"/>
          </a:p>
        </p:txBody>
      </p:sp>
      <p:sp>
        <p:nvSpPr>
          <p:cNvPr id="51" name="Freeform: Shape 3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ity">
            <a:extLst>
              <a:ext uri="{FF2B5EF4-FFF2-40B4-BE49-F238E27FC236}">
                <a16:creationId xmlns:a16="http://schemas.microsoft.com/office/drawing/2014/main" id="{E7F15E33-5D60-4F6D-89A2-8C3C6CDEB1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41053" y="953955"/>
            <a:ext cx="4777381" cy="4777381"/>
          </a:xfrm>
          <a:custGeom>
            <a:avLst/>
            <a:gdLst>
              <a:gd name="connsiteX0" fmla="*/ 143704 w 4777381"/>
              <a:gd name="connsiteY0" fmla="*/ 0 h 5643794"/>
              <a:gd name="connsiteX1" fmla="*/ 4633677 w 4777381"/>
              <a:gd name="connsiteY1" fmla="*/ 0 h 5643794"/>
              <a:gd name="connsiteX2" fmla="*/ 4777381 w 4777381"/>
              <a:gd name="connsiteY2" fmla="*/ 143704 h 5643794"/>
              <a:gd name="connsiteX3" fmla="*/ 4777381 w 4777381"/>
              <a:gd name="connsiteY3" fmla="*/ 5500090 h 5643794"/>
              <a:gd name="connsiteX4" fmla="*/ 4633677 w 4777381"/>
              <a:gd name="connsiteY4" fmla="*/ 5643794 h 5643794"/>
              <a:gd name="connsiteX5" fmla="*/ 143704 w 4777381"/>
              <a:gd name="connsiteY5" fmla="*/ 5643794 h 5643794"/>
              <a:gd name="connsiteX6" fmla="*/ 0 w 4777381"/>
              <a:gd name="connsiteY6" fmla="*/ 5500090 h 5643794"/>
              <a:gd name="connsiteX7" fmla="*/ 0 w 4777381"/>
              <a:gd name="connsiteY7" fmla="*/ 143704 h 5643794"/>
              <a:gd name="connsiteX8" fmla="*/ 143704 w 4777381"/>
              <a:gd name="connsiteY8" fmla="*/ 0 h 564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2" name="Arc 3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305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close up of a map&#10;&#10;Description automatically generated">
            <a:extLst>
              <a:ext uri="{FF2B5EF4-FFF2-40B4-BE49-F238E27FC236}">
                <a16:creationId xmlns:a16="http://schemas.microsoft.com/office/drawing/2014/main" id="{9C325091-623B-0448-9B90-38B7616D8255}"/>
              </a:ext>
            </a:extLst>
          </p:cNvPr>
          <p:cNvPicPr/>
          <p:nvPr/>
        </p:nvPicPr>
        <p:blipFill rotWithShape="1">
          <a:blip r:embed="rId2"/>
          <a:srcRect l="6469" r="15562" b="2"/>
          <a:stretch/>
        </p:blipFill>
        <p:spPr>
          <a:xfrm>
            <a:off x="3242695" y="10"/>
            <a:ext cx="8949307" cy="6857990"/>
          </a:xfrm>
          <a:custGeom>
            <a:avLst/>
            <a:gdLst>
              <a:gd name="connsiteX0" fmla="*/ 0 w 8949307"/>
              <a:gd name="connsiteY0" fmla="*/ 0 h 6858000"/>
              <a:gd name="connsiteX1" fmla="*/ 8949307 w 8949307"/>
              <a:gd name="connsiteY1" fmla="*/ 0 h 6858000"/>
              <a:gd name="connsiteX2" fmla="*/ 8949307 w 8949307"/>
              <a:gd name="connsiteY2" fmla="*/ 6858000 h 6858000"/>
              <a:gd name="connsiteX3" fmla="*/ 0 w 8949307"/>
              <a:gd name="connsiteY3" fmla="*/ 6858000 h 6858000"/>
              <a:gd name="connsiteX4" fmla="*/ 62983 w 8949307"/>
              <a:gd name="connsiteY4" fmla="*/ 6788730 h 6858000"/>
              <a:gd name="connsiteX5" fmla="*/ 1212979 w 8949307"/>
              <a:gd name="connsiteY5" fmla="*/ 3429000 h 6858000"/>
              <a:gd name="connsiteX6" fmla="*/ 62983 w 8949307"/>
              <a:gd name="connsiteY6" fmla="*/ 692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37" name="Freeform: Shape 31">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F3AFB2-37CD-AE44-A026-4C4BDD752B52}"/>
              </a:ext>
            </a:extLst>
          </p:cNvPr>
          <p:cNvSpPr>
            <a:spLocks noGrp="1"/>
          </p:cNvSpPr>
          <p:nvPr>
            <p:ph type="title"/>
          </p:nvPr>
        </p:nvSpPr>
        <p:spPr>
          <a:xfrm>
            <a:off x="371094" y="1161288"/>
            <a:ext cx="3438144" cy="1125728"/>
          </a:xfrm>
        </p:spPr>
        <p:txBody>
          <a:bodyPr anchor="b">
            <a:normAutofit/>
          </a:bodyPr>
          <a:lstStyle/>
          <a:p>
            <a:r>
              <a:rPr lang="en-US" sz="2800"/>
              <a:t>Results</a:t>
            </a:r>
          </a:p>
        </p:txBody>
      </p:sp>
      <p:sp>
        <p:nvSpPr>
          <p:cNvPr id="36" name="Rectangle 3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26EBEA5-A8B7-174C-A453-CF188154CC05}"/>
              </a:ext>
            </a:extLst>
          </p:cNvPr>
          <p:cNvSpPr>
            <a:spLocks noGrp="1"/>
          </p:cNvSpPr>
          <p:nvPr>
            <p:ph idx="1"/>
          </p:nvPr>
        </p:nvSpPr>
        <p:spPr>
          <a:xfrm>
            <a:off x="371094" y="2718054"/>
            <a:ext cx="3438906" cy="3207258"/>
          </a:xfrm>
        </p:spPr>
        <p:txBody>
          <a:bodyPr anchor="t">
            <a:normAutofit/>
          </a:bodyPr>
          <a:lstStyle/>
          <a:p>
            <a:pPr marL="0" indent="0">
              <a:buNone/>
            </a:pPr>
            <a:r>
              <a:rPr lang="en-US" sz="1700"/>
              <a:t>As we can see in map, the hotels are concentrated near the center of São Paulo. Neighborhoods as Perdizes, Morumbi, Indianópolis, Itaim Bibi, Barra Funda and others have four or five hotels in the same neighborhood. The most part of the neighborhoods has no hotels, as we can see in red on the map.</a:t>
            </a:r>
          </a:p>
          <a:p>
            <a:endParaRPr lang="en-US" sz="1700"/>
          </a:p>
        </p:txBody>
      </p:sp>
    </p:spTree>
    <p:extLst>
      <p:ext uri="{BB962C8B-B14F-4D97-AF65-F5344CB8AC3E}">
        <p14:creationId xmlns:p14="http://schemas.microsoft.com/office/powerpoint/2010/main" val="243527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EF601E8C-356C-4448-A1D8-63F295955FA8}"/>
              </a:ext>
            </a:extLst>
          </p:cNvPr>
          <p:cNvPicPr/>
          <p:nvPr/>
        </p:nvPicPr>
        <p:blipFill rotWithShape="1">
          <a:blip r:embed="rId2"/>
          <a:srcRect l="8936" r="13095" b="2"/>
          <a:stretch/>
        </p:blipFill>
        <p:spPr>
          <a:xfrm>
            <a:off x="3242695" y="10"/>
            <a:ext cx="8949307" cy="6857990"/>
          </a:xfrm>
          <a:custGeom>
            <a:avLst/>
            <a:gdLst>
              <a:gd name="connsiteX0" fmla="*/ 0 w 8949307"/>
              <a:gd name="connsiteY0" fmla="*/ 0 h 6858000"/>
              <a:gd name="connsiteX1" fmla="*/ 8949307 w 8949307"/>
              <a:gd name="connsiteY1" fmla="*/ 0 h 6858000"/>
              <a:gd name="connsiteX2" fmla="*/ 8949307 w 8949307"/>
              <a:gd name="connsiteY2" fmla="*/ 6858000 h 6858000"/>
              <a:gd name="connsiteX3" fmla="*/ 0 w 8949307"/>
              <a:gd name="connsiteY3" fmla="*/ 6858000 h 6858000"/>
              <a:gd name="connsiteX4" fmla="*/ 62983 w 8949307"/>
              <a:gd name="connsiteY4" fmla="*/ 6788730 h 6858000"/>
              <a:gd name="connsiteX5" fmla="*/ 1212979 w 8949307"/>
              <a:gd name="connsiteY5" fmla="*/ 3429000 h 6858000"/>
              <a:gd name="connsiteX6" fmla="*/ 62983 w 8949307"/>
              <a:gd name="connsiteY6" fmla="*/ 692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39" name="Freeform: Shape 38">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AE623E-52AD-C447-AA8D-88609B4968C1}"/>
              </a:ext>
            </a:extLst>
          </p:cNvPr>
          <p:cNvSpPr>
            <a:spLocks noGrp="1"/>
          </p:cNvSpPr>
          <p:nvPr>
            <p:ph type="title"/>
          </p:nvPr>
        </p:nvSpPr>
        <p:spPr>
          <a:xfrm>
            <a:off x="371094" y="1161288"/>
            <a:ext cx="3438144" cy="1125728"/>
          </a:xfrm>
        </p:spPr>
        <p:txBody>
          <a:bodyPr anchor="b">
            <a:normAutofit/>
          </a:bodyPr>
          <a:lstStyle/>
          <a:p>
            <a:r>
              <a:rPr lang="en-US" sz="2800" b="1"/>
              <a:t>Discussion</a:t>
            </a:r>
            <a:endParaRPr lang="en-US" sz="2800"/>
          </a:p>
        </p:txBody>
      </p:sp>
      <p:sp>
        <p:nvSpPr>
          <p:cNvPr id="43" name="Rectangle 4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881E1D1-83FE-9841-92EF-234B5E2BEB09}"/>
              </a:ext>
            </a:extLst>
          </p:cNvPr>
          <p:cNvSpPr>
            <a:spLocks noGrp="1"/>
          </p:cNvSpPr>
          <p:nvPr>
            <p:ph idx="1"/>
          </p:nvPr>
        </p:nvSpPr>
        <p:spPr>
          <a:xfrm>
            <a:off x="371094" y="2718054"/>
            <a:ext cx="3438906" cy="3207258"/>
          </a:xfrm>
        </p:spPr>
        <p:txBody>
          <a:bodyPr anchor="t">
            <a:normAutofit/>
          </a:bodyPr>
          <a:lstStyle/>
          <a:p>
            <a:pPr marL="0" indent="0">
              <a:buNone/>
            </a:pPr>
            <a:r>
              <a:rPr lang="en-US" sz="1700"/>
              <a:t>As a stakeholder I would choose a neighborhood marked in red which means there is no hotels in that neighborhood. </a:t>
            </a:r>
          </a:p>
        </p:txBody>
      </p:sp>
    </p:spTree>
    <p:extLst>
      <p:ext uri="{BB962C8B-B14F-4D97-AF65-F5344CB8AC3E}">
        <p14:creationId xmlns:p14="http://schemas.microsoft.com/office/powerpoint/2010/main" val="64253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984F-7872-D648-B3C9-8DB912756D8E}"/>
              </a:ext>
            </a:extLst>
          </p:cNvPr>
          <p:cNvSpPr>
            <a:spLocks noGrp="1"/>
          </p:cNvSpPr>
          <p:nvPr>
            <p:ph type="title"/>
          </p:nvPr>
        </p:nvSpPr>
        <p:spPr>
          <a:xfrm>
            <a:off x="838200" y="365125"/>
            <a:ext cx="5558489" cy="1325563"/>
          </a:xfrm>
        </p:spPr>
        <p:txBody>
          <a:bodyPr>
            <a:normAutofit/>
          </a:bodyPr>
          <a:lstStyle/>
          <a:p>
            <a:r>
              <a:rPr lang="en-US" dirty="0"/>
              <a:t>Conclusion</a:t>
            </a:r>
          </a:p>
        </p:txBody>
      </p:sp>
      <p:sp>
        <p:nvSpPr>
          <p:cNvPr id="8" name="Freeform: Shape 7">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A6B3742-2F08-834E-89D2-15CF0A3E4B91}"/>
              </a:ext>
            </a:extLst>
          </p:cNvPr>
          <p:cNvSpPr>
            <a:spLocks noGrp="1"/>
          </p:cNvSpPr>
          <p:nvPr>
            <p:ph idx="1"/>
          </p:nvPr>
        </p:nvSpPr>
        <p:spPr>
          <a:xfrm>
            <a:off x="838200" y="1825625"/>
            <a:ext cx="5558489" cy="4351338"/>
          </a:xfrm>
        </p:spPr>
        <p:txBody>
          <a:bodyPr>
            <a:normAutofit/>
          </a:bodyPr>
          <a:lstStyle/>
          <a:p>
            <a:r>
              <a:rPr lang="en-US" sz="1800" dirty="0"/>
              <a:t>Built a map clustering the neighborhoods by number of hotels in São Paulo</a:t>
            </a:r>
          </a:p>
          <a:p>
            <a:r>
              <a:rPr lang="en-US" sz="1800" dirty="0"/>
              <a:t>I concluded the best place for a new hotel is neighborhoods marked in red because there is no other hotel in the neighborhood.</a:t>
            </a:r>
          </a:p>
          <a:p>
            <a:r>
              <a:rPr lang="en-US" sz="1800" dirty="0"/>
              <a:t>Ideas to include</a:t>
            </a:r>
          </a:p>
          <a:p>
            <a:pPr lvl="1"/>
            <a:r>
              <a:rPr lang="en-US" sz="1400" dirty="0"/>
              <a:t>Find main companies per neighborhoods.</a:t>
            </a:r>
          </a:p>
          <a:p>
            <a:pPr lvl="1"/>
            <a:r>
              <a:rPr lang="en-US" sz="1400" dirty="0"/>
              <a:t>Identify which neighborhoods have metro around.</a:t>
            </a:r>
          </a:p>
          <a:p>
            <a:pPr lvl="1"/>
            <a:r>
              <a:rPr lang="en-US" sz="1400" dirty="0"/>
              <a:t>Find the malls, parks and other places to visit.</a:t>
            </a:r>
          </a:p>
          <a:p>
            <a:pPr lvl="1"/>
            <a:endParaRPr lang="en-US" sz="1400" dirty="0"/>
          </a:p>
        </p:txBody>
      </p:sp>
      <p:sp>
        <p:nvSpPr>
          <p:cNvPr id="10" name="Oval 9">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Block Arc 11">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Arc 19">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285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298</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Introduction</vt:lpstr>
      <vt:lpstr>Data</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Nathalia Cristina Pereira Vila Nova</dc:creator>
  <cp:lastModifiedBy>Nathalia Cristina Pereira Vila Nova</cp:lastModifiedBy>
  <cp:revision>2</cp:revision>
  <dcterms:created xsi:type="dcterms:W3CDTF">2020-01-08T22:14:09Z</dcterms:created>
  <dcterms:modified xsi:type="dcterms:W3CDTF">2020-01-08T22:23:29Z</dcterms:modified>
</cp:coreProperties>
</file>