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69" r:id="rId3"/>
    <p:sldId id="267" r:id="rId4"/>
    <p:sldId id="268" r:id="rId5"/>
    <p:sldId id="266" r:id="rId6"/>
    <p:sldId id="273" r:id="rId7"/>
    <p:sldId id="260" r:id="rId8"/>
    <p:sldId id="262" r:id="rId9"/>
    <p:sldId id="263" r:id="rId10"/>
    <p:sldId id="261" r:id="rId11"/>
    <p:sldId id="264" r:id="rId12"/>
    <p:sldId id="272" r:id="rId13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644"/>
    <a:srgbClr val="33CA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9462" autoAdjust="0"/>
  </p:normalViewPr>
  <p:slideViewPr>
    <p:cSldViewPr>
      <p:cViewPr>
        <p:scale>
          <a:sx n="77" d="100"/>
          <a:sy n="77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CA864-14C7-429A-849E-077E30D0A792}" type="datetimeFigureOut">
              <a:rPr lang="es-UY" smtClean="0"/>
              <a:pPr/>
              <a:t>30/08/2017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3E1B1-4CD1-4B2E-90B1-609990B1BA42}" type="slidenum">
              <a:rPr lang="es-UY" smtClean="0"/>
              <a:pPr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xmlns="" val="74180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A1299A-B612-4B86-8CC7-51D81E304292}" type="slidenum">
              <a:rPr lang="es-UY" smtClean="0">
                <a:latin typeface="Arial" pitchFamily="34" charset="0"/>
              </a:rPr>
              <a:pPr>
                <a:defRPr/>
              </a:pPr>
              <a:t>1</a:t>
            </a:fld>
            <a:endParaRPr lang="es-UY" smtClean="0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>
              <a:latin typeface="Arial" pitchFamily="34" charset="0"/>
            </a:endParaRPr>
          </a:p>
        </p:txBody>
      </p:sp>
      <p:sp>
        <p:nvSpPr>
          <p:cNvPr id="13317" name="Marcador de fecha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Mapeo Asociativo en Plantas -          Clase 1</a:t>
            </a:r>
            <a:endParaRPr lang="es-UY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Necesidad de mejorar</a:t>
            </a:r>
            <a:r>
              <a:rPr lang="es-UY" baseline="0" dirty="0" smtClean="0"/>
              <a:t> la precisión y sesgo en las estimaciones de los efectos de los tratamientos</a:t>
            </a:r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89AB-B0BC-456E-8F4C-DF79535F6FC0}" type="slidenum">
              <a:rPr lang="es-UY" smtClean="0"/>
              <a:pPr/>
              <a:t>2</a:t>
            </a:fld>
            <a:endParaRPr lang="es-UY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D66F92-8946-4BCC-ACD8-240D63FDCD02}" type="slidenum">
              <a:rPr lang="es-UY" smtClean="0">
                <a:latin typeface="Arial" pitchFamily="34" charset="0"/>
              </a:rPr>
              <a:pPr>
                <a:defRPr/>
              </a:pPr>
              <a:t>3</a:t>
            </a:fld>
            <a:endParaRPr lang="es-UY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dirty="0" smtClean="0">
              <a:latin typeface="Arial" pitchFamily="34" charset="0"/>
            </a:endParaRPr>
          </a:p>
        </p:txBody>
      </p:sp>
      <p:sp>
        <p:nvSpPr>
          <p:cNvPr id="15365" name="Marcador de fecha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Mapeo Asociativo en Plantas -          Clase 1</a:t>
            </a:r>
            <a:endParaRPr lang="es-UY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725E61-C546-48CA-9887-663F0E587755}" type="slidenum">
              <a:rPr lang="es-UY" smtClean="0">
                <a:latin typeface="Arial" pitchFamily="34" charset="0"/>
              </a:rPr>
              <a:pPr>
                <a:defRPr/>
              </a:pPr>
              <a:t>4</a:t>
            </a:fld>
            <a:endParaRPr lang="es-UY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smtClean="0">
              <a:latin typeface="Arial" pitchFamily="34" charset="0"/>
            </a:endParaRPr>
          </a:p>
        </p:txBody>
      </p:sp>
      <p:sp>
        <p:nvSpPr>
          <p:cNvPr id="15365" name="Marcador de fecha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Mapeo Asociativo en Plantas -          Clase 1</a:t>
            </a:r>
            <a:endParaRPr lang="es-UY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C019-5BAA-4FA4-A7D3-DDBBEB9AEF41}" type="slidenum">
              <a:rPr lang="es-UY" smtClean="0">
                <a:latin typeface="Arial" pitchFamily="34" charset="0"/>
              </a:rPr>
              <a:pPr>
                <a:defRPr/>
              </a:pPr>
              <a:t>5</a:t>
            </a:fld>
            <a:endParaRPr lang="es-UY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smtClean="0">
              <a:latin typeface="Arial" pitchFamily="34" charset="0"/>
            </a:endParaRPr>
          </a:p>
        </p:txBody>
      </p:sp>
      <p:sp>
        <p:nvSpPr>
          <p:cNvPr id="15365" name="Marcador de fecha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</a:rPr>
              <a:t>Mapeo Asociativo en Plantas -          Clase 1</a:t>
            </a:r>
            <a:endParaRPr lang="es-UY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A93F-2FD6-4FEC-8C7B-230BCB5BD498}" type="slidenum">
              <a:rPr lang="es-UY" smtClean="0"/>
              <a:pPr/>
              <a:t>10</a:t>
            </a:fld>
            <a:endParaRPr lang="es-U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1602-19AD-42DF-AF55-F7A5C79A5D56}" type="datetimeFigureOut">
              <a:rPr lang="es-UY" smtClean="0"/>
              <a:pPr/>
              <a:t>30/08/2017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5F72-DC4D-47B2-B173-B1D3E7D82E5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1602-19AD-42DF-AF55-F7A5C79A5D56}" type="datetimeFigureOut">
              <a:rPr lang="es-UY" smtClean="0"/>
              <a:pPr/>
              <a:t>30/08/2017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5F72-DC4D-47B2-B173-B1D3E7D82E5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1602-19AD-42DF-AF55-F7A5C79A5D56}" type="datetimeFigureOut">
              <a:rPr lang="es-UY" smtClean="0"/>
              <a:pPr/>
              <a:t>30/08/2017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5F72-DC4D-47B2-B173-B1D3E7D82E5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1602-19AD-42DF-AF55-F7A5C79A5D56}" type="datetimeFigureOut">
              <a:rPr lang="es-UY" smtClean="0"/>
              <a:pPr/>
              <a:t>30/08/2017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5F72-DC4D-47B2-B173-B1D3E7D82E5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1602-19AD-42DF-AF55-F7A5C79A5D56}" type="datetimeFigureOut">
              <a:rPr lang="es-UY" smtClean="0"/>
              <a:pPr/>
              <a:t>30/08/2017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5F72-DC4D-47B2-B173-B1D3E7D82E5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1602-19AD-42DF-AF55-F7A5C79A5D56}" type="datetimeFigureOut">
              <a:rPr lang="es-UY" smtClean="0"/>
              <a:pPr/>
              <a:t>30/08/2017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5F72-DC4D-47B2-B173-B1D3E7D82E5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1602-19AD-42DF-AF55-F7A5C79A5D56}" type="datetimeFigureOut">
              <a:rPr lang="es-UY" smtClean="0"/>
              <a:pPr/>
              <a:t>30/08/2017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5F72-DC4D-47B2-B173-B1D3E7D82E5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1602-19AD-42DF-AF55-F7A5C79A5D56}" type="datetimeFigureOut">
              <a:rPr lang="es-UY" smtClean="0"/>
              <a:pPr/>
              <a:t>30/08/2017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5F72-DC4D-47B2-B173-B1D3E7D82E5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1602-19AD-42DF-AF55-F7A5C79A5D56}" type="datetimeFigureOut">
              <a:rPr lang="es-UY" smtClean="0"/>
              <a:pPr/>
              <a:t>30/08/2017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5F72-DC4D-47B2-B173-B1D3E7D82E5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1602-19AD-42DF-AF55-F7A5C79A5D56}" type="datetimeFigureOut">
              <a:rPr lang="es-UY" smtClean="0"/>
              <a:pPr/>
              <a:t>30/08/2017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5F72-DC4D-47B2-B173-B1D3E7D82E5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1602-19AD-42DF-AF55-F7A5C79A5D56}" type="datetimeFigureOut">
              <a:rPr lang="es-UY" smtClean="0"/>
              <a:pPr/>
              <a:t>30/08/2017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5F72-DC4D-47B2-B173-B1D3E7D82E5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1602-19AD-42DF-AF55-F7A5C79A5D56}" type="datetimeFigureOut">
              <a:rPr lang="es-UY" smtClean="0"/>
              <a:pPr/>
              <a:t>30/08/2017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D5F72-DC4D-47B2-B173-B1D3E7D82E57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hyperlink" Target="http://is.na/" TargetMode="External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5.png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8637/jss.v067.i01" TargetMode="External"/><Relationship Id="rId2" Type="http://schemas.openxmlformats.org/officeDocument/2006/relationships/hyperlink" Target="https://cran.r-project.org/package=nlm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http://uy.kalipedia.com/kalipediamedia/geografia/media/200704/17/geogeneral/20070417klpgeogra_137.Ies.SC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5365" y="2596034"/>
            <a:ext cx="1687115" cy="1160237"/>
          </a:xfrm>
          <a:prstGeom prst="rect">
            <a:avLst/>
          </a:prstGeom>
          <a:noFill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411687" y="2565647"/>
            <a:ext cx="1793677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7966" y="857895"/>
            <a:ext cx="7086600" cy="1851025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b="1" dirty="0">
                <a:solidFill>
                  <a:srgbClr val="00B0F0"/>
                </a:solidFill>
              </a:rPr>
              <a:t>Modelos </a:t>
            </a:r>
            <a:r>
              <a:rPr lang="es-ES" sz="2800" b="1" dirty="0" smtClean="0">
                <a:solidFill>
                  <a:srgbClr val="00B0F0"/>
                </a:solidFill>
              </a:rPr>
              <a:t>Espaciales </a:t>
            </a:r>
            <a:r>
              <a:rPr lang="es-ES" sz="2800" b="1" dirty="0">
                <a:solidFill>
                  <a:srgbClr val="00B0F0"/>
                </a:solidFill>
              </a:rPr>
              <a:t>en el contexto de </a:t>
            </a:r>
            <a:r>
              <a:rPr lang="es-ES" sz="2800" b="1" dirty="0" smtClean="0">
                <a:solidFill>
                  <a:srgbClr val="00B0F0"/>
                </a:solidFill>
              </a:rPr>
              <a:t>Diseño </a:t>
            </a:r>
            <a:r>
              <a:rPr lang="es-ES" sz="2800" b="1" dirty="0">
                <a:solidFill>
                  <a:srgbClr val="00B0F0"/>
                </a:solidFill>
              </a:rPr>
              <a:t>de </a:t>
            </a:r>
            <a:r>
              <a:rPr lang="es-ES" sz="2800" b="1" dirty="0" smtClean="0">
                <a:solidFill>
                  <a:srgbClr val="00B0F0"/>
                </a:solidFill>
              </a:rPr>
              <a:t>Experimentos</a:t>
            </a:r>
            <a:endParaRPr lang="es-ES_tradnl" sz="2700" b="1" dirty="0" smtClean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055" name="AutoShape 4" descr="data:image/jpeg;base64,/9j/4AAQSkZJRgABAQAAAQABAAD/2wCEAAkGBxITEhUUEhMVFhUXGCEaGBgYGSAgGxseIB4gHBofIRocHCghIBwlGx0bIjEhJSkrLi4uHCIzODMsNygtLisBCgoKDg0OGxAQGzQkHyQ0Nyw0LCwvLCwsLCw0NDcsLCwsLCw0MiwvLCwsLDQsLCwsLzQsLCwsLCwsLCwsLCw0L//AABEIAMIBAwMBIgACEQEDEQH/xAAbAAACAwEBAQAAAAAAAAAAAAAEBQACAwYBB//EAEUQAAIBAgQEBAQDBwMBBgYDAAECEQMhAAQSMQUiQVETMmFxBiNCgRSRoTNSYnKxwfAk0eHxNIKDkrLCFUNTc6LiBxYl/8QAGAEAAwEBAAAAAAAAAAAAAAAAAAECAwT/xAArEQACAQIFAwMFAQEBAAAAAAAAARECITFBUYHwEiJhMkJxA6GxwdGR4UP/2gAMAwEAAhEDEQA/APmHDcwpQDw01CpvsWGmD08uxb074MzlNT+INKmoBy4PIBojVcyAYMhY22OA8sawpA0wka1J0zq1aTHQesi84P4o9fVmAwYv+HUOadqYE77iVi3W82OOZruONru/75FaUl/CoTTF3gsNyJG38USIwX8WIRQynKQopwpZYaAdjYAwTv8A4QqAIyqxqPzA1thcCxjz9I9cGfFT1fBywfxQug6fEud7kmfa0L998UvVuWl3bmmXUrl6WlBpLbkfUUUn1kx7RicVE5ajp0wGAKoW5ZZo68xO4MWv3xhTpMKKlWGkkc2qwbQo06ZjVbeNicDcYpVBSQtAVTpQL9MyzSYEyTIImIIkRGFSpqJpU1hWcPywAoMVGHlMxzyGMmT/AJe+AUy4K0NTlgxdShsEGobHaTM42oVnFBAahIDMVRfMDDTPW5xjlzU/0/zBdmCrHkJYST1gn+mHTKnmpVKanmo3yuX0rnBSRjTCKxBFoAYydV99owFxSkEasAWC6xBYHUbqYKkWPXbpgqkGBzfhg1VhdThwFFiOZQRqF4iDtEXwBxdkapVZNSL4tg1yCIBESTIufYYX/BRMbHW52ir5NCh1MmWXlEpplQDrgjVJUxboe+Oa4LSVqGalXgAMCpOkEKxBMbkG8HpOGvGjUqZYGprdRQQUyBo8MIFZtQKqGVtQAPMbHrOEfDM1CVzqUAiII/gYAgTve3r3sCJOGCpcPmguWlKVGhmh1AboJ1TI7m2DOI0NNZwWYlaoE1Jn3aYP/Q4DRxoqXMl10kWH1SSMH8epE16ykkDxgJY7TaWN/wA5740z54NM+eBxxsJTry1Z6viZTdQdOojlHNPy9pi2+EFbLqKcqBLAkyRaG+m3bpjouKVaork1qqsxyjGKayFJWNNtjAEk7flhHnA7UgWKsNJK/vAarmI9hbtiFkQsjRlDPQHhA/LUeaQx0A3mIuZ/PDLiOQX8KtT5oIsqMp8Irqa5IWJBYgXnbCyqgR6DeHA8ME+GZ1ckmRFm6nffDDieYRsmiNTrLUfmpM7TT0gzA5ugJA5RuPfDzG1dAuTrAVB5Ulbyshz0EWv1+2JkxTNOtrRnIojQRTshAJ302A3mRPXGaBtVM+IEYQVYxBO3/OGPBcwfw+aGt4NDogjyEaSSvoBII/2hamdKz5+AmtlEWrRqnUlX8XFRnEoOZrlREnb7yJwj4rTgVpB1ApJDEi4ETJ/KcM89XqDwwtJ0rDM2qMxdQ2okAjmBYSJgHbrjn+IjTNMbBp/S1527YqlMulOUPcllUqMoZaqaUQIx1SjaidSqo5hbf/qEfEaY5iGLFX06tid5kbyIGOlymeAgLVpy1FVU1ACVJaJEmJEySZNogzbnOJOxVucOBUEmIloa4HbfDpmR0TJt+CXwqhh1KpIi4Y6lnWQLLFxJ3jDPidBUqAE1W/04MOk6G573WQoMGf4je2Ffi0xSqgoxY0wFZTYEsp5ri0Ke9zjoOJsyVjzPqbKHfmmzg3OqF/LfphaEy4W4izuTRK+lLA0QZqd2TmPSxJMe4wy+LgopUTMs1NdpgBbAEbBgOg98LOJ89WI8OaKftDYkIpkE9DFvthx8Z5h2o0RUNOQttA3B21cxvHt1ws6QzpkGqVKZ4e6aq4qIwOmPlwX6kD+IGCd8B8NUA1eZI0yQ0gtOg8sHqbj0w0J//wAuoAWs6sQFOmdQAOvZrdLxb3wr4Wr66hBUzThwxvphWJH3AA9Dh+1hPa+aGXG6imjlo3AeRaB8wxFu3fDnM1F+V8pSFybHlqHqsatvMD9IkbSd4UccWKGV28tTYW/aN164dZvhwBpjwaH/AGR2OluoHnPJ5h0F+txh2hblWhbnH5kQ7W08xt2vt9se48zKw7CIhiI3i+049xsjoWB0uRpgUAWpqZqIeXzHl9hy35t99+5XH8wq1K4gtqoKq+BIprcmWhthB377YW5XMulIKOUuyuNESdKtJPKYIkb/ALx3w0zebFZs3U1tDZYEMsc0HSNcqIJ2gDqd98c8X5qckXnmImgnJ0wGECrOkebqJ7zfaOuD+P1UqUqCxXXRSe9SeZhJtqJ+qTYCzAdLLKVA/hlcKvnHMJ1bgexOH/xCJoZaKlQkUHJDx20mNMGTBU6r8vocGe4892KsmoSlTXTdm1eJfSNSKdJG0+vaceZvV+FpqRR+W4gjz8zObiNvy2FtjgguBlqbKkEMu0X+WstAuTNu0T1xhxTMr4FOkCmoNenB5JYssMRcEGTc7jbApbCmXUa1h8sapEVXhlWB9f1EmZPToB7E1rUT4WSFij69PcszKGDW22/XFKdUmEYMoWs8wPlgw21u/wDfG+YhEyLMyFRrYgeYDUrGb9Rt7YlWcczIVnHMyuWyYoU80ppmqRpEgkAAq7SQDBUaZv2GMOMhkarJ0/NgyQXGxE6eXoNsO8uKZpZ/lKDTS0qpAUyHAJbsSwEDe++FXxIQtfMCBT+YvKOYDynzG52n7YqZKltrY6HOVXqZU03WlKZanpJPMQVUy0g81rAQd5i087wM/Jzh10wugAllkmVYALzCD+d4th1xHiVJMtTRaus/h11CojArKKYUaFDTBAYtFl3Jui4JSBp5oBKZ0oG1MfLpVjyiPNMdsEY80BLHb9CilSXwqp5iQy6SNhvv7jbDDjFFkq1FYAM1UEi2kb2YqIie3rjLhbGKsSZN48saXubHrEeuDeOqBVdZS1VZFyo/mJuR/wA4bfdBVVT645kOviKvU8ZTVVFX8IQhpwLaBcgnvaBfHNZ7KRSWoQvMpv1PNIMRvBAx0XxBQovVplTSI/Clh+HIhWCDzx079d8c5xJ1emoXemIc/flgfc4VOKFTihlR4ToXL1VCrqIEFpYlqeqYmAp23n0xrn0JyasEqhUYIwdl8OYJMAy5E6QIhbAxacb1KP8Ao6PiDmYroSDoZBTBuwFnIvBPX0OC8+gbhasKZMRd38oLwFCARAHU3/TDm45uc1ljUSqhEc9tpsb+W3bDPJ5VqmVqMjOyrTBfmKgBVflgC9vX7xYrKXIVfmUsosBJbmXbsbT12OG2Ryitl6jszsUoHSqqdIOlp1WItAg2xPkjzzm5c5wBKTrTKEZudNUjSDcjVJ1bETOFPFvLWEoLoSq7XA2Nu/bDrNZ1Kb0wzaFXNkl51MAJmQFK2mABO21rc/njrSo6imRySRuLQIn9cNL8lUrD5H/CKXhQabUkZ0QU0qCSzaiR9QvNjE7jtjnOKUjFRiQSKsEgRBOokCek/wBMdBwanTqmdCBkAnxyek8217QelwMIeMVVh11BiapIK+WACDF47RgoxCieq5vmci9NKwJB001JZGGkgskTN4Exy9T2nB1elXFRlqKEIy06QRBRQ0tyD35TvMWEQZqT/XBQH/0ykueUj9n003MyALb4x4nlPmKrtGnLaxo1NJXWeZjJ09+kHB1ai6pUMW8UqA1v/AUAVIv8sbRsP3ftg74wq0jQyyoaWpaYDKggif3r72m/fAfEHDZgHk/YLHiTp8gFrDvaOuGHxi9FstlmprRBZObwyNUiBDx1H9zgXtBe3YGef/hrAICRUlmlIAlbxOubou2xHQXF4fVTVVLBSDTKrq80nQBH5SPQHDH8Kn/wt6i6iweCZhCNSbKLFtrmY5tsB8NZC1bUKRmny67NMLGmfvHpgmzHPa9/0BcaAFHLKAAQrzcH/wCY0evcX7YcVeCIPCjLE6so1U/MFyFnV5rQbxuQYi2EvGMropUG5tThy1+WzkDSO0DD+rks18nVST/sb6IYbBeZzbzAEW9MVNlctuyvqchmVh2ERzG3a+04mPMwsMwiIJsel9pxMbI3WB1fD2K5fysAaiMfDXUSVUkajaOsr1ncQcEccivWzTVPFlMsCYUoC4jSSpJ5YPe5E4SZLPPohJQB11ACS5APN5d13P8ANg/N1yTmGqVGqM1AQykqGGogEwFDQNIjYk9bY54afNTl6WnzUTrUDZbSqEMjhi02M2Fu8kYdfEPDR+FyjKaus0mZhU8tudtNrcxax74Upl1GXVyscw5gTESLxEFtxH+2HXFqqGlSE1SPBciajGZFjpJ5RvZQB0vBhvxqNu9tTChQXwUYI2vUoLE20lFOxPf02m+wxlxDhi0stTZvD16jqCnnXnIEkGCCosLR97C5Yn8MtoOsnVqJMAADk7XiR0xOJcQLU1oEIqUm5BJLc/Mx1T39OuBJ9TClPqfMw2m5amo1VAhqvpkWuH67ydv/ADemBn4aEp5VmgCoXJYG5UFRBEWtPffHqEz+0qFBUaBBInnvMRJBBt3bBHE6aNRyYQkFg4Ja5voAk9t/a+JVqueSFKqfNRlluHU3p50uldtIUqNRCzocy0mbEAxf2whza6fF1KlI615BsBywB9r+0++CuBE+Bm1YljKjSXKyStS+9407HfbYnGfxC6+LmF/Zy68plrQuzdR19sVDmPgqHMfB0eb4dQqZWhUmjVbwBu0VFI0hg2k3sIUQNIBuScc7wRPl5rm5/Ds19JGhtQtae04Y5/jrPlly/wAp6VGigVmDSpaCyzJO4MRHYWiF/AnAp5omqFOgCCLNZugI279J67YIdwad9v0LOH1QFqM2qOuna4aJ/wC9pjBvFFC1CBB+YLEghoP1GP8AJOBuHUwy1QSxBInSDBhXIJgHqBH3wdx2kvjtpZG+aAoAhDO5Pp/zgqfeOprrGnxHSVKtNmpQXy0alMGSqqrsLbSLdR+Q5vNrTVTBDMRzeh6H7iZGOp+IsofGT5iu4yhZ3pwswg80DmIFiDYgD1J53iGR0JqYq+sahG4kIQSfZhb1OBZAshzVVfw2XZkqNGgaEJNNgV03OkaX9J++BOKZbRlwy0DEDxGcyafO4VFJ2SYuNyLkzjY0NeXoxX1pyg0lFtWgHSSDIIuZPcfYzMlfwDL4bMwgEmqSF5jMpMBZSAepje5Lm45hiTJswqKNTKSJ6EmWBAAmJtgvh9UU6VZdbzWoQqoLHSp1B/YWBHfC+kwEBahRionckmQRECZsLYaZVqK5VyarBzSIAJaGLBpWAdMgd+84hIhK5vX4bl9dNdCpObVC9R5lSTIYajbuZ6b4S8UorTWosjdNISY2En77x64Pz/EmpaHSigK1/EWpJYllMgFrH7T0wuz1fWlViwklTCiFPf79fzxSm3yUk7fI94Pw12sjBQyAVFqkguC8wJFiVUAnbmPfHNcWAliSA3iEBR0Akf2F8dPwkgeaqhDKoYVELWJ8p5gAb3mdxbHN8YpXdg4YCoVsLdYj0tGCjEPpvuGeaRUNcGk7TR87eYGKZkgxEEgTGzY8rVVpVJlkNShAVSGMuGABPRdpG98GNRBGa1lqrfhpD3Fwaf0iZAkDt/acTFIVgfHpWyulTTBgEhgA0E80kdhcWwk5JTTQtzUeMNIW1BZVzInQJHpe8dMG/GD1BQyoYDQafINBUqAFnfcEzEACO++AsyAa4AVf2IB1iATp3++898M/jSlVXLZXxczSrckoFWGUGLHoYkDbpgWKHTjTsLqlSl+A0eC3iBy/iauU3CwFneDG3T0x5wyoZrEAN8uDIlvoBFtlHf069WFTKRwt6urzVAOZjBgpAVNg25JuYB98Z5Lh1Sn4sVaShsv4jM12ZG0ythYzcdbdJw25Q25p54EvFKyMlFQmllDammQ0uYIHSBaPTHSZisB4AKUj/pXEiqd9AhjyWMdL3tNpwmzuSJpZdl20O+pnswWoQYU2HaBvhpmKNImkRVpt/pHLR9LBYv3/AHIO0WHTDcWG4hHH1mBYlRAJMDsOgx7iV0hmERBIjtfHuNkdCOpyND5Aik450vTIIaVYAsDsd/8ABgrjtNlrZn5T1ScuJ1gaqandzFpBCwOzemBsgdNDyVF1MrBqbb2O6zdjM7GBO04a55gXzbBK18iGKlwWWWgM7F7i45ZJ5hYxbmWPNTjXq5qcrTozlVkiC+w8wvGqJva0euHHGQfw+WByxpIKNTw61vmiN9rEi978x98Kctl9OVVzF6gII8wEgEx1iNvUY6D4wqFMjkOSqjNSbmLAo6mFJVQxKLY2IW3TteL3NLt7iqmH8KnNNShZT4k9RSXl/wDLf1k4WZgqvi8iKQUgTJG8wfWxOGlGkRl0LUxeosHVyx4YF1/eMgkx6ThbmMuD4x0adJTdp0z97zv6Ymn1c1JpjqfM/kNpFjSSoysA7uSZGkkhrBZJG3YbYvXSEyZVg0ltNP8AdaU3gCxPft64lKssBTIiu11MzZ9liwBIvbc4xp5kVBl0NVnhnGiLqDpCif4o36YSmXzUlTL5qNRVrBM+gpCpq0F2FggFOodVzuO3ocK88jIayutOk2tTpFwJ0sADPa/2OHfD1YUOIq1MjlQgU2hF5XUEmRIv5esGxwi4uGLVi1MUiXVWUmdIhfbsD98Nfz9DUYfH6DadKmrOX8P9jS0+KR9S/SB069+p64C4TmlSnXJaFcBRaWLaWKj0E74YcNyrMtanUYVC1GkwDhgSLadLEjlUEeh2EYx4BWTRmgWpiachnAjyGwB+okgD177YbxexTalr4FHCsw4ZiDAMzbl8rxPbcx98G8br+K7kVQ5qOpBAgG0Se3t74G4bVUeLqYA9B9J5Xm8E9bd5xtx9lSuy0yGRSsgDlsLDb1OG1NY2p+pgdBxXNGvVFaqcvUL5E8q2FPSgAidXzLW2knphLxXLfKUqAU0AqdnEhS+odgxK/bruds3W1fhhSqiqVoEMNIHh8vNvEsBIB66RinHqQgMKJXUmo6rGyoAwBg6TJMR9U3ws0J4oZ1HK5WjSClA+h+UzTPJdi2kRUYwInrjDiGQqnKhhlEWlTEeKx521OZIE3h+WYO2Csk5fIomgoCy7AaGgDmLAWYkEzIucU4u7/gqajL1CGpS1Zm5R81wsAEwJUr9MkSZBBLWILEV5SlFRRp0krETdjINjIhjHU9MM+G0dWVrMC0rQNgFheVpBJ5rgHbePsUVGuUqIQtmgEajG4Mhukxg7h1Ou6V/DrP4SZcs6gMQZVoVgvbmOo2EdyJhJkqlyZceE0WZ1pU6prnUgPOOXt+7/AMX6YAz+ZUKVXTzBJC+UQBt6zM++Oi+JawOVqLKrpzB+WZaoBe7VNRm8/lhLnaIWiw5RamdPW4Bmb7mTHScUmrFJq3zzn3G+SRECLVzBp1HpgJpGzEyCxiYuAdpE9MIOJFirnlIFWCw6kSBF9iJOOo4Fn6DapqU6cUgC1VQZI6pJHN+ftjnONEMHYNr+aYYeUgyR9zE+mFRjcVHquh2uaqucyyg/9nlmqAAjSEFhIi5gW2Yb4pUzhqkc4Jp5U+VANOnXYyTYDci5DWjG+azHNmDGrVlgCXlSo00xOkL7dBuL4C4jlDFMUqi6hl21+FJYqFLMH09zAM/vSbDBSkxUpMA4ugetAYMTRQzsJ0Akemxthz8ZfEBr5bLUD4QbLUxTIRSCQNOkyTcwLx1wp4lm5qI7lH/0yCNMCygRebg9e46Y94vXV8tSZGp/VqQRrF7ar9bkehw0ohFJNQsrDds0Dwc2pA+IV1E/NYalO0WWes/SBF7D5POrRqs1KolQV8t4VU1lI0s2ksqCBcaVg3ETvjGkhORq2paFvqMeJq5AB3+r/OoucrkmkDlhRbwEguCDU6CoOUea17iBucNKzgaXa4COKZan4GX1hKc06sMhkuwqcurlsOgvsOmGma4UB+GK0KPPlHZiKhh4pg6jy2YG4AmT+eEbo4poWywIKVCGF/qEuwAJAWwvFovgioXIpEZWmAcu6KVZYe16hv5hqmD6YLwgvCvqc3UBkzvN/friYtX8zWi5tM9e+PcbHQh3keGsKbOWqDSRp0QfN3jYkRjbj2XNEmmjVl+UgcG2oc+5H02EA/2xbL1NOXMLVpyVJZTIaxgkG1zf0j1x58U1mNWpeqOVQyuZNtY8xk6R0k3mYiMYJuTlTbfNQBMwooU10EMHBDgzEmdpuTG0RYY3zLuwlmqONNXT4jWAE3VfpPpAvgTLKopqbhwwbUL6V1AAkHczMAffGhqMQd2lXkg73bmi2n269sNopq9glMoHo06gRiAVQksYJCy1jtFgL7E2wtd0PicscyxeTaxib3/zphmtFvARpZkLLuw0hvDHTeQJAtthdVyg1Py6QGTrcBvuZnfBTjiFLvd8kNp5IBDUXxFJqMqmx5YaxG82/U4tnkZUyjKACQwBUXaCNyRBJJNuk+uNaTRYFgPGeIMzIYeU7H1H72Jn67JQybgMGHiHmupupkdbiJE2ttiU26ueSE26ueQnLZM5hM29PxdChSTrYc2hyJBBkSIuRAwNxyuBWrqB4csnLUIZhASbgn332n2wblKBKZ90qVmChNWlgFYMlQHWbCAeguQCPXCXOMzVKjMFQyAQ24goOkDpPtOHj9ionHx+gqhxOpXLtWZCtOilKDA5UhacW3ET3OMeDMdNeBNQpYwdIUqdcxby7euK8GUtTzKAKdSrY22aZVpsR2vInBnw/p8LM1DpLaNIU+WCp5vcRb1xTzKqxewkoUw61N9UggAWMai0npABI9jg7idQNWdtWrU6kSpAa5EkEf5JtjPhzftRqIBJsqyDy1NiAY39JBOC/iCrrzEqdSuymYhW2AjeBc4TffAm++OZc5badJpEqhJyjbqUuFIF2nUwCgyIB/XA/F/HgrWPiQisrrYQVQjoJAUqPt6YacSoMVyvhszE5Un5ygABVBOmFExBgmel8JuJcQV10xIRAFMQ2oquvr5QwaPSMCvEArxHLjypr/B0agp1BTWEM1DBJQAEJMQWPpHY2jLKVNWSzIqLVqFdKqxcBF2MFdQkBtUQDGr+InFs3w+iMrSrsz2VAyoDoPKu7AQKt+p6DCc5moUzCopZHZRqIA09Vm06oWN4825IIEhpSWyhk+EI2ClTcmYnSTs3rthhluPVstRekjLozNA06kKCxADBQbWI1ESDhVkgRUkaRKgwW81xOkzY2xfMsT4eokfKeGB35Ty/2O0zhJXJSio34vk6iUqi6gEWqDoY85bTBbyifNH22tgDMEGm0bAJEbAwNU/5vOHPHMw4y9Wm5WfHM671TABnUGI9xeI3vhVVTTRqKQAQKcR6iSf874pFL9jbg5bVoypEGnFQurWAILaQLza46kWwg4hUc6p8uvYLABEgb3FptPfHV8BK0iDy1dcSzAA05I8g0mal9jEkDfHO8ezDa6lOxXxCZi8iRf1vf1wqXcVDljStQfXmtaVGjLT5hy/siCSSCVgi1+m8TjDNcedIajUQk5cUWOiG0shRgSd2AJEj09cEVHVDXpqarRljJYEGGFMiRGwNptut4wDx/MBqOXAek2mmoIRYI335jJ+w9u5TipCm7UoyzSnWkuHnLjzdAEML5d1AEW6b9ce56ufw6KNPhknRY6rGWv21G3pi+YqvUqICEY/h1UWiwTrvzA9esDbpOIgDLIgNOEkyPO+ozJHSNtz9oIw9JHpPgLpVgOG1QVSWqQHJ57aDGmNvWehticQp1UNA1Xp1Zy9NkkyVpkQq2FipnrYYvRRzw+pUmnoBKywl5PhWXoBy7/74AfwvlmleUVajVABpqRzaY+mAIJvc4XtYvaw2srmjS8NVpxRqs5LTrXUJUiPa3r6YOrZlYofIqALlam1SzEoBrXnEKDMj02tZPnUp+FSZxA0VAhS+pwwgMD9N+n/V/Wy9MjLnTSvk3LaSNxTUgt6iYCnrhZIWS3OHzI526cx3M9e+JitcQzC4ubG5379ce43R0rAf5XIhKT1KquII8MgggBrGRcmRAH9t8X+JspRy7FKYqAPTRtLEEzzgkkE7dvXbFaORTwiT4qQRqgllbaCwAhYN7xv6Yv8AEWS0OA1So58FdJcENBLzOoAwGB/PrvjnnU5U03cX0csBSSqG0kMuqDJA1Hmidp02jF2NMKW1EFxU5+j7gW6bxsMRKD/hV1sPDLiI8wkwSR1Fj98Z08mAkgm6vciQdMi0i3++Kt9ynGbzCqGe1UKatQkioCKk2IVdIWO9vvG2F9arUp+IrLcspJNysXUT6g/ph9QyU5JW0uT49MAqw0j5XVZktIMEiwJvcymrAjx4DwrLMkSIJgTJPeDfAo6uagmurmoblag8E1irBmqksy7GQ1gJ7kD88WGaVjlEVyxUmxPKCdNtrGQZ3O2M+H0QyeLzrqrGYErGltuXe8b43zNICjlAGJJZzGkAfTGwux237Yi3U+amdup81NMhxwaM6lSkaj1VFk8q6EqAubEwCVPTrgPj9Pw8xVQcqgq3MdRkhDGrrvPsMdR8K5NXTiilXZ/AQhabhZAVi2o6l5ZCyL77Y5LO5M0jWQEFQQJPrpIgEzIBj88XY0tbYrwPMsgruugwolCJ1Sw26jTv7YM4DnNKZgeJTCPTK825bQ2kDtMkT7Yw+F1qHxxT20DULSRqHcgfrgj4cyyuKyRTPIWDOeUaaTsIABlpEj29cDiWNx1PYB4W3LXHiFPUCQbN16enecEcbBFeooI8yW3VrTvAAAn03OBOHZgqKsESfpA5Ws03i0bxacFcWqK9WxB1MtohW6HvAn+uE13ktd/PBKefZ/AGkvoouPmNIAghiswAAqyBEyDvgr4hoM1JHZFEKY0m/wBNyO3WATdjgx3TTlFGtoytRipldIKbggCVlWMXmPXCfjqkBQGNQaf2htq8sgSTyrIT/u4MWoDGpRbjGbU1TK0csTUU1ilUiVKMpEz6MSFAE9B3jEyeRSrlM3VUMwVlIOvTsAYK9SAWvjfJ59KmVp6ToqDTS0SYfRBZgbKGIPvYXwhp8JLU69RavNTYDSQQzatzM2IO4/Xu82Vm7mNDKhqyh7LykLPmBIEA/wCdca8RzgAp6SCQjIV/dkafzjr6YmTo/MKRYqqkN5oMeTe95HviV8uF0QwPy3tABEKbE9TgtKC3UpDeMVfEo1qgZaSmsD+HPnuBebGIvERacLs1xAmmVgAsFBUDoosfvbHQ/GFGqn4oKNNHxhKudTkkKQZErG3W23pjn89anfdlp77gBBG3pGBR9wUTudRkM2EV/FzCj5Pyxs5OlgAOge8SRG3bHO8WYtTduUzWvB6lSY9fW++Op+H+DpXeTo5aJcaiRewLBQt6gGy7TG8QeT46ZaqQdQNU3AgdYn+Ij03BwqcURREoeUglYZl1qNIyhOowCdPhCCOtwR+XbCjj2XCUcuQKY10wToMkkDduUQ3MJF/fDGs4Y1vDbWEy+7TB0rTVgJvIkz/KPsn4xVVqdCNGpaYBCiDubsQxlren2nDoRX007G+bUl0motUnLLEgALy2W9pXeev3xvxqofw9MeJTZgW1hdxJ5fzGMa1Nmq0wxR/9OumbCNMKLjcf2wTxfJLTyqOq0h4haRJLjSVA9h1t3ws0Ga2L0KZbIVYSkyi5ckBkb5cBRckkT2EasC5jUzL8umD4VMT/AOGgVo3kqV9Nzg7K1weF1pp/XAqSYB+UY0bTYw3v2wFXQfLIqjMRSpklp+WdIPhCZkILSIG4tGH7WF+llc0hWnTAoLpKsNRIvzrexmzaRfuffDX/APrekZf5RJrZerUJFUAHSuoWmyLaxub26YWuZy9EljSlapBkkVOdQE0zCid/zIwavxDIyyjLT+HpVFaG/aKy6JPLYK0n8u0lqYKScKWctmfO1iOY2Jk79T3xMUqggkNMzed564mNUbLA6ZX05erzPT1QTsQ94kySdyPLEdd8V+Ns0xqUyHdlaihlipJu/VLdW/yMLFyR8JmdmAkQAJGxI1RtcgCe5xbjtBqbFWaofKV8RSGIhh1vAMgf2xlTSpMKaVJslMDKBwhDBhzBv4pEr22Ed8DVc2dClpJYVJB2BY7gdLntiyI4pKxDinbSZldWqSYntNsUejLFrtK1DJEAxquP0OBQCSlzqE0qsCmo8TTZoLnSW5Rq0z0BiY2PYYzzlM6qg0vplJ1PLDt1vP6WxavQ/Y6VY8gJvYnStgOkW/wYyzJAaouhwJWSTdIse+/TCWPNRLHmvyG+IUouqFxFcjRNohh33Hp3wJmM+xpUNKMpQsNX0seW4t5u/uMerSCqaqs8eIygkbiJF+jEjBFWqq0soCWWHLkgCIJW466oA3wJKRpKTalVKrmfDauqkoGUNp1A06gOrrFzbaCcZccpDxqpSyq6nngGYUEQog8xJ9hJxbiNA6swUepoXSGAB5mKtpJIsAAGue5jFeL0tFWqmk203rHUwMJNxb/9cPQNCnw+WIzGlEZig3YKw5hJUnt1x7wHMsiVqoWYGmT5BrUpcahJgnvGB+D1GHikU9YKwyg92EQLze3scZZF18KopZhLKQAOViJjVba564GrvYbV3sbcNiKwJnsgAIaA95O2nf8A3x5xd2Wq2pRBYEgHlMXEGNoP64Hy6MBUKsQQdhNxzTf0E/bDDiuaerWJqXbWsqRpDQI2nlt/XB7hP1zzIpmKr6aMU6mkUm0ipdPLzsgI2Hmme2wGB89XLDZtIpgANuDCa2/lZpIF9xhwmZp10oU9TE06FQHWQFU6bRpubiAD2E4F41VZlUVCWZKcGLASEKjpMAgdbjrhp+Bp+OXCeCZXVlA0VD8+4BAU2HXzTOkgTEx2x7lCjZfNmp4moOAgIWJgjmYjVq0iJU+++BeE5eu2W1I9bQtYDQmqGJiTIsrAdWiZEdYKyWV15bM1CMw0MACrBUJAE61JuRb9PXCeLE8WKqNHVVQyVgK12ub/AE+vYWxXM1wxUNcqjXXc2JEx2O/piZemNenTugHNJa7C6R9VxH3xp4QhC0D5T3XqQpAB9e+AMwx8yWyNQvoZ2qLLu01jZYgm+mFI/PC+uDofUpBC0yLzEgDeeovHTFQaq5Y7eG1QTe5IEi3bY27CemKZhlIYkMh0ppXo3qbdrjDi5SV9/wCDrIcbr5aoG0moKihBqBurEHlAI5pFv+cJeK1X1up21yR/F62828+s4IzObYGjqZitMjSQsEKD0B3PvinGK4LVYPmq647gzcnvfb1OCkVKurHQPllBzGpXYfhSVkLAMUYtsI7i+3rhFxjKeGlI/LAqU0blJJJggz0DdwO4+7NsvXir4jV2ZctqkGBBFOzSeZADB76QR0wt4vnqr0aC1FVQiDw4UhitxJJ38ouLbYVMioTUE4lnOekzKjfIVSB1sYJ/iBg/bFc5narURScAeETc+c6799hAx7Uk1KYbTViisLMADRIEzuP1xiz60qNUI1yu4g7dPsMPAdl9g9KDfg6kUkImTVIEiPDgL1mCd7QTHXA3EHpt4fh02RhSQuXPmYCCV/hNo9sNckHHDq78shtNySdLeEDpXYfTzYyzy1Cafj6HIy9LQ22inoUounqQGkm+5v0CThORJxS2xcsGlTD0jHhvoYfvao1H+Fe3qe+MKC2NntTPlP8AEbn+HpGG4y7Ll6JpwGanVFSSSSoqKIi+mSYtHU4UEqtmDiUIGk9dRjr5YtH3xUyi5lWBcwOdt9zvvv1PfHuK1mBYkTBJid/v64mLRosDokz9NaFRIdGqwyE3W1zNzvtta+Mvi3i9PMsr0w6gIiw8aiQahLSCbXj742MLlnlSptpZrxYeWTYNsQB+79vPjUKHphQig0k5UEAwag1C5j/n7nGiJOb6cSAUc03gimQQgKsD0B1QSe4vt3xTMZhW5dV08TnGzkyRA6A/3wZpb8JSOsKusTvIubm+wN49sDxqEkjy1TqgjVv333+2BQNRO7KU83+yZlNgFF7GCAP0n741zB5qxhxLIRqMkXm97j/bAxcOE5DYAG9t1Wf0I+47Y9FEsKusMXDKASdpMXve1uuCFM8xHCmeYhjcSUK9KCT4xbWLjciw9ifzxd9P4fKaakkVTKsDpWdJ32N9+33xnTXw6DqSJSqb6TcgFSNW3sPXEzrhaWUTzkc+n0YqQNpvBH2wJKbCSU2CKHHAaObWq5DVWpQiCzaA4uYkAau4mTv0pxiloq1lLM5BQ6qshrhDsZJjb+XCqo4q1SdBEzyjew6+8XPvhv8AEoNStWaoj035LVbMBoRRI9r+2KcKCqklGxn8Lmn/AKjWwnRK9GMMGOknaFBP2xThYJyeYGtQC6WO5N+s/wBsU+HMjTqNV8RWfSttJAvqA7jpOBsjkWelUqACEZJn11W/zthOJewnEu+hMhUKiopICkQ3WYDRH3wy44Ca0NzOXSVPW3Rp7GD79ML8k0CqJXfykWMK9/t262wRxssarpKyWWw2MiRG0C/64TU1CamvngO4jl0qZfKAVHJFKoYKNYhdQAJ3BYRPT2gYE4nRQUlKNrXQIOzSI1ap3AYkKOwGNcvn1daKMGPh0asxA3UxfqOWTPoB6iVUHgiaDIQvmky8wdRBAlbiN9x2w7r/AEd0l8/0dcA48tLhlagatRWeuHCKsqwBp6jq0WbSGPm+nbacMpljUy+aqCtXNNCPlqDpckCC5mBHU38vqJT8DvVprJ8xkdI09PXf9MP+FZmsmTzyJSr1KZKBnVDoUDzaz0IAWPvhvEp+oS5euA/iFRARTDNexHlPrH64xzOZjSysCWRgV/dDSI94P54yyKMaikny6SA0mRqAAAG++2N82oprTMhtSvYdJJAn1FzHpghJihJhlF6J4fUBZBVFQEKRzkcoMGfLvYdjgTMsNDwY5KVj1MDb+uLDIp+EaqQwqBwAZGkiL23m4/ycY53JiCyggKiEg7ksN9zacJRPPAKJ3/g14qzTldbgmV8oNhaTYyT7RhdxlIevzK3zzfqZ1GfQdx3jF+JVCpok9gwMCTcmbd/7Yw4tUBeoQg5qmrUOkgmLCLzP2wUKIF9NRHMzqM/m1rvWda9RoyQ1QLEqlFNMALC6gbkbAHCb4ipuKOVLRBpDTeTAHedpO1otv024GzLTzBRWctlHVtIsq6qck+gH6x3wBxjLMKdBiEAamICm56SbC9r3PTpGCnFBSro1zyI1Sjo01P8ATrqC25ghkG92ED3jA/FaHPVJIJGkW2MricSoanphWkmijGSBHLLfYQTe+K1hC1QVAMr1uLdI74NB4RzMaZTIg5OtUVuZRBWLaT4RnVPQwIxlm6FJvBNJ2qAUqfiM1ijheemLeUGIPvfBeUUHh1flkhpDyIA+VIg7tECQOvScL6WXOtWakYNNfOYmw5hbbp23vhT2sme1l62UpBVYvUUulQKOhZWAAn90knANWkCTyOYpzYzcGJ/lHbvhhn6QNKgFpOSPEN2lY1CCIkhRedhfAFZlVj50mnAgzJ1bfym/3w6XZDpdkA11AZhBEE2O49/XExKzSzGSZJudz7+uJjU3R0AzTJl6gl11wTKyDsd7xJjtv9sefF+caoylmJ+WgGpdJIHiXiBAEx16XO58q1VGWqBnqLr0lQbhwL73j/8AH7xGKfF2fWpUXRVeqnhqAzrB5dQAA0ra87bk4ypRhQgWk0UUMEDVAfpMqYImdIAJjviZnNEd2B8QAxCnUTdd/Q74xXWEDAPoADCfLq1b9trYlXNqwEyTDyOgLG0du/2w4uV03L5goopqAwOlSZNpOkzEmxE4laoreJpklikFjzevvf8ASMeuixTKBmbSLtsGBX9BMfli0FTUAUhNSayfMt5EX6me+Dn3FbnyEZbWKJpkuPmnVyypOkizfvT/AFx7UrBqOVZgQqVCjRbbQSdQ6x0G33x7UzKaaiI7BjVYgNsfMAe8wfzOA8xUJo0RtT1EH1YBdR0ifpIE9YxNKlk0qWTidJaeYIRWCjcdYI5ryfpnG2c4i+YepVqkO7FZZgAQF0qtgIsoA9pwNW0eNytUqLG58x5bi/Tp7YsoIWpCjSDs24IYW9T0+5xWSKeC2CeA1FUZjUqHlHmaAOcbWM/51gYX5bLVXRys6ARqvab6bdev64Y/DYqfOamlN2CCNe4lhJX1i243xXhNamMvWUl9RZSAJ0mJAn7nrhNw3HgG4bjwV4MIFVZU28v7xCvEH03wTxdT4pJUDW6nQIE9bERvM/fC/LuQtUK2kkjlHUDVqg9gs+84Y/ESE16gRgQ7JpAYmTHQk25v64T9RLXfPMgmpw35eWYqzg0Klo0xClhzSCwljadht3C4uvyqcHU+gayCTA0ow9NmEx16nfGlPL12SiKj1DTak7UwhkwoMiIsIHW0dsA1tGl/CVgkC83nSuqf4dWo/cdsOPyOPOf9B8jTkrpVi8mNostoPcG/5YZUfiTM0kq0FrHwq0eKoUSx0gG5GoG0WI2wtyjNyadfn+n2ExbzR/bFajaqpkHrbrYQPva+LzNMwnh784KqzFVX1YEMLqL/AOTi9Zw+lWUctNzK7zBaWFriLjFOH6VfURACBiTuLi6+vb3xmatNt5WEa4Fyb6QY3nqfX0xMXJi4fRrr+AqDSCTUUai3MIg2WPLbqR6bHC7NIWBZQNKqmqD1It95wySgPwDt4dPzrzMfmdJ0jT5TPfocC1nPhvrGlilPSF2KjYne+mMCdxJ3tr/DSsjlqJZmILgKY6EjYdcY8UpBDWRjLir9iOaeUWkGPaYxtxGuXNLQ7EiFkmOboQOgwFxcMK1TXGrVzQZE9b+84KQokdcDzlZKdcKLPl2SBF1OkuL+ym17YC4xqNGgTQSkNIAYRqe29h6gmZ8wxg7t4a+HNlIeNosD/wA/bB3xIU8HJ6QNRogtzEmxKjey8wew9PTCpTkKU5RTOuHqUBoDhcugIVt4Uk36EdR6fbC/w20OXFwR5vNtbf0wdxei71KKpoLeAnkMTykmduaJnAtWHWq4BN1uxuLH9P8AjBkE2W35HlDLzw6o/gam1EeJqEKBok6ZuQNImPqOBc3k3miX8OoTSpuGGwQLpCNbzgAbzYC/TG/D8uDksxVY1NKrCgFhTDTREkAQWvEE9rdcD1qdJmpGgjMPBQVNTCPGAGortba3vhYUsnCllXylQ0UKjTqSqZYyrqGWyqZgz1gXwt8IS2sPAQldO1rXn6ZmT3w0zVFBTpNWFUl1qBQTyBwVA02jTJMie22AajMC3nB8I+U2if8A0d/XDTsik7IX11AZgJgExO/39cTHuY87b+Y7779fXHuNUbLA6RKwOWzBSowNPSDrE7mOUzygxH2EYv8AHy6XpqGUjwkMBNP1VTbe1/1HbAvDaB/D5xhVgUivKVB16mK3PSOnvgv/APkHh3gVKaeP43yaV2XSwA8RFEdQFUX6yMZUqDCmmGJ8vmlNNEBcFWBk+QcwuR22x7mFDqpZv/qtyqYkGRFtv6Y9oQKKDXEuCQRtzDmJnyW2tfHlZbavFgkVZtyn0X+afXBmGZTM1RNITJ0LN7fTbfsL/n7aOtq/K29O7G636jAeZyugU5mWAaekGIj2vODKmVDjMOQ0poC6mEySFuIkiAdtrYcLnyOFly4UrRQceJ/8+DC2IMgmdvWPbA+doKmWoMrSzOSVIIOy39VmR9t8Xy+WC0XBqEEVIgAlZAKyDETBPXGXEEnL0Pnh7kBNPkssyw3mRb0xNOJNHqtqecTb/UsdU8syv8npMevbGWXMrUOkHmBljccw9DPb74yzOTNKqyMbgG6/yz+Xf74rlaOpX2kDqduZRP6xioULYtpdK2G3wll5eqfDNQokwGiLwdt/yOAeHiaNUa1HMnId3udjPTrY74P+D+GeO9RCAaekeIdQUga1upYG82i0zuMLMrQZqdRgFCq6kyb/AFAKO83/ACwNXb+Aau3OhfL1tKV4YKSRAi5uQYPSAcMviqgi5vSqaRK/LB2lVJ5j3JJnpOFuQzBXxF5QrTM7WVov77fbB3xJ4bZsmnpZCwgUxCxA8vqT67zfrhe7mhMd3NAympFLLGnpdjRqyiSGUaWEk6r3uYjykYQUSBSaQRNgQetrR29fbtjoMoCEyxFQufBqwiroKDSZ5pE3/P745ylRmmW0kxNwfbcdhf8APDXP9GsL6/s04dWCskl/MfLvcRI9ceZxx4zEkkTEgQdoFrX7/fHvC1GtDJWWILRI26Dq1/6YrmVmqQZb2F7Dt37/AHw8yrdWwTw2lNQWPlUydxzLcWv2G2NalMAhgbtTqTbsDHQXOMuHUS7gXsq3O68wutj6x74rXykhVWoGAV2jqoEm/qQJxOZPuCKOUVslUq+GSyuF16tvL9M33I2+r0xhnhyn6Yp0rHdpUXH9cbZWhVORrMqr4YqLqaeYdIAjYkqd+mB+I5AIFK//AEkZpYGS4m0Dt06eu+GsRpXd8/4E5+oGaifFR/L9MAdwb3jrgLjigZiqBEBzBGx9R774KzdR28AtCG0QvSfMe59MCcaEV6kEHnNxYG+8dJ3jpgoD6eP+m1fMFaaaYBIYEgdLTB7nrhz8W5GnTymRZKK02elLsDJcwpk2tufzGF2TqgIdUfs2jUIB2sp6nBPxQaPgZMUhRDCiNfhjmJIHnIsTqVupIvIEgYKRUAD5ZVelKGGo6yNQE2Y6pm20x6bXxWupIqkaWHLLC3ToP0PtjWvRfXSDpM0AVCm5WDBO19yRjGqx01NSqp5bTtboPUXwnz/Qb5udHwSW4fnFNEtTVAwcNCq3JMibt5OnQ453hNOdk1Gd9cAbdOv/ADjpeFVwOF5oMBBsCTaZoxyzduxi3eJxzPC6Ujyar7zAG3+RHXC9rJfofP4F8XeaeXARgoZwCW5SdS6gt7AHrA3wJVqqGN2X5cQIImZie0XnvgvitOKGVXQ4Gqp5ms3Ms6b2Hr/WMAVcsoJBVxyau953mPLH6jDpiEVTEIFrNLEgzJNzviY8rKAxAmATvv8Af1x7jU2QxocSqIlaktTTTrH5ilQSdN1vuLztHrbGnxFxrMZspVzThnVAinSqkrLmeUAWMjAHhKzHmCSWsekbD+32xavVU01CgCyhu5YF7j0giftiCEECTQAKkLP7T1kCD/CBf3xdUGkKOYBKsE+W3VfyxahmKXgosaauoXadJXVN+mn/AGwPmQz7IARrYsDZhMmO4HucSQsdzHNUyEp6tUkSJPLBiI+2+JnbVfqOx59zYG8x/wBMbcVYaaWkueQTq2mB5fTA+aqA1JDMwtc7mwxVJVN7/I3pVG8BxOhjVMi2kGNv127x0Bx5xZKn4TLXQISdKjzFoWSbe3XritOqBTf5ZHzidbSSLG228W33Ixpmq2nJZak5AJrvUsOYIUpAHVO06oWLaT3xFKuRQu5iqpRdKhFSdWkzFz5T1vbv6TjHLETEAzAE9Lg/7j74O45UBrsaZY8sSd/LB3G0YWoskDucaK6k0pupYfk/2eYsvlG5gjnHlEX/AEx7kn+RVUIpJZeYi6i4+14vjPKqBTrguAYED946hMfaTjzJRoqSrE8sR5Rf6r9dhvhPAHgEcKJC1V5WBiUO7QGuD007nGGdDFhzhpa2na/rgjh1YKtbUVUH6b6jZo0kHoSJ98Y16oZkG/NeBE36X/vib9XNDO/XPMB9UpV3pZbxatEp4VTw12IAp9TAn6QIJvI6HHOUTFNjJG4kHfa0fnjtMznKOZynD8uFDslKszrTUK6lVYLqcvB8mvpb3AxxVEqUYEGd5H2iew3/AExRZrw5iGpkAtzHlj0Fx3MdPQYpWUCs0FiJNxZtp26Hv98X4dVVShaSA5tFpgREXJmLemKVmJqktv10fy/5P3wZhmzbKVFDoCrNqCwTYgzuv9Ma8QosVplVA5XJINyBclj3jAVNxrpwC8aeU9b+UW2wXToaDqclVem5QKZ6HlNreuE7OSXZya5Rv9DVEJdxu3P9Oy6dvuOvbCykToeFBFpPUXtHvg/L6PwlSaih9YhIuRyyfT7dsAUo0PZukEbC/X+2KWZaz+Rxn8wHagaJQOGAMC2uRB9uuFfFlYV6ocqz6zqK7EzeLC0+mC0zIWpTJZSFqKxIFoB9/wBMV+J6qvnMw6xpaqzLpEAgsSCB0BF46ThUKLE/TUKDagD4V08XlY3sEFrgxM+k9BhYzApZQIgE9Seb/PsMMaGbUJDm3hsFAkcxjeN9uuFISxPYgfnP+2FQH01qMc+pY0gumfBHlboASZNoMbjFMyUbWyQo5YX1i/6zjSto1U76x4PMFsQQrSOm25/wYwy1MGlUOkGIuTcb7f50wMHZc1Gxy5OQZz4chxcnnYcgsLeWQLz12wp4akmSOXaZiDa8dcO6eQSpw6rW8N2ek4AqKw0KD4YgqWkm7XAO4n0T8MZRGpSSTAvA6b3/ALYXtZPsYVxNPlZfm1XcaZuIIt7Gbf8ASBmN2AZrUzbeOaYmNoMz3wTxTLItHL1RTdTUaprJiG0lRCiZtO5jf0wMGEsRrE0zIA3vA/7sASe84awQ1ggPMeduvMbmx37Y9x5mTztueY72O/Ud8e40RssAvXzmGXzP5hfpv77el8AhOUmRYgR1Mzf2EfqMavUKsRMwWv72OKKeQ7eYe+zbenf7YlKERSoRpSVXsSQYABPlHN17CDOC8wGWmioSSPEBI8pWRMHtEzgbLW7iwJnynnG/8MfqMGpuxLgArVgDy+yyepP6YmrEmrECzrWQap5Qd7CQLR0NoPtimaRVeE1QIjUIPrI98TMZfQEkXYTPSCAR973+2L55yKpILEggy28wN7dDikUvA2y9WKDyzFvHjblM7naZsT+WE+aaoQmvVpjknaPTDOi71KdRwYDVdWk9z2M737bgXxjxmNFACoH5LgRbb/pftjOm1RnRaoyzwIrNzhuU8ybHkjubdD98A0vMPcb4Iq5c0qhVmEgG633U2++3pgTGiwNacA/J5uktOuj0g7VFAptP7MhwxI91BX74zyZOl4aByyt+e+32wJg7IZ9kR6YEipA3iDgqmLBVMWPcpQpkvrYJE6R1mCRB9wB98XasWNP+bZRHXYHHuQplhUSUWTJnfl1Na+1oPvjzMqS6SAQWEaNj/LiH6jN+rmhOEZ1aTh3QlfDqKNLFTLIyqZF4DMDHWMZZcxScgGTaQekixHa/9MCM1gO2NaVQaSJIMH2O0D02N/bFtGjRpljHhnUQfE6Dby3Frn0x5meWqxLFrk6hYmb/AGN7j3xMuwGgliIe9tha+1z6emPc0Q1U/UD1URNt479/vgzFmWyiqKtKNW6k2vM3j+2CM1JYX0rocqTsbGe3MfTrgS5enBaYWD1B6Rt9sE5qjKU1DgkCoSD0gk/mQMS8SXimbZXidBclVoNllas7hkrzzIBplYjYw3X6sLKZOh+aBaR3v/bGON6OZKo6dHifsZGLZoy9cgJpBBAbcDe3fFM4Ic8una0zFsb58kieUjV9O23XA+aEMbAbWFxtiaSaQ+jSptSh3gqrFRsNVrbX9QMLh5TtuL9euDMplRUQ88aFZoI9uvrhfh0hSsUOHzVOo9HwqJTRRCMEN3cBpfpvIn0GAKPkflB2v23/AK/2x5kllogmzWG/lPqLd/THlN4VrC8X/P8Az7YGD/g8pcToJw6pQ0s1arUVgwchUVdMgpMEkzcg7egwt4ao0klC0HvABtFp/wAnAlShCK8+YkR2iP8AfGuWqBUJIbeBBtO4m+E1YVS7YQz4xm0allqQRwyM5JLEqwdl0hegAC3I3JwK5EkSyjwjAieu23lnr3m+Ba9UHw7kwL2iL7A7nGtF1OrmYfLI2m+qw9tr/rhRYXTCQLmfO255jc2O/bHuPMyedoM8xv3v2x7jRGqwNaB/9/8A6cZoPlt/Mv8ARseYmJI59wvh12ANxyCPTWLe2KFj4jibDxIHQWbExMLNizZbim1MdPDUx7qJ/PGfFTNVp9P6DExMNZDpyM8rUbaTEMYm06SQY98a5naj/J/72xMTA8QfqNviJAK7AAAQNh6YWYmJgpwQ6PSiYmJiYooP4KoNYAgEaX3/AJGxnn2IqtBjSxiOl+nbExMR79jP/wBNgU48xMTFmgS37Efzn+i4vmbVbW229hiYmJIRTMMeQyZCiP1wXlhIE3+XVN+8HExMDwCrAV4mJiYos3q+RPY/1OMTiYmEsBId/DVJW8bUoMUzEie+EeJiYlepkU+urYtTcgyCQe4x5iYmLNA7MqPw9EwJLPJ/8uAtRiJtvGJiYVOBNOH+/krhhwjep/8Aab+2JiYVeAV+lg2e/aP/ADH+uPMTEw1gOn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AutoShape 6" descr="data:image/jpeg;base64,/9j/4AAQSkZJRgABAQAAAQABAAD/2wCEAAkGBxITEhUUEhMVFhUXGCEaGBgYGSAgGxseIB4gHBofIRocHCghIBwlGx0bIjEhJSkrLi4uHCIzODMsNygtLisBCgoKDg0OGxAQGzQkHyQ0Nyw0LCwvLCwsLCw0NDcsLCwsLCw0MiwvLCwsLDQsLCwsLzQsLCwsLCwsLCwsLCw0L//AABEIAMIBAwMBIgACEQEDEQH/xAAbAAACAwEBAQAAAAAAAAAAAAAEBQACAwYBB//EAEUQAAIBAgQEBAQDBwMBBgYDAAECEQMhAAQSMQUiQVETMmFxBiNCgRSRoTNSYnKxwfAk0eHxNIKDkrLCFUNTc6LiBxYl/8QAGAEAAwEBAAAAAAAAAAAAAAAAAAECAwT/xAArEQACAQIFAwMFAQEBAAAAAAAAARECITFBUYHwEiJhMkJxA6GxwdGR4UP/2gAMAwEAAhEDEQA/APmHDcwpQDw01CpvsWGmD08uxb074MzlNT+INKmoBy4PIBojVcyAYMhY22OA8sawpA0wka1J0zq1aTHQesi84P4o9fVmAwYv+HUOadqYE77iVi3W82OOZruONru/75FaUl/CoTTF3gsNyJG38USIwX8WIRQynKQopwpZYaAdjYAwTv8A4QqAIyqxqPzA1thcCxjz9I9cGfFT1fBywfxQug6fEud7kmfa0L998UvVuWl3bmmXUrl6WlBpLbkfUUUn1kx7RicVE5ajp0wGAKoW5ZZo68xO4MWv3xhTpMKKlWGkkc2qwbQo06ZjVbeNicDcYpVBSQtAVTpQL9MyzSYEyTIImIIkRGFSpqJpU1hWcPywAoMVGHlMxzyGMmT/AJe+AUy4K0NTlgxdShsEGobHaTM42oVnFBAahIDMVRfMDDTPW5xjlzU/0/zBdmCrHkJYST1gn+mHTKnmpVKanmo3yuX0rnBSRjTCKxBFoAYydV99owFxSkEasAWC6xBYHUbqYKkWPXbpgqkGBzfhg1VhdThwFFiOZQRqF4iDtEXwBxdkapVZNSL4tg1yCIBESTIufYYX/BRMbHW52ir5NCh1MmWXlEpplQDrgjVJUxboe+Oa4LSVqGalXgAMCpOkEKxBMbkG8HpOGvGjUqZYGprdRQQUyBo8MIFZtQKqGVtQAPMbHrOEfDM1CVzqUAiII/gYAgTve3r3sCJOGCpcPmguWlKVGhmh1AboJ1TI7m2DOI0NNZwWYlaoE1Jn3aYP/Q4DRxoqXMl10kWH1SSMH8epE16ykkDxgJY7TaWN/wA5740z54NM+eBxxsJTry1Z6viZTdQdOojlHNPy9pi2+EFbLqKcqBLAkyRaG+m3bpjouKVaork1qqsxyjGKayFJWNNtjAEk7flhHnA7UgWKsNJK/vAarmI9hbtiFkQsjRlDPQHhA/LUeaQx0A3mIuZ/PDLiOQX8KtT5oIsqMp8Irqa5IWJBYgXnbCyqgR6DeHA8ME+GZ1ckmRFm6nffDDieYRsmiNTrLUfmpM7TT0gzA5ugJA5RuPfDzG1dAuTrAVB5Ulbyshz0EWv1+2JkxTNOtrRnIojQRTshAJ302A3mRPXGaBtVM+IEYQVYxBO3/OGPBcwfw+aGt4NDogjyEaSSvoBII/2hamdKz5+AmtlEWrRqnUlX8XFRnEoOZrlREnb7yJwj4rTgVpB1ApJDEi4ETJ/KcM89XqDwwtJ0rDM2qMxdQ2okAjmBYSJgHbrjn+IjTNMbBp/S1527YqlMulOUPcllUqMoZaqaUQIx1SjaidSqo5hbf/qEfEaY5iGLFX06tid5kbyIGOlymeAgLVpy1FVU1ACVJaJEmJEySZNogzbnOJOxVucOBUEmIloa4HbfDpmR0TJt+CXwqhh1KpIi4Y6lnWQLLFxJ3jDPidBUqAE1W/04MOk6G573WQoMGf4je2Ffi0xSqgoxY0wFZTYEsp5ri0Ke9zjoOJsyVjzPqbKHfmmzg3OqF/LfphaEy4W4izuTRK+lLA0QZqd2TmPSxJMe4wy+LgopUTMs1NdpgBbAEbBgOg98LOJ89WI8OaKftDYkIpkE9DFvthx8Z5h2o0RUNOQttA3B21cxvHt1ws6QzpkGqVKZ4e6aq4qIwOmPlwX6kD+IGCd8B8NUA1eZI0yQ0gtOg8sHqbj0w0J//wAuoAWs6sQFOmdQAOvZrdLxb3wr4Wr66hBUzThwxvphWJH3AA9Dh+1hPa+aGXG6imjlo3AeRaB8wxFu3fDnM1F+V8pSFybHlqHqsatvMD9IkbSd4UccWKGV28tTYW/aN164dZvhwBpjwaH/AGR2OluoHnPJ5h0F+txh2hblWhbnH5kQ7W08xt2vt9se48zKw7CIhiI3i+049xsjoWB0uRpgUAWpqZqIeXzHl9hy35t99+5XH8wq1K4gtqoKq+BIprcmWhthB377YW5XMulIKOUuyuNESdKtJPKYIkb/ALx3w0zebFZs3U1tDZYEMsc0HSNcqIJ2gDqd98c8X5qckXnmImgnJ0wGECrOkebqJ7zfaOuD+P1UqUqCxXXRSe9SeZhJtqJ+qTYCzAdLLKVA/hlcKvnHMJ1bgexOH/xCJoZaKlQkUHJDx20mNMGTBU6r8vocGe4892KsmoSlTXTdm1eJfSNSKdJG0+vaceZvV+FpqRR+W4gjz8zObiNvy2FtjgguBlqbKkEMu0X+WstAuTNu0T1xhxTMr4FOkCmoNenB5JYssMRcEGTc7jbApbCmXUa1h8sapEVXhlWB9f1EmZPToB7E1rUT4WSFij69PcszKGDW22/XFKdUmEYMoWs8wPlgw21u/wDfG+YhEyLMyFRrYgeYDUrGb9Rt7YlWcczIVnHMyuWyYoU80ppmqRpEgkAAq7SQDBUaZv2GMOMhkarJ0/NgyQXGxE6eXoNsO8uKZpZ/lKDTS0qpAUyHAJbsSwEDe++FXxIQtfMCBT+YvKOYDynzG52n7YqZKltrY6HOVXqZU03WlKZanpJPMQVUy0g81rAQd5i087wM/Jzh10wugAllkmVYALzCD+d4th1xHiVJMtTRaus/h11CojArKKYUaFDTBAYtFl3Jui4JSBp5oBKZ0oG1MfLpVjyiPNMdsEY80BLHb9CilSXwqp5iQy6SNhvv7jbDDjFFkq1FYAM1UEi2kb2YqIie3rjLhbGKsSZN48saXubHrEeuDeOqBVdZS1VZFyo/mJuR/wA4bfdBVVT645kOviKvU8ZTVVFX8IQhpwLaBcgnvaBfHNZ7KRSWoQvMpv1PNIMRvBAx0XxBQovVplTSI/Clh+HIhWCDzx079d8c5xJ1emoXemIc/flgfc4VOKFTihlR4ToXL1VCrqIEFpYlqeqYmAp23n0xrn0JyasEqhUYIwdl8OYJMAy5E6QIhbAxacb1KP8Ao6PiDmYroSDoZBTBuwFnIvBPX0OC8+gbhasKZMRd38oLwFCARAHU3/TDm45uc1ljUSqhEc9tpsb+W3bDPJ5VqmVqMjOyrTBfmKgBVflgC9vX7xYrKXIVfmUsosBJbmXbsbT12OG2Ryitl6jszsUoHSqqdIOlp1WItAg2xPkjzzm5c5wBKTrTKEZudNUjSDcjVJ1bETOFPFvLWEoLoSq7XA2Nu/bDrNZ1Kb0wzaFXNkl51MAJmQFK2mABO21rc/njrSo6imRySRuLQIn9cNL8lUrD5H/CKXhQabUkZ0QU0qCSzaiR9QvNjE7jtjnOKUjFRiQSKsEgRBOokCek/wBMdBwanTqmdCBkAnxyek8217QelwMIeMVVh11BiapIK+WACDF47RgoxCieq5vmci9NKwJB001JZGGkgskTN4Exy9T2nB1elXFRlqKEIy06QRBRQ0tyD35TvMWEQZqT/XBQH/0ykueUj9n003MyALb4x4nlPmKrtGnLaxo1NJXWeZjJ09+kHB1ai6pUMW8UqA1v/AUAVIv8sbRsP3ftg74wq0jQyyoaWpaYDKggif3r72m/fAfEHDZgHk/YLHiTp8gFrDvaOuGHxi9FstlmprRBZObwyNUiBDx1H9zgXtBe3YGef/hrAICRUlmlIAlbxOubou2xHQXF4fVTVVLBSDTKrq80nQBH5SPQHDH8Kn/wt6i6iweCZhCNSbKLFtrmY5tsB8NZC1bUKRmny67NMLGmfvHpgmzHPa9/0BcaAFHLKAAQrzcH/wCY0evcX7YcVeCIPCjLE6so1U/MFyFnV5rQbxuQYi2EvGMropUG5tThy1+WzkDSO0DD+rks18nVST/sb6IYbBeZzbzAEW9MVNlctuyvqchmVh2ERzG3a+04mPMwsMwiIJsel9pxMbI3WB1fD2K5fysAaiMfDXUSVUkajaOsr1ncQcEccivWzTVPFlMsCYUoC4jSSpJ5YPe5E4SZLPPohJQB11ACS5APN5d13P8ANg/N1yTmGqVGqM1AQykqGGogEwFDQNIjYk9bY54afNTl6WnzUTrUDZbSqEMjhi02M2Fu8kYdfEPDR+FyjKaus0mZhU8tudtNrcxax74Upl1GXVyscw5gTESLxEFtxH+2HXFqqGlSE1SPBciajGZFjpJ5RvZQB0vBhvxqNu9tTChQXwUYI2vUoLE20lFOxPf02m+wxlxDhi0stTZvD16jqCnnXnIEkGCCosLR97C5Yn8MtoOsnVqJMAADk7XiR0xOJcQLU1oEIqUm5BJLc/Mx1T39OuBJ9TClPqfMw2m5amo1VAhqvpkWuH67ydv/ADemBn4aEp5VmgCoXJYG5UFRBEWtPffHqEz+0qFBUaBBInnvMRJBBt3bBHE6aNRyYQkFg4Ja5voAk9t/a+JVqueSFKqfNRlluHU3p50uldtIUqNRCzocy0mbEAxf2whza6fF1KlI615BsBywB9r+0++CuBE+Bm1YljKjSXKyStS+9407HfbYnGfxC6+LmF/Zy68plrQuzdR19sVDmPgqHMfB0eb4dQqZWhUmjVbwBu0VFI0hg2k3sIUQNIBuScc7wRPl5rm5/Ds19JGhtQtae04Y5/jrPlly/wAp6VGigVmDSpaCyzJO4MRHYWiF/AnAp5omqFOgCCLNZugI279J67YIdwad9v0LOH1QFqM2qOuna4aJ/wC9pjBvFFC1CBB+YLEghoP1GP8AJOBuHUwy1QSxBInSDBhXIJgHqBH3wdx2kvjtpZG+aAoAhDO5Pp/zgqfeOprrGnxHSVKtNmpQXy0alMGSqqrsLbSLdR+Q5vNrTVTBDMRzeh6H7iZGOp+IsofGT5iu4yhZ3pwswg80DmIFiDYgD1J53iGR0JqYq+sahG4kIQSfZhb1OBZAshzVVfw2XZkqNGgaEJNNgV03OkaX9J++BOKZbRlwy0DEDxGcyafO4VFJ2SYuNyLkzjY0NeXoxX1pyg0lFtWgHSSDIIuZPcfYzMlfwDL4bMwgEmqSF5jMpMBZSAepje5Lm45hiTJswqKNTKSJ6EmWBAAmJtgvh9UU6VZdbzWoQqoLHSp1B/YWBHfC+kwEBahRionckmQRECZsLYaZVqK5VyarBzSIAJaGLBpWAdMgd+84hIhK5vX4bl9dNdCpObVC9R5lSTIYajbuZ6b4S8UorTWosjdNISY2En77x64Pz/EmpaHSigK1/EWpJYllMgFrH7T0wuz1fWlViwklTCiFPf79fzxSm3yUk7fI94Pw12sjBQyAVFqkguC8wJFiVUAnbmPfHNcWAliSA3iEBR0Akf2F8dPwkgeaqhDKoYVELWJ8p5gAb3mdxbHN8YpXdg4YCoVsLdYj0tGCjEPpvuGeaRUNcGk7TR87eYGKZkgxEEgTGzY8rVVpVJlkNShAVSGMuGABPRdpG98GNRBGa1lqrfhpD3Fwaf0iZAkDt/acTFIVgfHpWyulTTBgEhgA0E80kdhcWwk5JTTQtzUeMNIW1BZVzInQJHpe8dMG/GD1BQyoYDQafINBUqAFnfcEzEACO++AsyAa4AVf2IB1iATp3++898M/jSlVXLZXxczSrckoFWGUGLHoYkDbpgWKHTjTsLqlSl+A0eC3iBy/iauU3CwFneDG3T0x5wyoZrEAN8uDIlvoBFtlHf069WFTKRwt6urzVAOZjBgpAVNg25JuYB98Z5Lh1Sn4sVaShsv4jM12ZG0ythYzcdbdJw25Q25p54EvFKyMlFQmllDammQ0uYIHSBaPTHSZisB4AKUj/pXEiqd9AhjyWMdL3tNpwmzuSJpZdl20O+pnswWoQYU2HaBvhpmKNImkRVpt/pHLR9LBYv3/AHIO0WHTDcWG4hHH1mBYlRAJMDsOgx7iV0hmERBIjtfHuNkdCOpyND5Aik450vTIIaVYAsDsd/8ABgrjtNlrZn5T1ScuJ1gaqandzFpBCwOzemBsgdNDyVF1MrBqbb2O6zdjM7GBO04a55gXzbBK18iGKlwWWWgM7F7i45ZJ5hYxbmWPNTjXq5qcrTozlVkiC+w8wvGqJva0euHHGQfw+WByxpIKNTw61vmiN9rEi978x98Kctl9OVVzF6gII8wEgEx1iNvUY6D4wqFMjkOSqjNSbmLAo6mFJVQxKLY2IW3TteL3NLt7iqmH8KnNNShZT4k9RSXl/wDLf1k4WZgqvi8iKQUgTJG8wfWxOGlGkRl0LUxeosHVyx4YF1/eMgkx6ThbmMuD4x0adJTdp0z97zv6Ymn1c1JpjqfM/kNpFjSSoysA7uSZGkkhrBZJG3YbYvXSEyZVg0ltNP8AdaU3gCxPft64lKssBTIiu11MzZ9liwBIvbc4xp5kVBl0NVnhnGiLqDpCif4o36YSmXzUlTL5qNRVrBM+gpCpq0F2FggFOodVzuO3ocK88jIayutOk2tTpFwJ0sADPa/2OHfD1YUOIq1MjlQgU2hF5XUEmRIv5esGxwi4uGLVi1MUiXVWUmdIhfbsD98Nfz9DUYfH6DadKmrOX8P9jS0+KR9S/SB069+p64C4TmlSnXJaFcBRaWLaWKj0E74YcNyrMtanUYVC1GkwDhgSLadLEjlUEeh2EYx4BWTRmgWpiachnAjyGwB+okgD177YbxexTalr4FHCsw4ZiDAMzbl8rxPbcx98G8br+K7kVQ5qOpBAgG0Se3t74G4bVUeLqYA9B9J5Xm8E9bd5xtx9lSuy0yGRSsgDlsLDb1OG1NY2p+pgdBxXNGvVFaqcvUL5E8q2FPSgAidXzLW2knphLxXLfKUqAU0AqdnEhS+odgxK/bruds3W1fhhSqiqVoEMNIHh8vNvEsBIB66RinHqQgMKJXUmo6rGyoAwBg6TJMR9U3ws0J4oZ1HK5WjSClA+h+UzTPJdi2kRUYwInrjDiGQqnKhhlEWlTEeKx521OZIE3h+WYO2Csk5fIomgoCy7AaGgDmLAWYkEzIucU4u7/gqajL1CGpS1Zm5R81wsAEwJUr9MkSZBBLWILEV5SlFRRp0krETdjINjIhjHU9MM+G0dWVrMC0rQNgFheVpBJ5rgHbePsUVGuUqIQtmgEajG4Mhukxg7h1Ou6V/DrP4SZcs6gMQZVoVgvbmOo2EdyJhJkqlyZceE0WZ1pU6prnUgPOOXt+7/AMX6YAz+ZUKVXTzBJC+UQBt6zM++Oi+JawOVqLKrpzB+WZaoBe7VNRm8/lhLnaIWiw5RamdPW4Bmb7mTHScUmrFJq3zzn3G+SRECLVzBp1HpgJpGzEyCxiYuAdpE9MIOJFirnlIFWCw6kSBF9iJOOo4Fn6DapqU6cUgC1VQZI6pJHN+ftjnONEMHYNr+aYYeUgyR9zE+mFRjcVHquh2uaqucyyg/9nlmqAAjSEFhIi5gW2Yb4pUzhqkc4Jp5U+VANOnXYyTYDci5DWjG+azHNmDGrVlgCXlSo00xOkL7dBuL4C4jlDFMUqi6hl21+FJYqFLMH09zAM/vSbDBSkxUpMA4ugetAYMTRQzsJ0Akemxthz8ZfEBr5bLUD4QbLUxTIRSCQNOkyTcwLx1wp4lm5qI7lH/0yCNMCygRebg9e46Y94vXV8tSZGp/VqQRrF7ar9bkehw0ohFJNQsrDds0Dwc2pA+IV1E/NYalO0WWes/SBF7D5POrRqs1KolQV8t4VU1lI0s2ksqCBcaVg3ETvjGkhORq2paFvqMeJq5AB3+r/OoucrkmkDlhRbwEguCDU6CoOUea17iBucNKzgaXa4COKZan4GX1hKc06sMhkuwqcurlsOgvsOmGma4UB+GK0KPPlHZiKhh4pg6jy2YG4AmT+eEbo4poWywIKVCGF/qEuwAJAWwvFovgioXIpEZWmAcu6KVZYe16hv5hqmD6YLwgvCvqc3UBkzvN/friYtX8zWi5tM9e+PcbHQh3keGsKbOWqDSRp0QfN3jYkRjbj2XNEmmjVl+UgcG2oc+5H02EA/2xbL1NOXMLVpyVJZTIaxgkG1zf0j1x58U1mNWpeqOVQyuZNtY8xk6R0k3mYiMYJuTlTbfNQBMwooU10EMHBDgzEmdpuTG0RYY3zLuwlmqONNXT4jWAE3VfpPpAvgTLKopqbhwwbUL6V1AAkHczMAffGhqMQd2lXkg73bmi2n269sNopq9glMoHo06gRiAVQksYJCy1jtFgL7E2wtd0PicscyxeTaxib3/zphmtFvARpZkLLuw0hvDHTeQJAtthdVyg1Py6QGTrcBvuZnfBTjiFLvd8kNp5IBDUXxFJqMqmx5YaxG82/U4tnkZUyjKACQwBUXaCNyRBJJNuk+uNaTRYFgPGeIMzIYeU7H1H72Jn67JQybgMGHiHmupupkdbiJE2ttiU26ueSE26ueQnLZM5hM29PxdChSTrYc2hyJBBkSIuRAwNxyuBWrqB4csnLUIZhASbgn332n2wblKBKZ90qVmChNWlgFYMlQHWbCAeguQCPXCXOMzVKjMFQyAQ24goOkDpPtOHj9ionHx+gqhxOpXLtWZCtOilKDA5UhacW3ET3OMeDMdNeBNQpYwdIUqdcxby7euK8GUtTzKAKdSrY22aZVpsR2vInBnw/p8LM1DpLaNIU+WCp5vcRb1xTzKqxewkoUw61N9UggAWMai0npABI9jg7idQNWdtWrU6kSpAa5EkEf5JtjPhzftRqIBJsqyDy1NiAY39JBOC/iCrrzEqdSuymYhW2AjeBc4TffAm++OZc5badJpEqhJyjbqUuFIF2nUwCgyIB/XA/F/HgrWPiQisrrYQVQjoJAUqPt6YacSoMVyvhszE5Un5ygABVBOmFExBgmel8JuJcQV10xIRAFMQ2oquvr5QwaPSMCvEArxHLjypr/B0agp1BTWEM1DBJQAEJMQWPpHY2jLKVNWSzIqLVqFdKqxcBF2MFdQkBtUQDGr+InFs3w+iMrSrsz2VAyoDoPKu7AQKt+p6DCc5moUzCopZHZRqIA09Vm06oWN4825IIEhpSWyhk+EI2ClTcmYnSTs3rthhluPVstRekjLozNA06kKCxADBQbWI1ESDhVkgRUkaRKgwW81xOkzY2xfMsT4eokfKeGB35Ty/2O0zhJXJSio34vk6iUqi6gEWqDoY85bTBbyifNH22tgDMEGm0bAJEbAwNU/5vOHPHMw4y9Wm5WfHM671TABnUGI9xeI3vhVVTTRqKQAQKcR6iSf874pFL9jbg5bVoypEGnFQurWAILaQLza46kWwg4hUc6p8uvYLABEgb3FptPfHV8BK0iDy1dcSzAA05I8g0mal9jEkDfHO8ezDa6lOxXxCZi8iRf1vf1wqXcVDljStQfXmtaVGjLT5hy/siCSSCVgi1+m8TjDNcedIajUQk5cUWOiG0shRgSd2AJEj09cEVHVDXpqarRljJYEGGFMiRGwNptut4wDx/MBqOXAek2mmoIRYI335jJ+w9u5TipCm7UoyzSnWkuHnLjzdAEML5d1AEW6b9ce56ufw6KNPhknRY6rGWv21G3pi+YqvUqICEY/h1UWiwTrvzA9esDbpOIgDLIgNOEkyPO+ozJHSNtz9oIw9JHpPgLpVgOG1QVSWqQHJ57aDGmNvWehticQp1UNA1Xp1Zy9NkkyVpkQq2FipnrYYvRRzw+pUmnoBKywl5PhWXoBy7/74AfwvlmleUVajVABpqRzaY+mAIJvc4XtYvaw2srmjS8NVpxRqs5LTrXUJUiPa3r6YOrZlYofIqALlam1SzEoBrXnEKDMj02tZPnUp+FSZxA0VAhS+pwwgMD9N+n/V/Wy9MjLnTSvk3LaSNxTUgt6iYCnrhZIWS3OHzI526cx3M9e+JitcQzC4ubG5379ce43R0rAf5XIhKT1KquII8MgggBrGRcmRAH9t8X+JspRy7FKYqAPTRtLEEzzgkkE7dvXbFaORTwiT4qQRqgllbaCwAhYN7xv6Yv8AEWS0OA1So58FdJcENBLzOoAwGB/PrvjnnU5U03cX0csBSSqG0kMuqDJA1Hmidp02jF2NMKW1EFxU5+j7gW6bxsMRKD/hV1sPDLiI8wkwSR1Fj98Z08mAkgm6vciQdMi0i3++Kt9ynGbzCqGe1UKatQkioCKk2IVdIWO9vvG2F9arUp+IrLcspJNysXUT6g/ph9QyU5JW0uT49MAqw0j5XVZktIMEiwJvcymrAjx4DwrLMkSIJgTJPeDfAo6uagmurmoblag8E1irBmqksy7GQ1gJ7kD88WGaVjlEVyxUmxPKCdNtrGQZ3O2M+H0QyeLzrqrGYErGltuXe8b43zNICjlAGJJZzGkAfTGwux237Yi3U+amdup81NMhxwaM6lSkaj1VFk8q6EqAubEwCVPTrgPj9Pw8xVQcqgq3MdRkhDGrrvPsMdR8K5NXTiilXZ/AQhabhZAVi2o6l5ZCyL77Y5LO5M0jWQEFQQJPrpIgEzIBj88XY0tbYrwPMsgruugwolCJ1Sw26jTv7YM4DnNKZgeJTCPTK825bQ2kDtMkT7Yw+F1qHxxT20DULSRqHcgfrgj4cyyuKyRTPIWDOeUaaTsIABlpEj29cDiWNx1PYB4W3LXHiFPUCQbN16enecEcbBFeooI8yW3VrTvAAAn03OBOHZgqKsESfpA5Ws03i0bxacFcWqK9WxB1MtohW6HvAn+uE13ktd/PBKefZ/AGkvoouPmNIAghiswAAqyBEyDvgr4hoM1JHZFEKY0m/wBNyO3WATdjgx3TTlFGtoytRipldIKbggCVlWMXmPXCfjqkBQGNQaf2htq8sgSTyrIT/u4MWoDGpRbjGbU1TK0csTUU1ilUiVKMpEz6MSFAE9B3jEyeRSrlM3VUMwVlIOvTsAYK9SAWvjfJ59KmVp6ToqDTS0SYfRBZgbKGIPvYXwhp8JLU69RavNTYDSQQzatzM2IO4/Xu82Vm7mNDKhqyh7LykLPmBIEA/wCdca8RzgAp6SCQjIV/dkafzjr6YmTo/MKRYqqkN5oMeTe95HviV8uF0QwPy3tABEKbE9TgtKC3UpDeMVfEo1qgZaSmsD+HPnuBebGIvERacLs1xAmmVgAsFBUDoosfvbHQ/GFGqn4oKNNHxhKudTkkKQZErG3W23pjn89anfdlp77gBBG3pGBR9wUTudRkM2EV/FzCj5Pyxs5OlgAOge8SRG3bHO8WYtTduUzWvB6lSY9fW++Op+H+DpXeTo5aJcaiRewLBQt6gGy7TG8QeT46ZaqQdQNU3AgdYn+Ij03BwqcURREoeUglYZl1qNIyhOowCdPhCCOtwR+XbCjj2XCUcuQKY10wToMkkDduUQ3MJF/fDGs4Y1vDbWEy+7TB0rTVgJvIkz/KPsn4xVVqdCNGpaYBCiDubsQxlren2nDoRX007G+bUl0motUnLLEgALy2W9pXeev3xvxqofw9MeJTZgW1hdxJ5fzGMa1Nmq0wxR/9OumbCNMKLjcf2wTxfJLTyqOq0h4haRJLjSVA9h1t3ws0Ga2L0KZbIVYSkyi5ckBkb5cBRckkT2EasC5jUzL8umD4VMT/AOGgVo3kqV9Nzg7K1weF1pp/XAqSYB+UY0bTYw3v2wFXQfLIqjMRSpklp+WdIPhCZkILSIG4tGH7WF+llc0hWnTAoLpKsNRIvzrexmzaRfuffDX/APrekZf5RJrZerUJFUAHSuoWmyLaxub26YWuZy9EljSlapBkkVOdQE0zCid/zIwavxDIyyjLT+HpVFaG/aKy6JPLYK0n8u0lqYKScKWctmfO1iOY2Jk79T3xMUqggkNMzed564mNUbLA6ZX05erzPT1QTsQ94kySdyPLEdd8V+Ns0xqUyHdlaihlipJu/VLdW/yMLFyR8JmdmAkQAJGxI1RtcgCe5xbjtBqbFWaofKV8RSGIhh1vAMgf2xlTSpMKaVJslMDKBwhDBhzBv4pEr22Ed8DVc2dClpJYVJB2BY7gdLntiyI4pKxDinbSZldWqSYntNsUejLFrtK1DJEAxquP0OBQCSlzqE0qsCmo8TTZoLnSW5Rq0z0BiY2PYYzzlM6qg0vplJ1PLDt1vP6WxavQ/Y6VY8gJvYnStgOkW/wYyzJAaouhwJWSTdIse+/TCWPNRLHmvyG+IUouqFxFcjRNohh33Hp3wJmM+xpUNKMpQsNX0seW4t5u/uMerSCqaqs8eIygkbiJF+jEjBFWqq0soCWWHLkgCIJW466oA3wJKRpKTalVKrmfDauqkoGUNp1A06gOrrFzbaCcZccpDxqpSyq6nngGYUEQog8xJ9hJxbiNA6swUepoXSGAB5mKtpJIsAAGue5jFeL0tFWqmk203rHUwMJNxb/9cPQNCnw+WIzGlEZig3YKw5hJUnt1x7wHMsiVqoWYGmT5BrUpcahJgnvGB+D1GHikU9YKwyg92EQLze3scZZF18KopZhLKQAOViJjVba564GrvYbV3sbcNiKwJnsgAIaA95O2nf8A3x5xd2Wq2pRBYEgHlMXEGNoP64Hy6MBUKsQQdhNxzTf0E/bDDiuaerWJqXbWsqRpDQI2nlt/XB7hP1zzIpmKr6aMU6mkUm0ipdPLzsgI2Hmme2wGB89XLDZtIpgANuDCa2/lZpIF9xhwmZp10oU9TE06FQHWQFU6bRpubiAD2E4F41VZlUVCWZKcGLASEKjpMAgdbjrhp+Bp+OXCeCZXVlA0VD8+4BAU2HXzTOkgTEx2x7lCjZfNmp4moOAgIWJgjmYjVq0iJU+++BeE5eu2W1I9bQtYDQmqGJiTIsrAdWiZEdYKyWV15bM1CMw0MACrBUJAE61JuRb9PXCeLE8WKqNHVVQyVgK12ub/AE+vYWxXM1wxUNcqjXXc2JEx2O/piZemNenTugHNJa7C6R9VxH3xp4QhC0D5T3XqQpAB9e+AMwx8yWyNQvoZ2qLLu01jZYgm+mFI/PC+uDofUpBC0yLzEgDeeovHTFQaq5Y7eG1QTe5IEi3bY27CemKZhlIYkMh0ppXo3qbdrjDi5SV9/wCDrIcbr5aoG0moKihBqBurEHlAI5pFv+cJeK1X1up21yR/F62828+s4IzObYGjqZitMjSQsEKD0B3PvinGK4LVYPmq647gzcnvfb1OCkVKurHQPllBzGpXYfhSVkLAMUYtsI7i+3rhFxjKeGlI/LAqU0blJJJggz0DdwO4+7NsvXir4jV2ZctqkGBBFOzSeZADB76QR0wt4vnqr0aC1FVQiDw4UhitxJJ38ouLbYVMioTUE4lnOekzKjfIVSB1sYJ/iBg/bFc5narURScAeETc+c6799hAx7Uk1KYbTViisLMADRIEzuP1xiz60qNUI1yu4g7dPsMPAdl9g9KDfg6kUkImTVIEiPDgL1mCd7QTHXA3EHpt4fh02RhSQuXPmYCCV/hNo9sNckHHDq78shtNySdLeEDpXYfTzYyzy1Cafj6HIy9LQ22inoUounqQGkm+5v0CThORJxS2xcsGlTD0jHhvoYfvao1H+Fe3qe+MKC2NntTPlP8AEbn+HpGG4y7Ll6JpwGanVFSSSSoqKIi+mSYtHU4UEqtmDiUIGk9dRjr5YtH3xUyi5lWBcwOdt9zvvv1PfHuK1mBYkTBJid/v64mLRosDokz9NaFRIdGqwyE3W1zNzvtta+Mvi3i9PMsr0w6gIiw8aiQahLSCbXj742MLlnlSptpZrxYeWTYNsQB+79vPjUKHphQig0k5UEAwag1C5j/n7nGiJOb6cSAUc03gimQQgKsD0B1QSe4vt3xTMZhW5dV08TnGzkyRA6A/3wZpb8JSOsKusTvIubm+wN49sDxqEkjy1TqgjVv333+2BQNRO7KU83+yZlNgFF7GCAP0n741zB5qxhxLIRqMkXm97j/bAxcOE5DYAG9t1Wf0I+47Y9FEsKusMXDKASdpMXve1uuCFM8xHCmeYhjcSUK9KCT4xbWLjciw9ifzxd9P4fKaakkVTKsDpWdJ32N9+33xnTXw6DqSJSqb6TcgFSNW3sPXEzrhaWUTzkc+n0YqQNpvBH2wJKbCSU2CKHHAaObWq5DVWpQiCzaA4uYkAau4mTv0pxiloq1lLM5BQ6qshrhDsZJjb+XCqo4q1SdBEzyjew6+8XPvhv8AEoNStWaoj035LVbMBoRRI9r+2KcKCqklGxn8Lmn/AKjWwnRK9GMMGOknaFBP2xThYJyeYGtQC6WO5N+s/wBsU+HMjTqNV8RWfSttJAvqA7jpOBsjkWelUqACEZJn11W/zthOJewnEu+hMhUKiopICkQ3WYDRH3wy44Ca0NzOXSVPW3Rp7GD79ML8k0CqJXfykWMK9/t262wRxssarpKyWWw2MiRG0C/64TU1CamvngO4jl0qZfKAVHJFKoYKNYhdQAJ3BYRPT2gYE4nRQUlKNrXQIOzSI1ap3AYkKOwGNcvn1daKMGPh0asxA3UxfqOWTPoB6iVUHgiaDIQvmky8wdRBAlbiN9x2w7r/AEd0l8/0dcA48tLhlagatRWeuHCKsqwBp6jq0WbSGPm+nbacMpljUy+aqCtXNNCPlqDpckCC5mBHU38vqJT8DvVprJ8xkdI09PXf9MP+FZmsmTzyJSr1KZKBnVDoUDzaz0IAWPvhvEp+oS5euA/iFRARTDNexHlPrH64xzOZjSysCWRgV/dDSI94P54yyKMaikny6SA0mRqAAAG++2N82oprTMhtSvYdJJAn1FzHpghJihJhlF6J4fUBZBVFQEKRzkcoMGfLvYdjgTMsNDwY5KVj1MDb+uLDIp+EaqQwqBwAZGkiL23m4/ycY53JiCyggKiEg7ksN9zacJRPPAKJ3/g14qzTldbgmV8oNhaTYyT7RhdxlIevzK3zzfqZ1GfQdx3jF+JVCpok9gwMCTcmbd/7Yw4tUBeoQg5qmrUOkgmLCLzP2wUKIF9NRHMzqM/m1rvWda9RoyQ1QLEqlFNMALC6gbkbAHCb4ipuKOVLRBpDTeTAHedpO1otv024GzLTzBRWctlHVtIsq6qck+gH6x3wBxjLMKdBiEAamICm56SbC9r3PTpGCnFBSro1zyI1Sjo01P8ATrqC25ghkG92ED3jA/FaHPVJIJGkW2MricSoanphWkmijGSBHLLfYQTe+K1hC1QVAMr1uLdI74NB4RzMaZTIg5OtUVuZRBWLaT4RnVPQwIxlm6FJvBNJ2qAUqfiM1ijheemLeUGIPvfBeUUHh1flkhpDyIA+VIg7tECQOvScL6WXOtWakYNNfOYmw5hbbp23vhT2sme1l62UpBVYvUUulQKOhZWAAn90knANWkCTyOYpzYzcGJ/lHbvhhn6QNKgFpOSPEN2lY1CCIkhRedhfAFZlVj50mnAgzJ1bfym/3w6XZDpdkA11AZhBEE2O49/XExKzSzGSZJudz7+uJjU3R0AzTJl6gl11wTKyDsd7xJjtv9sefF+caoylmJ+WgGpdJIHiXiBAEx16XO58q1VGWqBnqLr0lQbhwL73j/8AH7xGKfF2fWpUXRVeqnhqAzrB5dQAA0ra87bk4ypRhQgWk0UUMEDVAfpMqYImdIAJjviZnNEd2B8QAxCnUTdd/Q74xXWEDAPoADCfLq1b9trYlXNqwEyTDyOgLG0du/2w4uV03L5goopqAwOlSZNpOkzEmxE4laoreJpklikFjzevvf8ASMeuixTKBmbSLtsGBX9BMfli0FTUAUhNSayfMt5EX6me+Dn3FbnyEZbWKJpkuPmnVyypOkizfvT/AFx7UrBqOVZgQqVCjRbbQSdQ6x0G33x7UzKaaiI7BjVYgNsfMAe8wfzOA8xUJo0RtT1EH1YBdR0ifpIE9YxNKlk0qWTidJaeYIRWCjcdYI5ryfpnG2c4i+YepVqkO7FZZgAQF0qtgIsoA9pwNW0eNytUqLG58x5bi/Tp7YsoIWpCjSDs24IYW9T0+5xWSKeC2CeA1FUZjUqHlHmaAOcbWM/51gYX5bLVXRys6ARqvab6bdev64Y/DYqfOamlN2CCNe4lhJX1i243xXhNamMvWUl9RZSAJ0mJAn7nrhNw3HgG4bjwV4MIFVZU28v7xCvEH03wTxdT4pJUDW6nQIE9bERvM/fC/LuQtUK2kkjlHUDVqg9gs+84Y/ESE16gRgQ7JpAYmTHQk25v64T9RLXfPMgmpw35eWYqzg0Klo0xClhzSCwljadht3C4uvyqcHU+gayCTA0ow9NmEx16nfGlPL12SiKj1DTak7UwhkwoMiIsIHW0dsA1tGl/CVgkC83nSuqf4dWo/cdsOPyOPOf9B8jTkrpVi8mNostoPcG/5YZUfiTM0kq0FrHwq0eKoUSx0gG5GoG0WI2wtyjNyadfn+n2ExbzR/bFajaqpkHrbrYQPva+LzNMwnh784KqzFVX1YEMLqL/AOTi9Zw+lWUctNzK7zBaWFriLjFOH6VfURACBiTuLi6+vb3xmatNt5WEa4Fyb6QY3nqfX0xMXJi4fRrr+AqDSCTUUai3MIg2WPLbqR6bHC7NIWBZQNKqmqD1It95wySgPwDt4dPzrzMfmdJ0jT5TPfocC1nPhvrGlilPSF2KjYne+mMCdxJ3tr/DSsjlqJZmILgKY6EjYdcY8UpBDWRjLir9iOaeUWkGPaYxtxGuXNLQ7EiFkmOboQOgwFxcMK1TXGrVzQZE9b+84KQokdcDzlZKdcKLPl2SBF1OkuL+ym17YC4xqNGgTQSkNIAYRqe29h6gmZ8wxg7t4a+HNlIeNosD/wA/bB3xIU8HJ6QNRogtzEmxKjey8wew9PTCpTkKU5RTOuHqUBoDhcugIVt4Uk36EdR6fbC/w20OXFwR5vNtbf0wdxei71KKpoLeAnkMTykmduaJnAtWHWq4BN1uxuLH9P8AjBkE2W35HlDLzw6o/gam1EeJqEKBok6ZuQNImPqOBc3k3miX8OoTSpuGGwQLpCNbzgAbzYC/TG/D8uDksxVY1NKrCgFhTDTREkAQWvEE9rdcD1qdJmpGgjMPBQVNTCPGAGortba3vhYUsnCllXylQ0UKjTqSqZYyrqGWyqZgz1gXwt8IS2sPAQldO1rXn6ZmT3w0zVFBTpNWFUl1qBQTyBwVA02jTJMie22AajMC3nB8I+U2if8A0d/XDTsik7IX11AZgJgExO/39cTHuY87b+Y7779fXHuNUbLA6RKwOWzBSowNPSDrE7mOUzygxH2EYv8AHy6XpqGUjwkMBNP1VTbe1/1HbAvDaB/D5xhVgUivKVB16mK3PSOnvgv/APkHh3gVKaeP43yaV2XSwA8RFEdQFUX6yMZUqDCmmGJ8vmlNNEBcFWBk+QcwuR22x7mFDqpZv/qtyqYkGRFtv6Y9oQKKDXEuCQRtzDmJnyW2tfHlZbavFgkVZtyn0X+afXBmGZTM1RNITJ0LN7fTbfsL/n7aOtq/K29O7G636jAeZyugU5mWAaekGIj2vODKmVDjMOQ0poC6mEySFuIkiAdtrYcLnyOFly4UrRQceJ/8+DC2IMgmdvWPbA+doKmWoMrSzOSVIIOy39VmR9t8Xy+WC0XBqEEVIgAlZAKyDETBPXGXEEnL0Pnh7kBNPkssyw3mRb0xNOJNHqtqecTb/UsdU8syv8npMevbGWXMrUOkHmBljccw9DPb74yzOTNKqyMbgG6/yz+Xf74rlaOpX2kDqduZRP6xioULYtpdK2G3wll5eqfDNQokwGiLwdt/yOAeHiaNUa1HMnId3udjPTrY74P+D+GeO9RCAaekeIdQUga1upYG82i0zuMLMrQZqdRgFCq6kyb/AFAKO83/ACwNXb+Aau3OhfL1tKV4YKSRAi5uQYPSAcMviqgi5vSqaRK/LB2lVJ5j3JJnpOFuQzBXxF5QrTM7WVov77fbB3xJ4bZsmnpZCwgUxCxA8vqT67zfrhe7mhMd3NAympFLLGnpdjRqyiSGUaWEk6r3uYjykYQUSBSaQRNgQetrR29fbtjoMoCEyxFQufBqwiroKDSZ5pE3/P745ylRmmW0kxNwfbcdhf8APDXP9GsL6/s04dWCskl/MfLvcRI9ceZxx4zEkkTEgQdoFrX7/fHvC1GtDJWWILRI26Dq1/6YrmVmqQZb2F7Dt37/AHw8yrdWwTw2lNQWPlUydxzLcWv2G2NalMAhgbtTqTbsDHQXOMuHUS7gXsq3O68wutj6x74rXykhVWoGAV2jqoEm/qQJxOZPuCKOUVslUq+GSyuF16tvL9M33I2+r0xhnhyn6Yp0rHdpUXH9cbZWhVORrMqr4YqLqaeYdIAjYkqd+mB+I5AIFK//AEkZpYGS4m0Dt06eu+GsRpXd8/4E5+oGaifFR/L9MAdwb3jrgLjigZiqBEBzBGx9R774KzdR28AtCG0QvSfMe59MCcaEV6kEHnNxYG+8dJ3jpgoD6eP+m1fMFaaaYBIYEgdLTB7nrhz8W5GnTymRZKK02elLsDJcwpk2tufzGF2TqgIdUfs2jUIB2sp6nBPxQaPgZMUhRDCiNfhjmJIHnIsTqVupIvIEgYKRUAD5ZVelKGGo6yNQE2Y6pm20x6bXxWupIqkaWHLLC3ToP0PtjWvRfXSDpM0AVCm5WDBO19yRjGqx01NSqp5bTtboPUXwnz/Qb5udHwSW4fnFNEtTVAwcNCq3JMibt5OnQ453hNOdk1Gd9cAbdOv/ADjpeFVwOF5oMBBsCTaZoxyzduxi3eJxzPC6Ujyar7zAG3+RHXC9rJfofP4F8XeaeXARgoZwCW5SdS6gt7AHrA3wJVqqGN2X5cQIImZie0XnvgvitOKGVXQ4Gqp5ms3Ms6b2Hr/WMAVcsoJBVxyau953mPLH6jDpiEVTEIFrNLEgzJNzviY8rKAxAmATvv8Af1x7jU2QxocSqIlaktTTTrH5ilQSdN1vuLztHrbGnxFxrMZspVzThnVAinSqkrLmeUAWMjAHhKzHmCSWsekbD+32xavVU01CgCyhu5YF7j0giftiCEECTQAKkLP7T1kCD/CBf3xdUGkKOYBKsE+W3VfyxahmKXgosaauoXadJXVN+mn/AGwPmQz7IARrYsDZhMmO4HucSQsdzHNUyEp6tUkSJPLBiI+2+JnbVfqOx59zYG8x/wBMbcVYaaWkueQTq2mB5fTA+aqA1JDMwtc7mwxVJVN7/I3pVG8BxOhjVMi2kGNv127x0Bx5xZKn4TLXQISdKjzFoWSbe3XritOqBTf5ZHzidbSSLG228W33Ixpmq2nJZak5AJrvUsOYIUpAHVO06oWLaT3xFKuRQu5iqpRdKhFSdWkzFz5T1vbv6TjHLETEAzAE9Lg/7j74O45UBrsaZY8sSd/LB3G0YWoskDucaK6k0pupYfk/2eYsvlG5gjnHlEX/AEx7kn+RVUIpJZeYi6i4+14vjPKqBTrguAYED946hMfaTjzJRoqSrE8sR5Rf6r9dhvhPAHgEcKJC1V5WBiUO7QGuD007nGGdDFhzhpa2na/rgjh1YKtbUVUH6b6jZo0kHoSJ98Y16oZkG/NeBE36X/vib9XNDO/XPMB9UpV3pZbxatEp4VTw12IAp9TAn6QIJvI6HHOUTFNjJG4kHfa0fnjtMznKOZynD8uFDslKszrTUK6lVYLqcvB8mvpb3AxxVEqUYEGd5H2iew3/AExRZrw5iGpkAtzHlj0Fx3MdPQYpWUCs0FiJNxZtp26Hv98X4dVVShaSA5tFpgREXJmLemKVmJqktv10fy/5P3wZhmzbKVFDoCrNqCwTYgzuv9Ma8QosVplVA5XJINyBclj3jAVNxrpwC8aeU9b+UW2wXToaDqclVem5QKZ6HlNreuE7OSXZya5Rv9DVEJdxu3P9Oy6dvuOvbCykToeFBFpPUXtHvg/L6PwlSaih9YhIuRyyfT7dsAUo0PZukEbC/X+2KWZaz+Rxn8wHagaJQOGAMC2uRB9uuFfFlYV6ocqz6zqK7EzeLC0+mC0zIWpTJZSFqKxIFoB9/wBMV+J6qvnMw6xpaqzLpEAgsSCB0BF46ThUKLE/TUKDagD4V08XlY3sEFrgxM+k9BhYzApZQIgE9Seb/PsMMaGbUJDm3hsFAkcxjeN9uuFISxPYgfnP+2FQH01qMc+pY0gumfBHlboASZNoMbjFMyUbWyQo5YX1i/6zjSto1U76x4PMFsQQrSOm25/wYwy1MGlUOkGIuTcb7f50wMHZc1Gxy5OQZz4chxcnnYcgsLeWQLz12wp4akmSOXaZiDa8dcO6eQSpw6rW8N2ek4AqKw0KD4YgqWkm7XAO4n0T8MZRGpSSTAvA6b3/ALYXtZPsYVxNPlZfm1XcaZuIIt7Gbf8ASBmN2AZrUzbeOaYmNoMz3wTxTLItHL1RTdTUaprJiG0lRCiZtO5jf0wMGEsRrE0zIA3vA/7sASe84awQ1ggPMeduvMbmx37Y9x5mTztueY72O/Ud8e40RssAvXzmGXzP5hfpv77el8AhOUmRYgR1Mzf2EfqMavUKsRMwWv72OKKeQ7eYe+zbenf7YlKERSoRpSVXsSQYABPlHN17CDOC8wGWmioSSPEBI8pWRMHtEzgbLW7iwJnynnG/8MfqMGpuxLgArVgDy+yyepP6YmrEmrECzrWQap5Qd7CQLR0NoPtimaRVeE1QIjUIPrI98TMZfQEkXYTPSCAR973+2L55yKpILEggy28wN7dDikUvA2y9WKDyzFvHjblM7naZsT+WE+aaoQmvVpjknaPTDOi71KdRwYDVdWk9z2M737bgXxjxmNFACoH5LgRbb/pftjOm1RnRaoyzwIrNzhuU8ybHkjubdD98A0vMPcb4Iq5c0qhVmEgG633U2++3pgTGiwNacA/J5uktOuj0g7VFAptP7MhwxI91BX74zyZOl4aByyt+e+32wJg7IZ9kR6YEipA3iDgqmLBVMWPcpQpkvrYJE6R1mCRB9wB98XasWNP+bZRHXYHHuQplhUSUWTJnfl1Na+1oPvjzMqS6SAQWEaNj/LiH6jN+rmhOEZ1aTh3QlfDqKNLFTLIyqZF4DMDHWMZZcxScgGTaQekixHa/9MCM1gO2NaVQaSJIMH2O0D02N/bFtGjRpljHhnUQfE6Dby3Frn0x5meWqxLFrk6hYmb/AGN7j3xMuwGgliIe9tha+1z6emPc0Q1U/UD1URNt479/vgzFmWyiqKtKNW6k2vM3j+2CM1JYX0rocqTsbGe3MfTrgS5enBaYWD1B6Rt9sE5qjKU1DgkCoSD0gk/mQMS8SXimbZXidBclVoNllas7hkrzzIBplYjYw3X6sLKZOh+aBaR3v/bGON6OZKo6dHifsZGLZoy9cgJpBBAbcDe3fFM4Ic8una0zFsb58kieUjV9O23XA+aEMbAbWFxtiaSaQ+jSptSh3gqrFRsNVrbX9QMLh5TtuL9euDMplRUQ88aFZoI9uvrhfh0hSsUOHzVOo9HwqJTRRCMEN3cBpfpvIn0GAKPkflB2v23/AK/2x5kllogmzWG/lPqLd/THlN4VrC8X/P8Az7YGD/g8pcToJw6pQ0s1arUVgwchUVdMgpMEkzcg7egwt4ao0klC0HvABtFp/wAnAlShCK8+YkR2iP8AfGuWqBUJIbeBBtO4m+E1YVS7YQz4xm0allqQRwyM5JLEqwdl0hegAC3I3JwK5EkSyjwjAieu23lnr3m+Ba9UHw7kwL2iL7A7nGtF1OrmYfLI2m+qw9tr/rhRYXTCQLmfO255jc2O/bHuPMyedoM8xv3v2x7jRGqwNaB/9/8A6cZoPlt/Mv8ARseYmJI59wvh12ANxyCPTWLe2KFj4jibDxIHQWbExMLNizZbim1MdPDUx7qJ/PGfFTNVp9P6DExMNZDpyM8rUbaTEMYm06SQY98a5naj/J/72xMTA8QfqNviJAK7AAAQNh6YWYmJgpwQ6PSiYmJiYooP4KoNYAgEaX3/AJGxnn2IqtBjSxiOl+nbExMR79jP/wBNgU48xMTFmgS37Efzn+i4vmbVbW229hiYmJIRTMMeQyZCiP1wXlhIE3+XVN+8HExMDwCrAV4mJiYos3q+RPY/1OMTiYmEsBId/DVJW8bUoMUzEie+EeJiYlepkU+urYtTcgyCQe4x5iYmLNA7MqPw9EwJLPJ/8uAtRiJtvGJiYVOBNOH+/krhhwjep/8Aab+2JiYVeAV+lg2e/aP/ADH+uPMTEw1gOnA/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19128"/>
            <a:ext cx="8305800" cy="2650232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s-ES" sz="2200" b="1" dirty="0" smtClean="0">
                <a:solidFill>
                  <a:srgbClr val="0070C0"/>
                </a:solidFill>
              </a:rPr>
              <a:t>Ing. Agr. (</a:t>
            </a:r>
            <a:r>
              <a:rPr lang="es-ES" sz="2200" b="1" dirty="0" err="1" smtClean="0">
                <a:solidFill>
                  <a:srgbClr val="0070C0"/>
                </a:solidFill>
              </a:rPr>
              <a:t>Mag</a:t>
            </a:r>
            <a:r>
              <a:rPr lang="es-ES" sz="2200" b="1" dirty="0" smtClean="0">
                <a:solidFill>
                  <a:srgbClr val="0070C0"/>
                </a:solidFill>
              </a:rPr>
              <a:t>.) Alejandra Borges		Lic</a:t>
            </a:r>
            <a:r>
              <a:rPr lang="es-ES" sz="2200" b="1" dirty="0">
                <a:solidFill>
                  <a:srgbClr val="0070C0"/>
                </a:solidFill>
              </a:rPr>
              <a:t>. </a:t>
            </a:r>
            <a:r>
              <a:rPr lang="es-ES" sz="2200" b="1" dirty="0" err="1">
                <a:solidFill>
                  <a:srgbClr val="0070C0"/>
                </a:solidFill>
              </a:rPr>
              <a:t>Est</a:t>
            </a:r>
            <a:r>
              <a:rPr lang="es-ES" sz="2200" b="1" dirty="0">
                <a:solidFill>
                  <a:srgbClr val="0070C0"/>
                </a:solidFill>
              </a:rPr>
              <a:t>. (</a:t>
            </a:r>
            <a:r>
              <a:rPr lang="es-ES" sz="2200" b="1" dirty="0" err="1">
                <a:solidFill>
                  <a:srgbClr val="0070C0"/>
                </a:solidFill>
              </a:rPr>
              <a:t>Mag</a:t>
            </a:r>
            <a:r>
              <a:rPr lang="es-ES" sz="2200" b="1" dirty="0">
                <a:solidFill>
                  <a:srgbClr val="0070C0"/>
                </a:solidFill>
              </a:rPr>
              <a:t>.) Natalia </a:t>
            </a:r>
            <a:r>
              <a:rPr lang="es-ES" sz="2200" b="1" dirty="0" err="1">
                <a:solidFill>
                  <a:srgbClr val="0070C0"/>
                </a:solidFill>
              </a:rPr>
              <a:t>Berberian</a:t>
            </a:r>
            <a:endParaRPr lang="es-ES_tradnl" sz="2200" b="1" dirty="0">
              <a:solidFill>
                <a:srgbClr val="0070C0"/>
              </a:solidFill>
            </a:endParaRPr>
          </a:p>
          <a:p>
            <a:pPr algn="l" eaLnBrk="1" hangingPunct="1">
              <a:defRPr/>
            </a:pPr>
            <a:endParaRPr lang="es-ES" sz="2000" b="1" dirty="0" smtClean="0">
              <a:solidFill>
                <a:srgbClr val="002060"/>
              </a:solidFill>
            </a:endParaRPr>
          </a:p>
          <a:p>
            <a:pPr algn="l" eaLnBrk="1" hangingPunct="1">
              <a:defRPr/>
            </a:pPr>
            <a:endParaRPr lang="es-ES" sz="2000" b="1" dirty="0" smtClean="0">
              <a:solidFill>
                <a:srgbClr val="002060"/>
              </a:solidFill>
            </a:endParaRPr>
          </a:p>
          <a:p>
            <a:r>
              <a:rPr lang="es-UY" sz="2100" b="1" dirty="0" smtClean="0">
                <a:solidFill>
                  <a:srgbClr val="002060"/>
                </a:solidFill>
              </a:rPr>
              <a:t>Departamento </a:t>
            </a:r>
            <a:r>
              <a:rPr lang="es-UY" sz="2100" b="1" dirty="0">
                <a:solidFill>
                  <a:srgbClr val="002060"/>
                </a:solidFill>
              </a:rPr>
              <a:t>de Biometría, Estadística y Computación</a:t>
            </a:r>
          </a:p>
          <a:p>
            <a:r>
              <a:rPr lang="es-UY" sz="2100" b="1" dirty="0">
                <a:solidFill>
                  <a:srgbClr val="002060"/>
                </a:solidFill>
              </a:rPr>
              <a:t>Facultad de Agronomía - UDELAR</a:t>
            </a:r>
          </a:p>
          <a:p>
            <a:pPr eaLnBrk="1" hangingPunct="1">
              <a:defRPr/>
            </a:pPr>
            <a:endParaRPr lang="es-ES_tradnl" sz="2500" b="1" dirty="0" smtClean="0">
              <a:solidFill>
                <a:srgbClr val="0070C0"/>
              </a:solidFill>
            </a:endParaRPr>
          </a:p>
          <a:p>
            <a:pPr eaLnBrk="1" hangingPunct="1">
              <a:defRPr/>
            </a:pPr>
            <a:r>
              <a:rPr lang="es-ES" sz="2200" b="1" dirty="0" smtClean="0">
                <a:solidFill>
                  <a:srgbClr val="002060"/>
                </a:solidFill>
              </a:rPr>
              <a:t>R-Ladies Montevideo</a:t>
            </a:r>
          </a:p>
          <a:p>
            <a:pPr eaLnBrk="1" hangingPunct="1">
              <a:defRPr/>
            </a:pPr>
            <a:r>
              <a:rPr lang="es-ES" sz="2200" b="1" dirty="0" smtClean="0">
                <a:solidFill>
                  <a:srgbClr val="002060"/>
                </a:solidFill>
              </a:rPr>
              <a:t>Miércoles 31 de Agosto de 2017</a:t>
            </a:r>
          </a:p>
        </p:txBody>
      </p:sp>
      <p:grpSp>
        <p:nvGrpSpPr>
          <p:cNvPr id="2059" name="45 Grupo"/>
          <p:cNvGrpSpPr>
            <a:grpSpLocks/>
          </p:cNvGrpSpPr>
          <p:nvPr/>
        </p:nvGrpSpPr>
        <p:grpSpPr bwMode="auto">
          <a:xfrm>
            <a:off x="609601" y="2565647"/>
            <a:ext cx="8305799" cy="1219201"/>
            <a:chOff x="762001" y="5638800"/>
            <a:chExt cx="8008487" cy="990601"/>
          </a:xfrm>
        </p:grpSpPr>
        <p:grpSp>
          <p:nvGrpSpPr>
            <p:cNvPr id="2064" name="43 Grupo"/>
            <p:cNvGrpSpPr>
              <a:grpSpLocks/>
            </p:cNvGrpSpPr>
            <p:nvPr/>
          </p:nvGrpSpPr>
          <p:grpSpPr bwMode="auto">
            <a:xfrm>
              <a:off x="762001" y="5638800"/>
              <a:ext cx="8008487" cy="990601"/>
              <a:chOff x="762001" y="5638800"/>
              <a:chExt cx="8008487" cy="990601"/>
            </a:xfrm>
          </p:grpSpPr>
          <p:pic>
            <p:nvPicPr>
              <p:cNvPr id="41" name="Picture 10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6285" r="8322"/>
              <a:stretch/>
            </p:blipFill>
            <p:spPr bwMode="auto">
              <a:xfrm>
                <a:off x="3749398" y="5638800"/>
                <a:ext cx="1693993" cy="967383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/>
            </p:spPr>
          </p:pic>
          <p:pic>
            <p:nvPicPr>
              <p:cNvPr id="44" name="Picture 2" descr="https://encrypted-tbn3.gstatic.com/images?q=tbn:ANd9GcSmNGywCfNaz9hKVOIv_3DQJ05fBW0_QmfsUvxRlyQKeEsxmwpF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62001" y="5638800"/>
                <a:ext cx="1763336" cy="969963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45" name="Picture 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525337" y="5638801"/>
                <a:ext cx="1299116" cy="9906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46" name="Rectángulo 41"/>
              <p:cNvSpPr/>
              <p:nvPr/>
            </p:nvSpPr>
            <p:spPr>
              <a:xfrm>
                <a:off x="3824453" y="5638800"/>
                <a:ext cx="4946035" cy="990600"/>
              </a:xfrm>
              <a:prstGeom prst="rect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6" name="3 Rectángulo"/>
            <p:cNvSpPr/>
            <p:nvPr/>
          </p:nvSpPr>
          <p:spPr>
            <a:xfrm>
              <a:off x="762001" y="5638800"/>
              <a:ext cx="1769461" cy="980281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UY"/>
            </a:p>
          </p:txBody>
        </p:sp>
      </p:grpSp>
      <p:pic>
        <p:nvPicPr>
          <p:cNvPr id="2060" name="Picture 2" descr="http://t1.gstatic.com/images?q=tbn:ANd9GcQeduuQASasK1J2jh8iLQkZlmh3wv0eYqfgYYkyuqvWkwO9jmw-InIfUvs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1100" y="0"/>
            <a:ext cx="128693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6" descr="http://www.marlund.com/wordpress/wp-content/uploads/2010/02/logo_udelar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055" y="0"/>
            <a:ext cx="990601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ángulo 42"/>
          <p:cNvSpPr/>
          <p:nvPr/>
        </p:nvSpPr>
        <p:spPr bwMode="auto">
          <a:xfrm>
            <a:off x="609600" y="2565647"/>
            <a:ext cx="4855186" cy="1219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3 Rectángulo"/>
          <p:cNvSpPr/>
          <p:nvPr/>
        </p:nvSpPr>
        <p:spPr bwMode="auto">
          <a:xfrm>
            <a:off x="7205365" y="2565647"/>
            <a:ext cx="1710036" cy="121920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6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9" name="18 Recortar rectángulo de esquina sencilla"/>
          <p:cNvSpPr/>
          <p:nvPr/>
        </p:nvSpPr>
        <p:spPr>
          <a:xfrm flipH="1" flipV="1">
            <a:off x="0" y="-12358"/>
            <a:ext cx="9180512" cy="726162"/>
          </a:xfrm>
          <a:prstGeom prst="snip1Rect">
            <a:avLst>
              <a:gd name="adj" fmla="val 39423"/>
            </a:avLst>
          </a:prstGeom>
          <a:solidFill>
            <a:srgbClr val="33CAFF"/>
          </a:solidFill>
        </p:spPr>
        <p:txBody>
          <a:bodyPr wrap="square">
            <a:spAutoFit/>
          </a:bodyPr>
          <a:lstStyle/>
          <a:p>
            <a:pPr algn="ctr"/>
            <a:endParaRPr lang="es-UY" sz="3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23528" y="37073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000" b="1" dirty="0">
                <a:solidFill>
                  <a:srgbClr val="002060"/>
                </a:solidFill>
              </a:rPr>
              <a:t>Experimentación </a:t>
            </a:r>
            <a:r>
              <a:rPr lang="es-UY" sz="3000" b="1" dirty="0" smtClean="0">
                <a:solidFill>
                  <a:srgbClr val="002060"/>
                </a:solidFill>
              </a:rPr>
              <a:t>agrícola</a:t>
            </a:r>
            <a:endParaRPr lang="es-ES" sz="3000" b="1" dirty="0">
              <a:solidFill>
                <a:srgbClr val="002060"/>
              </a:solidFill>
            </a:endParaRPr>
          </a:p>
        </p:txBody>
      </p:sp>
      <p:sp>
        <p:nvSpPr>
          <p:cNvPr id="21" name="Marcador de número de diapositiva 1"/>
          <p:cNvSpPr txBox="1">
            <a:spLocks/>
          </p:cNvSpPr>
          <p:nvPr/>
        </p:nvSpPr>
        <p:spPr>
          <a:xfrm>
            <a:off x="8604448" y="6457950"/>
            <a:ext cx="46335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UY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52E39F-50D7-4AC4-9190-E2964B062421}" type="slidenum">
              <a:rPr lang="es-UY" b="1" smtClean="0">
                <a:solidFill>
                  <a:srgbClr val="0070C0"/>
                </a:solidFill>
                <a:latin typeface="Arial" pitchFamily="34" charset="0"/>
              </a:rPr>
              <a:pPr>
                <a:defRPr/>
              </a:pPr>
              <a:t>10</a:t>
            </a:fld>
            <a:endParaRPr lang="es-UY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22" name="62 CuadroTexto"/>
          <p:cNvSpPr txBox="1">
            <a:spLocks noChangeArrowheads="1"/>
          </p:cNvSpPr>
          <p:nvPr/>
        </p:nvSpPr>
        <p:spPr bwMode="auto">
          <a:xfrm>
            <a:off x="1295400" y="6551766"/>
            <a:ext cx="6705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ES" sz="1100" b="0" dirty="0">
                <a:solidFill>
                  <a:srgbClr val="0070C0"/>
                </a:solidFill>
              </a:rPr>
              <a:t>Modelos Espaciales en el contexto de Diseño de </a:t>
            </a:r>
            <a:r>
              <a:rPr lang="es-ES" sz="1100" b="0" dirty="0" smtClean="0">
                <a:solidFill>
                  <a:srgbClr val="0070C0"/>
                </a:solidFill>
              </a:rPr>
              <a:t>Experimentos </a:t>
            </a:r>
            <a:r>
              <a:rPr lang="es-UY" sz="1100" b="0" dirty="0" smtClean="0">
                <a:solidFill>
                  <a:srgbClr val="0070C0"/>
                </a:solidFill>
              </a:rPr>
              <a:t>– R Ladies Montevideo – Agosto 2017</a:t>
            </a:r>
            <a:endParaRPr lang="es-UY" sz="1100" b="0" dirty="0">
              <a:solidFill>
                <a:srgbClr val="0070C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43125" t="39133" r="29687" b="50014"/>
          <a:stretch>
            <a:fillRect/>
          </a:stretch>
        </p:blipFill>
        <p:spPr bwMode="auto">
          <a:xfrm>
            <a:off x="5974407" y="1142256"/>
            <a:ext cx="24860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7"/>
          <p:cNvSpPr/>
          <p:nvPr/>
        </p:nvSpPr>
        <p:spPr>
          <a:xfrm>
            <a:off x="6326832" y="1294656"/>
            <a:ext cx="1905000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UY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2       1        1        3</a:t>
            </a:r>
          </a:p>
          <a:p>
            <a:pPr>
              <a:defRPr/>
            </a:pPr>
            <a:r>
              <a:rPr lang="es-UY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4       3        4        2 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11560" y="849486"/>
            <a:ext cx="496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2000" b="1" dirty="0" smtClean="0">
                <a:solidFill>
                  <a:srgbClr val="0070C0"/>
                </a:solidFill>
              </a:rPr>
              <a:t>1. Objetivo:</a:t>
            </a:r>
            <a:r>
              <a:rPr lang="es-UY" sz="2000" dirty="0" smtClean="0">
                <a:solidFill>
                  <a:srgbClr val="0070C0"/>
                </a:solidFill>
              </a:rPr>
              <a:t> </a:t>
            </a:r>
            <a:r>
              <a:rPr lang="es-UY" sz="2000" dirty="0" smtClean="0"/>
              <a:t>incluir dos o más efectos aleatorios cruzados como estrategia para captar la variabilidad espacial 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2658631"/>
              </p:ext>
            </p:extLst>
          </p:nvPr>
        </p:nvGraphicFramePr>
        <p:xfrm>
          <a:off x="683568" y="1916832"/>
          <a:ext cx="2556520" cy="492326"/>
        </p:xfrm>
        <a:graphic>
          <a:graphicData uri="http://schemas.openxmlformats.org/presentationml/2006/ole">
            <p:oleObj spid="_x0000_s29708" name="Ecuación" r:id="rId5" imgW="1054100" imgH="203200" progId="Equation.3">
              <p:embed/>
            </p:oleObj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611560" y="2492896"/>
            <a:ext cx="8280920" cy="677108"/>
          </a:xfrm>
          <a:prstGeom prst="rect">
            <a:avLst/>
          </a:prstGeom>
          <a:ln w="38100" cap="rnd" cmpd="dbl">
            <a:solidFill>
              <a:srgbClr val="0070C0"/>
            </a:solidFill>
            <a:prstDash val="sysDot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Y" sz="1900" dirty="0" smtClean="0"/>
              <a:t>Paquete: </a:t>
            </a:r>
            <a:r>
              <a:rPr lang="es-UY" sz="1900" b="1" dirty="0" smtClean="0"/>
              <a:t>lme4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Y" sz="1900" dirty="0" smtClean="0"/>
              <a:t>a&lt;-</a:t>
            </a:r>
            <a:r>
              <a:rPr lang="es-UY" sz="1900" dirty="0" err="1" smtClean="0"/>
              <a:t>lmer</a:t>
            </a:r>
            <a:r>
              <a:rPr lang="es-UY" sz="1900" dirty="0" smtClean="0"/>
              <a:t>(</a:t>
            </a:r>
            <a:r>
              <a:rPr lang="es-UY" sz="1900" dirty="0" err="1" smtClean="0"/>
              <a:t>Rend~trat</a:t>
            </a:r>
            <a:r>
              <a:rPr lang="es-UY" sz="1900" dirty="0" smtClean="0"/>
              <a:t> +(1|Fila)+(1|Columna),data=</a:t>
            </a:r>
            <a:r>
              <a:rPr lang="es-UY" sz="1900" dirty="0" err="1" smtClean="0"/>
              <a:t>datos,subset</a:t>
            </a:r>
            <a:r>
              <a:rPr lang="es-UY" sz="1900" dirty="0" smtClean="0"/>
              <a:t>=!</a:t>
            </a:r>
            <a:r>
              <a:rPr lang="es-UY" sz="1900" dirty="0" smtClean="0">
                <a:hlinkClick r:id="rId6"/>
              </a:rPr>
              <a:t>is.na</a:t>
            </a:r>
            <a:r>
              <a:rPr lang="es-UY" sz="1900" dirty="0" smtClean="0"/>
              <a:t>(</a:t>
            </a:r>
            <a:r>
              <a:rPr lang="es-UY" sz="1900" dirty="0" err="1" smtClean="0"/>
              <a:t>datos$Rend</a:t>
            </a:r>
            <a:r>
              <a:rPr lang="es-UY" sz="1900" dirty="0" smtClean="0"/>
              <a:t>))</a:t>
            </a:r>
            <a:endParaRPr lang="es-UY" sz="1900" dirty="0"/>
          </a:p>
        </p:txBody>
      </p:sp>
      <p:cxnSp>
        <p:nvCxnSpPr>
          <p:cNvPr id="16" name="15 Conector recto"/>
          <p:cNvCxnSpPr>
            <a:stCxn id="11" idx="1"/>
            <a:endCxn id="11" idx="3"/>
          </p:cNvCxnSpPr>
          <p:nvPr/>
        </p:nvCxnSpPr>
        <p:spPr>
          <a:xfrm>
            <a:off x="6326832" y="1599456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6804248" y="1310552"/>
            <a:ext cx="0" cy="58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7272040" y="1310552"/>
            <a:ext cx="0" cy="58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7740352" y="1310552"/>
            <a:ext cx="0" cy="58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 l="15624" t="31620" r="57153" b="57528"/>
          <a:stretch>
            <a:fillRect/>
          </a:stretch>
        </p:blipFill>
        <p:spPr bwMode="auto">
          <a:xfrm>
            <a:off x="5971232" y="4014912"/>
            <a:ext cx="248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37"/>
          <p:cNvSpPr/>
          <p:nvPr/>
        </p:nvSpPr>
        <p:spPr>
          <a:xfrm>
            <a:off x="6276032" y="4167312"/>
            <a:ext cx="1828800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UY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1       2        1        3</a:t>
            </a:r>
          </a:p>
          <a:p>
            <a:pPr>
              <a:defRPr/>
            </a:pPr>
            <a:r>
              <a:rPr lang="es-UY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3       4        4        2 </a:t>
            </a:r>
          </a:p>
        </p:txBody>
      </p:sp>
      <p:cxnSp>
        <p:nvCxnSpPr>
          <p:cNvPr id="28" name="27 Conector recto"/>
          <p:cNvCxnSpPr/>
          <p:nvPr/>
        </p:nvCxnSpPr>
        <p:spPr>
          <a:xfrm>
            <a:off x="6733232" y="4167312"/>
            <a:ext cx="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7190432" y="4167312"/>
            <a:ext cx="0" cy="6096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7647632" y="4167312"/>
            <a:ext cx="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611560" y="3689737"/>
            <a:ext cx="504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2000" b="1" dirty="0" smtClean="0">
                <a:solidFill>
                  <a:srgbClr val="0070C0"/>
                </a:solidFill>
              </a:rPr>
              <a:t>2. Objetivo:</a:t>
            </a:r>
            <a:r>
              <a:rPr lang="es-UY" sz="2000" dirty="0" smtClean="0">
                <a:solidFill>
                  <a:srgbClr val="0070C0"/>
                </a:solidFill>
              </a:rPr>
              <a:t> </a:t>
            </a:r>
            <a:r>
              <a:rPr lang="es-UY" sz="2000" dirty="0" smtClean="0"/>
              <a:t>incluir dos o más efectos aleatorios anidados (bloque incompleto anidado en bloque completo) como estrategia para captar la variabilidad espacial </a:t>
            </a:r>
          </a:p>
        </p:txBody>
      </p:sp>
      <p:sp>
        <p:nvSpPr>
          <p:cNvPr id="32" name="TextBox 36"/>
          <p:cNvSpPr txBox="1"/>
          <p:nvPr/>
        </p:nvSpPr>
        <p:spPr>
          <a:xfrm>
            <a:off x="6271592" y="3707184"/>
            <a:ext cx="1828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UY" b="1" dirty="0">
                <a:latin typeface="+mj-lt"/>
                <a:cs typeface="Calibri" pitchFamily="34" charset="0"/>
              </a:rPr>
              <a:t>DBI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683568" y="5805264"/>
            <a:ext cx="8208912" cy="677108"/>
          </a:xfrm>
          <a:prstGeom prst="rect">
            <a:avLst/>
          </a:prstGeom>
          <a:ln w="38100" cap="rnd" cmpd="dbl">
            <a:solidFill>
              <a:srgbClr val="0070C0"/>
            </a:solidFill>
            <a:prstDash val="sysDot"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Y" sz="1900" dirty="0" smtClean="0"/>
              <a:t>Paquete: </a:t>
            </a:r>
            <a:r>
              <a:rPr lang="es-UY" sz="1900" b="1" dirty="0" err="1" smtClean="0"/>
              <a:t>nlme</a:t>
            </a:r>
            <a:endParaRPr lang="es-UY" sz="1900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Y" sz="1900" dirty="0" smtClean="0"/>
              <a:t>b&lt;-</a:t>
            </a:r>
            <a:r>
              <a:rPr lang="es-UY" sz="1900" dirty="0" err="1" smtClean="0"/>
              <a:t>lme</a:t>
            </a:r>
            <a:r>
              <a:rPr lang="es-UY" sz="1900" dirty="0" smtClean="0"/>
              <a:t>(</a:t>
            </a:r>
            <a:r>
              <a:rPr lang="es-UY" sz="1900" dirty="0" err="1" smtClean="0"/>
              <a:t>Rend~trat</a:t>
            </a:r>
            <a:r>
              <a:rPr lang="es-UY" sz="1900" dirty="0" smtClean="0"/>
              <a:t> ,data=</a:t>
            </a:r>
            <a:r>
              <a:rPr lang="es-UY" sz="1900" dirty="0" err="1" smtClean="0"/>
              <a:t>alfa,random</a:t>
            </a:r>
            <a:r>
              <a:rPr lang="es-UY" sz="1900" dirty="0" smtClean="0"/>
              <a:t>=~1|blo/</a:t>
            </a:r>
            <a:r>
              <a:rPr lang="es-UY" sz="1900" dirty="0" err="1" smtClean="0"/>
              <a:t>bi</a:t>
            </a:r>
            <a:r>
              <a:rPr lang="es-UY" sz="1900" dirty="0" smtClean="0"/>
              <a:t>)</a:t>
            </a:r>
          </a:p>
        </p:txBody>
      </p:sp>
      <p:graphicFrame>
        <p:nvGraphicFramePr>
          <p:cNvPr id="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9321624"/>
              </p:ext>
            </p:extLst>
          </p:nvPr>
        </p:nvGraphicFramePr>
        <p:xfrm>
          <a:off x="683568" y="5157192"/>
          <a:ext cx="2555875" cy="492125"/>
        </p:xfrm>
        <a:graphic>
          <a:graphicData uri="http://schemas.openxmlformats.org/presentationml/2006/ole">
            <p:oleObj spid="_x0000_s29709" name="Ecuación" r:id="rId7" imgW="1054100" imgH="203200" progId="Equation.3">
              <p:embed/>
            </p:oleObj>
          </a:graphicData>
        </a:graphic>
      </p:graphicFrame>
      <p:sp>
        <p:nvSpPr>
          <p:cNvPr id="35" name="34 Elipse"/>
          <p:cNvSpPr/>
          <p:nvPr/>
        </p:nvSpPr>
        <p:spPr>
          <a:xfrm>
            <a:off x="2123728" y="1844824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6" name="35 Elipse"/>
          <p:cNvSpPr/>
          <p:nvPr/>
        </p:nvSpPr>
        <p:spPr>
          <a:xfrm>
            <a:off x="2123728" y="5085184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7" name="TextBox 36"/>
          <p:cNvSpPr txBox="1"/>
          <p:nvPr/>
        </p:nvSpPr>
        <p:spPr>
          <a:xfrm>
            <a:off x="6300192" y="764704"/>
            <a:ext cx="1828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UY" b="1" dirty="0">
                <a:latin typeface="+mj-lt"/>
                <a:cs typeface="Calibri" pitchFamily="34" charset="0"/>
              </a:rPr>
              <a:t>DCA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27" grpId="0" animBg="1"/>
      <p:bldP spid="31" grpId="0"/>
      <p:bldP spid="32" grpId="0"/>
      <p:bldP spid="33" grpId="0" animBg="1"/>
      <p:bldP spid="35" grpId="0" animBg="1"/>
      <p:bldP spid="36" grpId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6" name="5 Recortar rectángulo de esquina sencilla"/>
          <p:cNvSpPr/>
          <p:nvPr/>
        </p:nvSpPr>
        <p:spPr>
          <a:xfrm flipH="1" flipV="1">
            <a:off x="0" y="-12358"/>
            <a:ext cx="9180512" cy="726162"/>
          </a:xfrm>
          <a:prstGeom prst="snip1Rect">
            <a:avLst>
              <a:gd name="adj" fmla="val 39423"/>
            </a:avLst>
          </a:prstGeom>
          <a:solidFill>
            <a:srgbClr val="33CAFF"/>
          </a:solidFill>
        </p:spPr>
        <p:txBody>
          <a:bodyPr wrap="square">
            <a:spAutoFit/>
          </a:bodyPr>
          <a:lstStyle/>
          <a:p>
            <a:pPr algn="ctr"/>
            <a:endParaRPr lang="es-UY" sz="3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23528" y="37073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000" b="1" dirty="0">
                <a:solidFill>
                  <a:srgbClr val="002060"/>
                </a:solidFill>
              </a:rPr>
              <a:t>Experimentación </a:t>
            </a:r>
            <a:r>
              <a:rPr lang="es-UY" sz="3000" b="1" dirty="0" smtClean="0">
                <a:solidFill>
                  <a:srgbClr val="002060"/>
                </a:solidFill>
              </a:rPr>
              <a:t>agrícola</a:t>
            </a:r>
            <a:endParaRPr lang="es-ES" sz="3000" b="1" dirty="0">
              <a:solidFill>
                <a:srgbClr val="002060"/>
              </a:solidFill>
            </a:endParaRPr>
          </a:p>
        </p:txBody>
      </p:sp>
      <p:sp>
        <p:nvSpPr>
          <p:cNvPr id="8" name="Marcador de número de diapositiva 1"/>
          <p:cNvSpPr txBox="1">
            <a:spLocks/>
          </p:cNvSpPr>
          <p:nvPr/>
        </p:nvSpPr>
        <p:spPr>
          <a:xfrm>
            <a:off x="8604448" y="6457950"/>
            <a:ext cx="46335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UY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52E39F-50D7-4AC4-9190-E2964B062421}" type="slidenum">
              <a:rPr lang="es-UY" b="1" smtClean="0">
                <a:solidFill>
                  <a:srgbClr val="0070C0"/>
                </a:solidFill>
                <a:latin typeface="Arial" pitchFamily="34" charset="0"/>
              </a:rPr>
              <a:pPr>
                <a:defRPr/>
              </a:pPr>
              <a:t>11</a:t>
            </a:fld>
            <a:endParaRPr lang="es-UY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9" name="62 CuadroTexto"/>
          <p:cNvSpPr txBox="1">
            <a:spLocks noChangeArrowheads="1"/>
          </p:cNvSpPr>
          <p:nvPr/>
        </p:nvSpPr>
        <p:spPr bwMode="auto">
          <a:xfrm>
            <a:off x="1295400" y="6551766"/>
            <a:ext cx="6705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ES" sz="1100" b="0" dirty="0">
                <a:solidFill>
                  <a:srgbClr val="0070C0"/>
                </a:solidFill>
              </a:rPr>
              <a:t>Modelos Espaciales en el contexto de Diseño de </a:t>
            </a:r>
            <a:r>
              <a:rPr lang="es-ES" sz="1100" b="0" dirty="0" smtClean="0">
                <a:solidFill>
                  <a:srgbClr val="0070C0"/>
                </a:solidFill>
              </a:rPr>
              <a:t>Experimentos </a:t>
            </a:r>
            <a:r>
              <a:rPr lang="es-UY" sz="1100" b="0" dirty="0" smtClean="0">
                <a:solidFill>
                  <a:srgbClr val="0070C0"/>
                </a:solidFill>
              </a:rPr>
              <a:t>– R Ladies Montevideo – Agosto 2017</a:t>
            </a:r>
            <a:endParaRPr lang="es-UY" sz="1100" b="0" dirty="0">
              <a:solidFill>
                <a:srgbClr val="0070C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32048" y="908720"/>
            <a:ext cx="536408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900" b="1" dirty="0" smtClean="0">
                <a:solidFill>
                  <a:srgbClr val="0070C0"/>
                </a:solidFill>
              </a:rPr>
              <a:t>3. Objetivo:</a:t>
            </a:r>
            <a:r>
              <a:rPr lang="es-UY" sz="1900" dirty="0" smtClean="0">
                <a:solidFill>
                  <a:srgbClr val="0070C0"/>
                </a:solidFill>
              </a:rPr>
              <a:t> </a:t>
            </a:r>
            <a:r>
              <a:rPr lang="es-UY" sz="1900" dirty="0" smtClean="0"/>
              <a:t>modelar la matriz de varianzas y covarianzas residual (R) con alguna estructura de correlación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7943470"/>
              </p:ext>
            </p:extLst>
          </p:nvPr>
        </p:nvGraphicFramePr>
        <p:xfrm>
          <a:off x="504056" y="1928562"/>
          <a:ext cx="2556520" cy="492326"/>
        </p:xfrm>
        <a:graphic>
          <a:graphicData uri="http://schemas.openxmlformats.org/presentationml/2006/ole">
            <p:oleObj spid="_x0000_s30732" name="Ecuación" r:id="rId3" imgW="1054100" imgH="203200" progId="Equation.3">
              <p:embed/>
            </p:oleObj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432048" y="2492896"/>
            <a:ext cx="8532440" cy="630942"/>
          </a:xfrm>
          <a:prstGeom prst="rect">
            <a:avLst/>
          </a:prstGeom>
          <a:noFill/>
          <a:ln w="38100" cap="rnd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Y" sz="1750" dirty="0" smtClean="0"/>
              <a:t>Paquete:</a:t>
            </a:r>
            <a:r>
              <a:rPr lang="es-UY" sz="1750" b="1" dirty="0" smtClean="0"/>
              <a:t> </a:t>
            </a:r>
            <a:r>
              <a:rPr lang="es-UY" sz="1750" b="1" dirty="0" err="1" smtClean="0"/>
              <a:t>nlme</a:t>
            </a:r>
            <a:endParaRPr lang="es-UY" sz="1750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Y" sz="1750" dirty="0" smtClean="0"/>
              <a:t>c&lt;-</a:t>
            </a:r>
            <a:r>
              <a:rPr lang="es-UY" sz="1750" dirty="0" err="1" smtClean="0"/>
              <a:t>gls</a:t>
            </a:r>
            <a:r>
              <a:rPr lang="es-UY" sz="1750" dirty="0" smtClean="0"/>
              <a:t>(</a:t>
            </a:r>
            <a:r>
              <a:rPr lang="es-UY" sz="1750" dirty="0" err="1" smtClean="0"/>
              <a:t>Rend~trat</a:t>
            </a:r>
            <a:r>
              <a:rPr lang="es-UY" sz="1750" dirty="0" smtClean="0"/>
              <a:t> +</a:t>
            </a:r>
            <a:r>
              <a:rPr lang="es-UY" sz="1750" dirty="0" err="1" smtClean="0"/>
              <a:t>blo,data</a:t>
            </a:r>
            <a:r>
              <a:rPr lang="es-UY" sz="1750" dirty="0" smtClean="0"/>
              <a:t>=</a:t>
            </a:r>
            <a:r>
              <a:rPr lang="es-UY" sz="1750" dirty="0" err="1" smtClean="0"/>
              <a:t>d,correlation</a:t>
            </a:r>
            <a:r>
              <a:rPr lang="es-UY" sz="1750" dirty="0" smtClean="0"/>
              <a:t>=</a:t>
            </a:r>
            <a:r>
              <a:rPr lang="es-UY" sz="1750" dirty="0" err="1" smtClean="0"/>
              <a:t>corSpher</a:t>
            </a:r>
            <a:r>
              <a:rPr lang="es-UY" sz="1750" dirty="0" smtClean="0"/>
              <a:t>(</a:t>
            </a:r>
            <a:r>
              <a:rPr lang="es-UY" sz="1750" dirty="0" err="1" smtClean="0"/>
              <a:t>form</a:t>
            </a:r>
            <a:r>
              <a:rPr lang="es-UY" sz="1750" dirty="0" smtClean="0"/>
              <a:t>=~1,nugget=TRUE),</a:t>
            </a:r>
            <a:r>
              <a:rPr lang="es-UY" sz="1750" dirty="0" err="1" smtClean="0"/>
              <a:t>method</a:t>
            </a:r>
            <a:r>
              <a:rPr lang="es-UY" sz="1750" dirty="0" smtClean="0"/>
              <a:t>='REML')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 l="15624" t="31620" r="57153" b="57528"/>
          <a:stretch>
            <a:fillRect/>
          </a:stretch>
        </p:blipFill>
        <p:spPr bwMode="auto">
          <a:xfrm>
            <a:off x="6259264" y="3664720"/>
            <a:ext cx="248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7"/>
          <p:cNvSpPr/>
          <p:nvPr/>
        </p:nvSpPr>
        <p:spPr>
          <a:xfrm>
            <a:off x="6564064" y="3817120"/>
            <a:ext cx="1828800" cy="6096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UY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1       2        1        3</a:t>
            </a:r>
          </a:p>
          <a:p>
            <a:pPr>
              <a:defRPr/>
            </a:pPr>
            <a:r>
              <a:rPr lang="es-UY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3       4        4        2 </a:t>
            </a:r>
          </a:p>
        </p:txBody>
      </p:sp>
      <p:cxnSp>
        <p:nvCxnSpPr>
          <p:cNvPr id="15" name="14 Conector recto"/>
          <p:cNvCxnSpPr/>
          <p:nvPr/>
        </p:nvCxnSpPr>
        <p:spPr>
          <a:xfrm>
            <a:off x="7021264" y="3817120"/>
            <a:ext cx="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7478464" y="3817120"/>
            <a:ext cx="0" cy="6096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7935664" y="3817120"/>
            <a:ext cx="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432048" y="3523630"/>
            <a:ext cx="5508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2000" b="1" dirty="0" smtClean="0">
                <a:solidFill>
                  <a:srgbClr val="0070C0"/>
                </a:solidFill>
              </a:rPr>
              <a:t>4. Objetivo:</a:t>
            </a:r>
            <a:r>
              <a:rPr lang="es-UY" sz="2000" dirty="0" smtClean="0">
                <a:solidFill>
                  <a:srgbClr val="0070C0"/>
                </a:solidFill>
              </a:rPr>
              <a:t> </a:t>
            </a:r>
            <a:r>
              <a:rPr lang="es-UY" sz="2000" dirty="0" smtClean="0"/>
              <a:t>incluir en el modelo efectos aleatorios (bloque incompleto anidado en bloque completo) y modelar la matriz R con alguna estructura de correlación</a:t>
            </a:r>
          </a:p>
        </p:txBody>
      </p:sp>
      <p:sp>
        <p:nvSpPr>
          <p:cNvPr id="19" name="TextBox 36"/>
          <p:cNvSpPr txBox="1"/>
          <p:nvPr/>
        </p:nvSpPr>
        <p:spPr>
          <a:xfrm>
            <a:off x="6559624" y="3356992"/>
            <a:ext cx="1828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UY" b="1" dirty="0">
                <a:latin typeface="+mj-lt"/>
                <a:cs typeface="Calibri" pitchFamily="34" charset="0"/>
              </a:rPr>
              <a:t>DBI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432048" y="5589240"/>
            <a:ext cx="8460432" cy="923330"/>
          </a:xfrm>
          <a:prstGeom prst="rect">
            <a:avLst/>
          </a:prstGeom>
          <a:ln w="38100" cap="rnd">
            <a:solidFill>
              <a:srgbClr val="0070C0"/>
            </a:solidFill>
            <a:prstDash val="sysDot"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Y" dirty="0" smtClean="0"/>
              <a:t>Paquete: </a:t>
            </a:r>
            <a:r>
              <a:rPr lang="es-UY" b="1" dirty="0" err="1" smtClean="0"/>
              <a:t>nlme</a:t>
            </a:r>
            <a:endParaRPr lang="es-UY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UY" dirty="0" smtClean="0"/>
              <a:t>d&lt;-</a:t>
            </a:r>
            <a:r>
              <a:rPr lang="es-UY" dirty="0" err="1" smtClean="0"/>
              <a:t>lme</a:t>
            </a:r>
            <a:r>
              <a:rPr lang="es-UY" dirty="0" smtClean="0"/>
              <a:t>(</a:t>
            </a:r>
            <a:r>
              <a:rPr lang="es-UY" dirty="0" err="1" smtClean="0"/>
              <a:t>Rend~trat,data</a:t>
            </a:r>
            <a:r>
              <a:rPr lang="es-UY" dirty="0" smtClean="0"/>
              <a:t>=d, </a:t>
            </a:r>
            <a:r>
              <a:rPr lang="es-UY" dirty="0" err="1" smtClean="0"/>
              <a:t>random</a:t>
            </a:r>
            <a:r>
              <a:rPr lang="es-UY" dirty="0" smtClean="0"/>
              <a:t>=~1|blo/</a:t>
            </a:r>
            <a:r>
              <a:rPr lang="es-UY" dirty="0" err="1" smtClean="0"/>
              <a:t>bi</a:t>
            </a:r>
            <a:r>
              <a:rPr lang="es-UY" dirty="0" smtClean="0"/>
              <a:t>, </a:t>
            </a:r>
            <a:r>
              <a:rPr lang="es-UY" dirty="0" err="1" smtClean="0"/>
              <a:t>correlation</a:t>
            </a:r>
            <a:r>
              <a:rPr lang="es-UY" dirty="0" smtClean="0"/>
              <a:t>=</a:t>
            </a:r>
            <a:r>
              <a:rPr lang="es-UY" dirty="0" err="1" smtClean="0"/>
              <a:t>corSpher</a:t>
            </a:r>
            <a:r>
              <a:rPr lang="es-UY" dirty="0" smtClean="0"/>
              <a:t>(</a:t>
            </a:r>
            <a:r>
              <a:rPr lang="es-UY" dirty="0" err="1" smtClean="0"/>
              <a:t>form</a:t>
            </a:r>
            <a:r>
              <a:rPr lang="es-UY" dirty="0" smtClean="0"/>
              <a:t>=~1,nugget=TRUE),</a:t>
            </a:r>
            <a:r>
              <a:rPr lang="es-UY" dirty="0" err="1" smtClean="0"/>
              <a:t>method</a:t>
            </a:r>
            <a:r>
              <a:rPr lang="es-UY" dirty="0" smtClean="0"/>
              <a:t>='REML‘)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5778955"/>
              </p:ext>
            </p:extLst>
          </p:nvPr>
        </p:nvGraphicFramePr>
        <p:xfrm>
          <a:off x="504056" y="4941168"/>
          <a:ext cx="2555875" cy="492125"/>
        </p:xfrm>
        <a:graphic>
          <a:graphicData uri="http://schemas.openxmlformats.org/presentationml/2006/ole">
            <p:oleObj spid="_x0000_s30733" name="Ecuación" r:id="rId5" imgW="1054100" imgH="203200" progId="Equation.3">
              <p:embed/>
            </p:oleObj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 l="43125" t="44142" r="29687" b="45005"/>
          <a:stretch>
            <a:fillRect/>
          </a:stretch>
        </p:blipFill>
        <p:spPr bwMode="auto">
          <a:xfrm>
            <a:off x="6262439" y="1073696"/>
            <a:ext cx="24860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36"/>
          <p:cNvSpPr txBox="1"/>
          <p:nvPr/>
        </p:nvSpPr>
        <p:spPr>
          <a:xfrm>
            <a:off x="6614864" y="754856"/>
            <a:ext cx="1828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UY" b="1" dirty="0">
                <a:latin typeface="+mj-lt"/>
                <a:cs typeface="Calibri" pitchFamily="34" charset="0"/>
              </a:rPr>
              <a:t>DBCA</a:t>
            </a:r>
          </a:p>
        </p:txBody>
      </p:sp>
      <p:sp>
        <p:nvSpPr>
          <p:cNvPr id="24" name="Rectangle 37"/>
          <p:cNvSpPr/>
          <p:nvPr/>
        </p:nvSpPr>
        <p:spPr>
          <a:xfrm>
            <a:off x="6567239" y="1226096"/>
            <a:ext cx="1905000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UY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1       2        4        3</a:t>
            </a:r>
          </a:p>
          <a:p>
            <a:pPr>
              <a:defRPr/>
            </a:pPr>
            <a:r>
              <a:rPr lang="es-UY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3       1        2        4 </a:t>
            </a:r>
          </a:p>
        </p:txBody>
      </p:sp>
      <p:cxnSp>
        <p:nvCxnSpPr>
          <p:cNvPr id="25" name="24 Conector recto"/>
          <p:cNvCxnSpPr>
            <a:stCxn id="24" idx="1"/>
            <a:endCxn id="24" idx="3"/>
          </p:cNvCxnSpPr>
          <p:nvPr/>
        </p:nvCxnSpPr>
        <p:spPr>
          <a:xfrm>
            <a:off x="6567239" y="1530896"/>
            <a:ext cx="1905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Elipse"/>
          <p:cNvSpPr/>
          <p:nvPr/>
        </p:nvSpPr>
        <p:spPr>
          <a:xfrm>
            <a:off x="2699792" y="1844824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7" name="26 Elipse"/>
          <p:cNvSpPr/>
          <p:nvPr/>
        </p:nvSpPr>
        <p:spPr>
          <a:xfrm>
            <a:off x="1944216" y="486916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8" name="27 Elipse"/>
          <p:cNvSpPr/>
          <p:nvPr/>
        </p:nvSpPr>
        <p:spPr>
          <a:xfrm>
            <a:off x="2699792" y="486916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4" grpId="0" animBg="1"/>
      <p:bldP spid="18" grpId="0"/>
      <p:bldP spid="18" grpId="1"/>
      <p:bldP spid="19" grpId="0"/>
      <p:bldP spid="20" grpId="0" animBg="1"/>
      <p:bldP spid="23" grpId="0"/>
      <p:bldP spid="24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0404" y="1676400"/>
            <a:ext cx="273169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9" name="Picture 11" descr="Resultado de imagen para preguntas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66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2102" y="4278702"/>
            <a:ext cx="2579298" cy="257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Resultado de imagen para pregunta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656" b="76399"/>
          <a:stretch/>
        </p:blipFill>
        <p:spPr bwMode="auto">
          <a:xfrm>
            <a:off x="6433796" y="3810000"/>
            <a:ext cx="531400" cy="5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Resultado de imagen para preguntas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656" b="76399"/>
          <a:stretch/>
        </p:blipFill>
        <p:spPr bwMode="auto">
          <a:xfrm>
            <a:off x="6639581" y="3289003"/>
            <a:ext cx="629963" cy="66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Resultado de imagen para preguntas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656" b="76399"/>
          <a:stretch/>
        </p:blipFill>
        <p:spPr bwMode="auto">
          <a:xfrm>
            <a:off x="6264138" y="2809210"/>
            <a:ext cx="666033" cy="7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 descr="Resultado de imagen para pregunta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656" b="76399"/>
          <a:stretch/>
        </p:blipFill>
        <p:spPr bwMode="auto">
          <a:xfrm>
            <a:off x="6744165" y="2286000"/>
            <a:ext cx="846382" cy="89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5" name="34 Recortar rectángulo de esquina sencilla"/>
          <p:cNvSpPr/>
          <p:nvPr/>
        </p:nvSpPr>
        <p:spPr>
          <a:xfrm flipH="1" flipV="1">
            <a:off x="0" y="-12358"/>
            <a:ext cx="9180512" cy="726162"/>
          </a:xfrm>
          <a:prstGeom prst="snip1Rect">
            <a:avLst>
              <a:gd name="adj" fmla="val 39423"/>
            </a:avLst>
          </a:prstGeom>
          <a:solidFill>
            <a:srgbClr val="33CAFF"/>
          </a:solidFill>
        </p:spPr>
        <p:txBody>
          <a:bodyPr wrap="square">
            <a:spAutoFit/>
          </a:bodyPr>
          <a:lstStyle/>
          <a:p>
            <a:pPr algn="ctr"/>
            <a:endParaRPr lang="es-UY" sz="3200" dirty="0"/>
          </a:p>
        </p:txBody>
      </p:sp>
    </p:spTree>
    <p:extLst>
      <p:ext uri="{BB962C8B-B14F-4D97-AF65-F5344CB8AC3E}">
        <p14:creationId xmlns:p14="http://schemas.microsoft.com/office/powerpoint/2010/main" xmlns="" val="18177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201546" y="2198693"/>
            <a:ext cx="478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s-UY" sz="2400" dirty="0" smtClean="0"/>
              <a:t>Heterogeneidad ambiental natural</a:t>
            </a:r>
            <a:endParaRPr lang="es-UY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201546" y="266035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s-UY" sz="2400" dirty="0" smtClean="0"/>
              <a:t>Correlación espacial</a:t>
            </a:r>
            <a:endParaRPr lang="es-UY" sz="2400" dirty="0"/>
          </a:p>
        </p:txBody>
      </p:sp>
      <p:pic>
        <p:nvPicPr>
          <p:cNvPr id="1026" name="Picture 2" descr="http://4.bp.blogspot.com/_umhm8qcF5ic/THJ_soMha7I/AAAAAAAAA5c/I-WFMsYPdrg/s1600/CrossCountry2010+06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3" y="1740935"/>
            <a:ext cx="2077653" cy="155918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662456" y="3441560"/>
            <a:ext cx="7149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 smtClean="0"/>
              <a:t>Esto se puede </a:t>
            </a:r>
            <a:r>
              <a:rPr lang="es-UY" sz="2400" dirty="0" smtClean="0"/>
              <a:t>agravar </a:t>
            </a:r>
            <a:r>
              <a:rPr lang="es-UY" sz="2400" dirty="0" smtClean="0"/>
              <a:t>debido a:</a:t>
            </a:r>
          </a:p>
          <a:p>
            <a:pPr marL="342900" indent="-342900">
              <a:buBlip>
                <a:blip r:embed="rId3"/>
              </a:buBlip>
            </a:pPr>
            <a:r>
              <a:rPr lang="es-UY" sz="2400" dirty="0" smtClean="0"/>
              <a:t>Experimentos de grandes dimensiones</a:t>
            </a:r>
          </a:p>
          <a:p>
            <a:pPr marL="342900" indent="-342900">
              <a:buBlip>
                <a:blip r:embed="rId3"/>
              </a:buBlip>
            </a:pPr>
            <a:r>
              <a:rPr lang="es-UY" sz="2400" dirty="0" smtClean="0"/>
              <a:t>Parcelas de gran tamaño</a:t>
            </a:r>
            <a:endParaRPr lang="es-UY" sz="2400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5595558" y="4509120"/>
            <a:ext cx="2420380" cy="181528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6" name="15 Rectángulo"/>
          <p:cNvSpPr/>
          <p:nvPr/>
        </p:nvSpPr>
        <p:spPr>
          <a:xfrm>
            <a:off x="647826" y="5085184"/>
            <a:ext cx="49030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 err="1" smtClean="0"/>
              <a:t>Muchas</a:t>
            </a:r>
            <a:r>
              <a:rPr lang="en-US" sz="2400" dirty="0" smtClean="0"/>
              <a:t> </a:t>
            </a:r>
            <a:r>
              <a:rPr lang="en-US" sz="2400" dirty="0" err="1" smtClean="0"/>
              <a:t>veces</a:t>
            </a:r>
            <a:r>
              <a:rPr lang="en-US" sz="2400" dirty="0"/>
              <a:t> </a:t>
            </a:r>
            <a:r>
              <a:rPr lang="en-US" sz="2400" dirty="0" smtClean="0"/>
              <a:t>la </a:t>
            </a:r>
            <a:r>
              <a:rPr lang="en-US" sz="2400" dirty="0" err="1"/>
              <a:t>v</a:t>
            </a:r>
            <a:r>
              <a:rPr lang="en-US" sz="2400" dirty="0" err="1" smtClean="0"/>
              <a:t>ariabilidad</a:t>
            </a:r>
            <a:r>
              <a:rPr lang="en-US" sz="2400" dirty="0" smtClean="0"/>
              <a:t> </a:t>
            </a:r>
            <a:r>
              <a:rPr lang="en-US" sz="2400" dirty="0" err="1"/>
              <a:t>espacial</a:t>
            </a:r>
            <a:r>
              <a:rPr lang="en-US" sz="2400" dirty="0"/>
              <a:t> 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ocurre</a:t>
            </a:r>
            <a:r>
              <a:rPr lang="en-US" sz="2400" dirty="0" smtClean="0"/>
              <a:t> en forma  gradual</a:t>
            </a:r>
            <a:endParaRPr lang="es-UY" sz="24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720080" y="1080625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2400" b="1" dirty="0" smtClean="0">
                <a:solidFill>
                  <a:srgbClr val="002060"/>
                </a:solidFill>
              </a:rPr>
              <a:t>Objetivo: </a:t>
            </a:r>
            <a:r>
              <a:rPr lang="es-UY" sz="2400" dirty="0" smtClean="0"/>
              <a:t>Comparar efectos de tratamientos</a:t>
            </a:r>
            <a:endParaRPr lang="es-UY" sz="24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7" name="16 Recortar rectángulo de esquina sencilla"/>
          <p:cNvSpPr/>
          <p:nvPr/>
        </p:nvSpPr>
        <p:spPr>
          <a:xfrm flipH="1" flipV="1">
            <a:off x="0" y="-12358"/>
            <a:ext cx="9180512" cy="726162"/>
          </a:xfrm>
          <a:prstGeom prst="snip1Rect">
            <a:avLst>
              <a:gd name="adj" fmla="val 39423"/>
            </a:avLst>
          </a:prstGeom>
          <a:solidFill>
            <a:srgbClr val="33CAFF"/>
          </a:solidFill>
        </p:spPr>
        <p:txBody>
          <a:bodyPr wrap="square">
            <a:spAutoFit/>
          </a:bodyPr>
          <a:lstStyle/>
          <a:p>
            <a:pPr algn="ctr"/>
            <a:endParaRPr lang="es-UY" sz="3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323528" y="37073"/>
            <a:ext cx="5112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000" b="1" dirty="0">
                <a:solidFill>
                  <a:srgbClr val="002060"/>
                </a:solidFill>
              </a:rPr>
              <a:t>Experimentación </a:t>
            </a:r>
            <a:r>
              <a:rPr lang="es-UY" sz="3000" b="1" dirty="0" smtClean="0">
                <a:solidFill>
                  <a:srgbClr val="002060"/>
                </a:solidFill>
              </a:rPr>
              <a:t>agrícola</a:t>
            </a:r>
            <a:endParaRPr lang="es-ES" sz="3000" b="1" dirty="0">
              <a:solidFill>
                <a:srgbClr val="00206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113584" y="1757064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b="1" dirty="0" smtClean="0">
                <a:solidFill>
                  <a:srgbClr val="002060"/>
                </a:solidFill>
              </a:rPr>
              <a:t>Características de estos experimentos:</a:t>
            </a:r>
            <a:endParaRPr lang="es-UY" sz="2400" dirty="0"/>
          </a:p>
        </p:txBody>
      </p:sp>
      <p:sp>
        <p:nvSpPr>
          <p:cNvPr id="20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763000" y="6457950"/>
            <a:ext cx="304800" cy="476250"/>
          </a:xfrm>
        </p:spPr>
        <p:txBody>
          <a:bodyPr/>
          <a:lstStyle/>
          <a:p>
            <a:pPr>
              <a:defRPr/>
            </a:pPr>
            <a:fld id="{AE52E39F-50D7-4AC4-9190-E2964B062421}" type="slidenum">
              <a:rPr lang="es-UY" sz="1200" b="1" smtClean="0">
                <a:solidFill>
                  <a:srgbClr val="0070C0"/>
                </a:solidFill>
                <a:latin typeface="Arial" pitchFamily="34" charset="0"/>
              </a:rPr>
              <a:pPr>
                <a:defRPr/>
              </a:pPr>
              <a:t>2</a:t>
            </a:fld>
            <a:endParaRPr lang="es-UY" sz="1200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3" name="2 Flecha derecha"/>
          <p:cNvSpPr/>
          <p:nvPr/>
        </p:nvSpPr>
        <p:spPr>
          <a:xfrm rot="17310137">
            <a:off x="5633418" y="5689898"/>
            <a:ext cx="506812" cy="3569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Flecha derecha"/>
          <p:cNvSpPr/>
          <p:nvPr/>
        </p:nvSpPr>
        <p:spPr>
          <a:xfrm>
            <a:off x="5722242" y="5916181"/>
            <a:ext cx="506812" cy="3569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62 CuadroTexto"/>
          <p:cNvSpPr txBox="1">
            <a:spLocks noChangeArrowheads="1"/>
          </p:cNvSpPr>
          <p:nvPr/>
        </p:nvSpPr>
        <p:spPr bwMode="auto">
          <a:xfrm>
            <a:off x="1295400" y="6551766"/>
            <a:ext cx="6705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ES" sz="1100" b="0" dirty="0">
                <a:solidFill>
                  <a:srgbClr val="0070C0"/>
                </a:solidFill>
              </a:rPr>
              <a:t>Modelos Espaciales en el contexto de Diseño de </a:t>
            </a:r>
            <a:r>
              <a:rPr lang="es-ES" sz="1100" b="0" dirty="0" smtClean="0">
                <a:solidFill>
                  <a:srgbClr val="0070C0"/>
                </a:solidFill>
              </a:rPr>
              <a:t>Experimentos </a:t>
            </a:r>
            <a:r>
              <a:rPr lang="es-UY" sz="1100" b="0" dirty="0" smtClean="0">
                <a:solidFill>
                  <a:srgbClr val="0070C0"/>
                </a:solidFill>
              </a:rPr>
              <a:t>– R Ladies Montevideo – Agosto 2017</a:t>
            </a:r>
            <a:endParaRPr lang="es-UY" sz="1100" b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83206E-6 L 0.02951 -0.1140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-57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12468E-7 L 0.16945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3" grpId="0" animBg="1"/>
      <p:bldP spid="3" grpId="1" animBg="1"/>
      <p:bldP spid="22" grpId="0" animBg="1"/>
      <p:bldP spid="2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1295400"/>
            <a:ext cx="6351240" cy="1629544"/>
          </a:xfrm>
        </p:spPr>
        <p:txBody>
          <a:bodyPr>
            <a:noAutofit/>
          </a:bodyPr>
          <a:lstStyle/>
          <a:p>
            <a:pPr algn="just" eaLnBrk="1" hangingPunct="1"/>
            <a:r>
              <a:rPr lang="es-ES" sz="2400" dirty="0" smtClean="0">
                <a:solidFill>
                  <a:schemeClr val="tx1"/>
                </a:solidFill>
              </a:rPr>
              <a:t>La </a:t>
            </a:r>
            <a:r>
              <a:rPr lang="es-ES" sz="2400" b="1" dirty="0" smtClean="0">
                <a:solidFill>
                  <a:schemeClr val="tx1"/>
                </a:solidFill>
              </a:rPr>
              <a:t>micro variación de los suelos </a:t>
            </a:r>
            <a:r>
              <a:rPr lang="es-ES" sz="2400" dirty="0" smtClean="0">
                <a:solidFill>
                  <a:schemeClr val="tx1"/>
                </a:solidFill>
              </a:rPr>
              <a:t>debida a:</a:t>
            </a:r>
          </a:p>
          <a:p>
            <a:pPr algn="just" eaLnBrk="1" hangingPunct="1"/>
            <a:endParaRPr lang="es-ES" sz="500" dirty="0" smtClean="0">
              <a:solidFill>
                <a:schemeClr val="tx1"/>
              </a:solidFill>
            </a:endParaRPr>
          </a:p>
          <a:p>
            <a:pPr lvl="1" algn="just" eaLnBrk="1" hangingPunct="1">
              <a:buFontTx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  Prácticas de manejo aplicadas al terreno</a:t>
            </a:r>
          </a:p>
          <a:p>
            <a:pPr algn="just" eaLnBrk="1" hangingPunct="1">
              <a:buFontTx/>
              <a:buChar char="•"/>
            </a:pPr>
            <a:endParaRPr lang="es-ES" sz="500" dirty="0" smtClean="0">
              <a:solidFill>
                <a:schemeClr val="tx1"/>
              </a:solidFill>
            </a:endParaRPr>
          </a:p>
          <a:p>
            <a:pPr lvl="1" algn="just" eaLnBrk="1" hangingPunct="1">
              <a:buFontTx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  Variación en las propiedades de los suelos a    </a:t>
            </a:r>
          </a:p>
          <a:p>
            <a:pPr lvl="1" algn="just" eaLnBrk="1" hangingPunct="1"/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smtClean="0">
                <a:solidFill>
                  <a:schemeClr val="tx1"/>
                </a:solidFill>
              </a:rPr>
              <a:t>   distancias cortas.  </a:t>
            </a:r>
            <a:endParaRPr lang="es-ES_tradnl" sz="2400" dirty="0" smtClean="0">
              <a:solidFill>
                <a:schemeClr val="tx1"/>
              </a:solidFill>
            </a:endParaRPr>
          </a:p>
        </p:txBody>
      </p:sp>
      <p:sp>
        <p:nvSpPr>
          <p:cNvPr id="6150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610600" y="6457950"/>
            <a:ext cx="457200" cy="476250"/>
          </a:xfrm>
        </p:spPr>
        <p:txBody>
          <a:bodyPr/>
          <a:lstStyle/>
          <a:p>
            <a:pPr>
              <a:defRPr/>
            </a:pPr>
            <a:fld id="{070B384A-F1F7-4E67-BA71-76F2C6820B4A}" type="slidenum">
              <a:rPr lang="es-UY" sz="1200" b="1" smtClean="0">
                <a:solidFill>
                  <a:srgbClr val="006666"/>
                </a:solidFill>
                <a:latin typeface="Arial" pitchFamily="34" charset="0"/>
              </a:rPr>
              <a:pPr>
                <a:defRPr/>
              </a:pPr>
              <a:t>3</a:t>
            </a:fld>
            <a:endParaRPr lang="es-UY" sz="1200" b="1" dirty="0" smtClean="0">
              <a:solidFill>
                <a:srgbClr val="006666"/>
              </a:solidFill>
              <a:latin typeface="Arial" pitchFamily="34" charset="0"/>
            </a:endParaRPr>
          </a:p>
        </p:txBody>
      </p:sp>
      <p:pic>
        <p:nvPicPr>
          <p:cNvPr id="48" name="47 Imagen" descr="microvariacion.jpg"/>
          <p:cNvPicPr>
            <a:picLocks noChangeAspect="1"/>
          </p:cNvPicPr>
          <p:nvPr/>
        </p:nvPicPr>
        <p:blipFill>
          <a:blip r:embed="rId3" cstate="print"/>
          <a:srcRect b="1619"/>
          <a:stretch>
            <a:fillRect/>
          </a:stretch>
        </p:blipFill>
        <p:spPr bwMode="auto">
          <a:xfrm>
            <a:off x="533400" y="1181100"/>
            <a:ext cx="1752600" cy="2057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1" name="50 Imagen" descr="diseño.jpg"/>
          <p:cNvPicPr>
            <a:picLocks noChangeAspect="1"/>
          </p:cNvPicPr>
          <p:nvPr/>
        </p:nvPicPr>
        <p:blipFill>
          <a:blip r:embed="rId4" cstate="print"/>
          <a:srcRect t="1350"/>
          <a:stretch>
            <a:fillRect/>
          </a:stretch>
        </p:blipFill>
        <p:spPr bwMode="auto">
          <a:xfrm>
            <a:off x="3352800" y="5332566"/>
            <a:ext cx="2590800" cy="1219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9" name="28 Rectángulo redondeado"/>
          <p:cNvSpPr/>
          <p:nvPr/>
        </p:nvSpPr>
        <p:spPr>
          <a:xfrm>
            <a:off x="899592" y="3662380"/>
            <a:ext cx="2232248" cy="5286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>
              <a:solidFill>
                <a:srgbClr val="002060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3621360" y="3645024"/>
            <a:ext cx="5055096" cy="55002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>
              <a:solidFill>
                <a:srgbClr val="002060"/>
              </a:solidFill>
            </a:endParaRPr>
          </a:p>
        </p:txBody>
      </p:sp>
      <p:sp>
        <p:nvSpPr>
          <p:cNvPr id="33" name="32 Rectángulo redondeado"/>
          <p:cNvSpPr/>
          <p:nvPr/>
        </p:nvSpPr>
        <p:spPr>
          <a:xfrm>
            <a:off x="2195736" y="4509120"/>
            <a:ext cx="5256584" cy="51318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>
              <a:solidFill>
                <a:srgbClr val="002060"/>
              </a:solidFill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4" name="33 Recortar rectángulo de esquina sencilla"/>
          <p:cNvSpPr/>
          <p:nvPr/>
        </p:nvSpPr>
        <p:spPr>
          <a:xfrm flipH="1" flipV="1">
            <a:off x="0" y="-12358"/>
            <a:ext cx="9180512" cy="726162"/>
          </a:xfrm>
          <a:prstGeom prst="snip1Rect">
            <a:avLst>
              <a:gd name="adj" fmla="val 39423"/>
            </a:avLst>
          </a:prstGeom>
          <a:solidFill>
            <a:srgbClr val="33CAFF"/>
          </a:solidFill>
        </p:spPr>
        <p:txBody>
          <a:bodyPr wrap="square">
            <a:spAutoFit/>
          </a:bodyPr>
          <a:lstStyle/>
          <a:p>
            <a:pPr algn="ctr"/>
            <a:endParaRPr lang="es-UY" sz="3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23528" y="37073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000" b="1" dirty="0">
                <a:solidFill>
                  <a:srgbClr val="002060"/>
                </a:solidFill>
              </a:rPr>
              <a:t>Experimentación </a:t>
            </a:r>
            <a:r>
              <a:rPr lang="es-UY" sz="3000" b="1" dirty="0" smtClean="0">
                <a:solidFill>
                  <a:srgbClr val="002060"/>
                </a:solidFill>
              </a:rPr>
              <a:t>agrícola</a:t>
            </a:r>
            <a:endParaRPr lang="es-ES" sz="3000" b="1" dirty="0">
              <a:solidFill>
                <a:srgbClr val="002060"/>
              </a:solidFill>
            </a:endParaRPr>
          </a:p>
        </p:txBody>
      </p:sp>
      <p:sp>
        <p:nvSpPr>
          <p:cNvPr id="36" name="Marcador de número de diapositiva 1"/>
          <p:cNvSpPr txBox="1">
            <a:spLocks/>
          </p:cNvSpPr>
          <p:nvPr/>
        </p:nvSpPr>
        <p:spPr>
          <a:xfrm>
            <a:off x="8763000" y="6457950"/>
            <a:ext cx="30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UY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52E39F-50D7-4AC4-9190-E2964B062421}" type="slidenum">
              <a:rPr lang="es-UY" b="1" smtClean="0">
                <a:solidFill>
                  <a:srgbClr val="0070C0"/>
                </a:solidFill>
                <a:latin typeface="Arial" pitchFamily="34" charset="0"/>
              </a:rPr>
              <a:pPr>
                <a:defRPr/>
              </a:pPr>
              <a:t>3</a:t>
            </a:fld>
            <a:endParaRPr lang="es-UY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37" name="62 CuadroTexto"/>
          <p:cNvSpPr txBox="1">
            <a:spLocks noChangeArrowheads="1"/>
          </p:cNvSpPr>
          <p:nvPr/>
        </p:nvSpPr>
        <p:spPr bwMode="auto">
          <a:xfrm>
            <a:off x="1295400" y="6551766"/>
            <a:ext cx="6705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ES" sz="1100" b="0" dirty="0">
                <a:solidFill>
                  <a:srgbClr val="0070C0"/>
                </a:solidFill>
              </a:rPr>
              <a:t>Modelos Espaciales en el contexto de Diseño de </a:t>
            </a:r>
            <a:r>
              <a:rPr lang="es-ES" sz="1100" b="0" dirty="0" smtClean="0">
                <a:solidFill>
                  <a:srgbClr val="0070C0"/>
                </a:solidFill>
              </a:rPr>
              <a:t>Experimentos </a:t>
            </a:r>
            <a:r>
              <a:rPr lang="es-UY" sz="1100" b="0" dirty="0" smtClean="0">
                <a:solidFill>
                  <a:srgbClr val="0070C0"/>
                </a:solidFill>
              </a:rPr>
              <a:t>– R Ladies Montevideo – Agosto 2017</a:t>
            </a:r>
            <a:endParaRPr lang="es-UY" sz="1100" b="0" dirty="0">
              <a:solidFill>
                <a:srgbClr val="0070C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971600" y="3640976"/>
            <a:ext cx="77914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Micro variación   </a:t>
            </a:r>
            <a:r>
              <a:rPr lang="es-ES" sz="2400" dirty="0" smtClean="0"/>
              <a:t> </a:t>
            </a:r>
            <a:r>
              <a:rPr lang="es-ES" sz="2400" b="1" dirty="0" smtClean="0">
                <a:solidFill>
                  <a:srgbClr val="0070C0"/>
                </a:solidFill>
                <a:sym typeface="Symbol" pitchFamily="18" charset="2"/>
              </a:rPr>
              <a:t></a:t>
            </a:r>
            <a:r>
              <a:rPr lang="es-ES" sz="2400" dirty="0" smtClean="0">
                <a:sym typeface="Symbol" pitchFamily="18" charset="2"/>
              </a:rPr>
              <a:t>   </a:t>
            </a:r>
            <a:r>
              <a:rPr lang="es-ES" sz="2400" dirty="0">
                <a:sym typeface="Symbol" pitchFamily="18" charset="2"/>
              </a:rPr>
              <a:t>A</a:t>
            </a:r>
            <a:r>
              <a:rPr lang="es-ES" sz="2400" dirty="0"/>
              <a:t>lta variabilidad espacial de los suelos</a:t>
            </a:r>
          </a:p>
          <a:p>
            <a:pPr algn="just"/>
            <a:r>
              <a:rPr lang="es-ES" sz="1000" dirty="0"/>
              <a:t> 				</a:t>
            </a:r>
            <a:endParaRPr lang="es-ES" sz="1000" dirty="0" smtClean="0"/>
          </a:p>
          <a:p>
            <a:pPr algn="just"/>
            <a:r>
              <a:rPr lang="es-ES" sz="2400" b="1" dirty="0" smtClean="0">
                <a:solidFill>
                  <a:srgbClr val="0070C0"/>
                </a:solidFill>
                <a:sym typeface="Symbol" pitchFamily="18" charset="2"/>
              </a:rPr>
              <a:t>				</a:t>
            </a:r>
            <a:endParaRPr lang="es-ES" sz="2400" b="1" dirty="0">
              <a:solidFill>
                <a:srgbClr val="0070C0"/>
              </a:solidFill>
            </a:endParaRPr>
          </a:p>
          <a:p>
            <a:pPr algn="ctr"/>
            <a:r>
              <a:rPr lang="es-ES" sz="2400" dirty="0"/>
              <a:t>Variabilidad en </a:t>
            </a:r>
            <a:r>
              <a:rPr lang="es-ES" sz="2400" dirty="0" smtClean="0"/>
              <a:t>los caracteres </a:t>
            </a:r>
            <a:r>
              <a:rPr lang="es-ES" sz="2400" dirty="0"/>
              <a:t>de interés</a:t>
            </a:r>
            <a:endParaRPr lang="es-ES_tradn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3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400801" y="469776"/>
            <a:ext cx="2603876" cy="2599184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43 CuadroTexto"/>
          <p:cNvSpPr txBox="1">
            <a:spLocks noChangeArrowheads="1"/>
          </p:cNvSpPr>
          <p:nvPr/>
        </p:nvSpPr>
        <p:spPr bwMode="auto">
          <a:xfrm>
            <a:off x="381000" y="822484"/>
            <a:ext cx="86106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UY" sz="2300" b="0" dirty="0">
                <a:solidFill>
                  <a:srgbClr val="006666"/>
                </a:solidFill>
              </a:rPr>
              <a:t>  </a:t>
            </a:r>
            <a:r>
              <a:rPr lang="es-UY" sz="2300" dirty="0" smtClean="0"/>
              <a:t>Diseño experimental </a:t>
            </a:r>
            <a:r>
              <a:rPr lang="es-UY" sz="2300" dirty="0"/>
              <a:t>según condiciones de </a:t>
            </a:r>
            <a:r>
              <a:rPr lang="es-UY" sz="2300" dirty="0" smtClean="0"/>
              <a:t>suelo:</a:t>
            </a:r>
            <a:endParaRPr lang="es-UY" sz="2300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/>
          <a:srcRect l="31975" t="34402" r="40065" b="52527"/>
          <a:stretch>
            <a:fillRect/>
          </a:stretch>
        </p:blipFill>
        <p:spPr bwMode="auto">
          <a:xfrm>
            <a:off x="611560" y="1844824"/>
            <a:ext cx="2160240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36"/>
          <p:cNvSpPr txBox="1"/>
          <p:nvPr/>
        </p:nvSpPr>
        <p:spPr>
          <a:xfrm>
            <a:off x="762000" y="1524000"/>
            <a:ext cx="1828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UY" sz="2000" b="1" dirty="0">
                <a:latin typeface="+mj-lt"/>
                <a:cs typeface="Calibri" pitchFamily="34" charset="0"/>
              </a:rPr>
              <a:t>DCA</a:t>
            </a:r>
          </a:p>
        </p:txBody>
      </p:sp>
      <p:sp>
        <p:nvSpPr>
          <p:cNvPr id="37" name="Rectangle 37"/>
          <p:cNvSpPr/>
          <p:nvPr/>
        </p:nvSpPr>
        <p:spPr>
          <a:xfrm>
            <a:off x="733425" y="2057400"/>
            <a:ext cx="1905000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UY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2       1        1        3</a:t>
            </a:r>
          </a:p>
          <a:p>
            <a:pPr>
              <a:defRPr/>
            </a:pPr>
            <a:r>
              <a:rPr lang="es-UY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4       3        4        2 </a:t>
            </a:r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2987824" y="1684784"/>
          <a:ext cx="2042398" cy="520080"/>
        </p:xfrm>
        <a:graphic>
          <a:graphicData uri="http://schemas.openxmlformats.org/presentationml/2006/ole">
            <p:oleObj spid="_x0000_s28819" name="Equation" r:id="rId5" imgW="952087" imgH="241195" progId="">
              <p:embed/>
            </p:oleObj>
          </a:graphicData>
        </a:graphic>
      </p:graphicFrame>
      <p:sp>
        <p:nvSpPr>
          <p:cNvPr id="39" name="Rectangle 79"/>
          <p:cNvSpPr/>
          <p:nvPr/>
        </p:nvSpPr>
        <p:spPr>
          <a:xfrm>
            <a:off x="7162800" y="1379414"/>
            <a:ext cx="228600" cy="76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40" name="Rectangle 79"/>
          <p:cNvSpPr/>
          <p:nvPr/>
        </p:nvSpPr>
        <p:spPr>
          <a:xfrm>
            <a:off x="7620000" y="1531814"/>
            <a:ext cx="228600" cy="7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41" name="Rectangle 79"/>
          <p:cNvSpPr/>
          <p:nvPr/>
        </p:nvSpPr>
        <p:spPr>
          <a:xfrm>
            <a:off x="7696200" y="1741364"/>
            <a:ext cx="228600" cy="76200"/>
          </a:xfrm>
          <a:prstGeom prst="rect">
            <a:avLst/>
          </a:prstGeom>
          <a:noFill/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 l="36459" t="41742" r="31250" b="43648"/>
          <a:stretch>
            <a:fillRect/>
          </a:stretch>
        </p:blipFill>
        <p:spPr bwMode="auto">
          <a:xfrm>
            <a:off x="539552" y="3661792"/>
            <a:ext cx="2232248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Box 36"/>
          <p:cNvSpPr txBox="1"/>
          <p:nvPr/>
        </p:nvSpPr>
        <p:spPr>
          <a:xfrm>
            <a:off x="733425" y="3356992"/>
            <a:ext cx="1828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UY" sz="2000" b="1" dirty="0">
                <a:latin typeface="+mj-lt"/>
                <a:cs typeface="Calibri" pitchFamily="34" charset="0"/>
              </a:rPr>
              <a:t>DBCA</a:t>
            </a:r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2987824" y="3589784"/>
          <a:ext cx="2966330" cy="576064"/>
        </p:xfrm>
        <a:graphic>
          <a:graphicData uri="http://schemas.openxmlformats.org/presentationml/2006/ole">
            <p:oleObj spid="_x0000_s28820" name="Equation" r:id="rId6" imgW="1244600" imgH="241300" progId="">
              <p:embed/>
            </p:oleObj>
          </a:graphicData>
        </a:graphic>
      </p:graphicFrame>
      <p:sp>
        <p:nvSpPr>
          <p:cNvPr id="51" name="Rectangle 37"/>
          <p:cNvSpPr/>
          <p:nvPr/>
        </p:nvSpPr>
        <p:spPr>
          <a:xfrm>
            <a:off x="685800" y="3890392"/>
            <a:ext cx="1905000" cy="609600"/>
          </a:xfrm>
          <a:prstGeom prst="rect">
            <a:avLst/>
          </a:prstGeom>
          <a:noFill/>
          <a:ln w="38100"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UY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1       2        4        3</a:t>
            </a:r>
          </a:p>
          <a:p>
            <a:pPr>
              <a:defRPr/>
            </a:pPr>
            <a:r>
              <a:rPr lang="es-UY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3       1        2        4 </a:t>
            </a:r>
          </a:p>
        </p:txBody>
      </p:sp>
      <p:cxnSp>
        <p:nvCxnSpPr>
          <p:cNvPr id="52" name="51 Conector recto"/>
          <p:cNvCxnSpPr>
            <a:stCxn id="51" idx="1"/>
            <a:endCxn id="51" idx="3"/>
          </p:cNvCxnSpPr>
          <p:nvPr/>
        </p:nvCxnSpPr>
        <p:spPr>
          <a:xfrm>
            <a:off x="685800" y="4195192"/>
            <a:ext cx="1905000" cy="0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/>
          <a:srcRect l="17343" t="30405" r="56642" b="57433"/>
          <a:stretch>
            <a:fillRect/>
          </a:stretch>
        </p:blipFill>
        <p:spPr bwMode="auto">
          <a:xfrm>
            <a:off x="539552" y="5315966"/>
            <a:ext cx="2160240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TextBox 36"/>
          <p:cNvSpPr txBox="1"/>
          <p:nvPr/>
        </p:nvSpPr>
        <p:spPr>
          <a:xfrm>
            <a:off x="711200" y="4950990"/>
            <a:ext cx="1828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UY" sz="2000" b="1" dirty="0">
                <a:latin typeface="+mj-lt"/>
                <a:cs typeface="Calibri" pitchFamily="34" charset="0"/>
              </a:rPr>
              <a:t>DBI</a:t>
            </a:r>
          </a:p>
        </p:txBody>
      </p:sp>
      <p:graphicFrame>
        <p:nvGraphicFramePr>
          <p:cNvPr id="55" name="Object 4"/>
          <p:cNvGraphicFramePr>
            <a:graphicFrameLocks noChangeAspect="1"/>
          </p:cNvGraphicFramePr>
          <p:nvPr/>
        </p:nvGraphicFramePr>
        <p:xfrm>
          <a:off x="2994000" y="5054600"/>
          <a:ext cx="3378200" cy="609600"/>
        </p:xfrm>
        <a:graphic>
          <a:graphicData uri="http://schemas.openxmlformats.org/presentationml/2006/ole">
            <p:oleObj spid="_x0000_s28821" name="Equation" r:id="rId7" imgW="1930400" imgH="241300" progId="">
              <p:embed/>
            </p:oleObj>
          </a:graphicData>
        </a:graphic>
      </p:graphicFrame>
      <p:sp>
        <p:nvSpPr>
          <p:cNvPr id="56" name="Rectangle 37"/>
          <p:cNvSpPr/>
          <p:nvPr/>
        </p:nvSpPr>
        <p:spPr>
          <a:xfrm>
            <a:off x="711200" y="5484390"/>
            <a:ext cx="1828800" cy="609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UY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1       2        1        3</a:t>
            </a:r>
          </a:p>
          <a:p>
            <a:pPr>
              <a:defRPr/>
            </a:pPr>
            <a:r>
              <a:rPr lang="es-UY" sz="1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3       4        4        2 </a:t>
            </a:r>
          </a:p>
        </p:txBody>
      </p:sp>
      <p:cxnSp>
        <p:nvCxnSpPr>
          <p:cNvPr id="57" name="56 Conector recto"/>
          <p:cNvCxnSpPr/>
          <p:nvPr/>
        </p:nvCxnSpPr>
        <p:spPr>
          <a:xfrm>
            <a:off x="1168400" y="5484390"/>
            <a:ext cx="0" cy="60960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1625600" y="5484390"/>
            <a:ext cx="0" cy="6096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>
            <a:off x="2082800" y="5484390"/>
            <a:ext cx="0" cy="60960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69 Grupo"/>
          <p:cNvGrpSpPr>
            <a:grpSpLocks/>
          </p:cNvGrpSpPr>
          <p:nvPr/>
        </p:nvGrpSpPr>
        <p:grpSpPr bwMode="auto">
          <a:xfrm>
            <a:off x="6742113" y="846014"/>
            <a:ext cx="2143125" cy="1828800"/>
            <a:chOff x="799200" y="1828800"/>
            <a:chExt cx="2142000" cy="1828800"/>
          </a:xfrm>
        </p:grpSpPr>
        <p:cxnSp>
          <p:nvCxnSpPr>
            <p:cNvPr id="63" name="62 Conector recto"/>
            <p:cNvCxnSpPr/>
            <p:nvPr/>
          </p:nvCxnSpPr>
          <p:spPr>
            <a:xfrm>
              <a:off x="799200" y="1828800"/>
              <a:ext cx="2134066" cy="0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>
              <a:off x="799200" y="3657600"/>
              <a:ext cx="2134066" cy="0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flipV="1">
              <a:off x="2941200" y="1828800"/>
              <a:ext cx="0" cy="1828800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flipV="1">
              <a:off x="838866" y="1828800"/>
              <a:ext cx="0" cy="1828800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1" name="Object 5"/>
          <p:cNvGraphicFramePr>
            <a:graphicFrameLocks noChangeAspect="1"/>
          </p:cNvGraphicFramePr>
          <p:nvPr/>
        </p:nvGraphicFramePr>
        <p:xfrm>
          <a:off x="3084520" y="2318792"/>
          <a:ext cx="335352" cy="318120"/>
        </p:xfrm>
        <a:graphic>
          <a:graphicData uri="http://schemas.openxmlformats.org/presentationml/2006/ole">
            <p:oleObj spid="_x0000_s28822" name="Equation" r:id="rId8" imgW="241195" imgH="304668" progId="">
              <p:embed/>
            </p:oleObj>
          </a:graphicData>
        </a:graphic>
      </p:graphicFrame>
      <p:sp>
        <p:nvSpPr>
          <p:cNvPr id="72" name="71 Rectángulo"/>
          <p:cNvSpPr>
            <a:spLocks noChangeArrowheads="1"/>
          </p:cNvSpPr>
          <p:nvPr/>
        </p:nvSpPr>
        <p:spPr bwMode="auto">
          <a:xfrm>
            <a:off x="3276600" y="2338388"/>
            <a:ext cx="1736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b="0" dirty="0"/>
              <a:t>: variable de respuesta</a:t>
            </a:r>
            <a:endParaRPr lang="es-UY" sz="1200" b="0" dirty="0"/>
          </a:p>
        </p:txBody>
      </p:sp>
      <p:graphicFrame>
        <p:nvGraphicFramePr>
          <p:cNvPr id="73" name="Object 6"/>
          <p:cNvGraphicFramePr>
            <a:graphicFrameLocks noChangeAspect="1"/>
          </p:cNvGraphicFramePr>
          <p:nvPr/>
        </p:nvGraphicFramePr>
        <p:xfrm>
          <a:off x="3167459" y="2636912"/>
          <a:ext cx="252413" cy="206375"/>
        </p:xfrm>
        <a:graphic>
          <a:graphicData uri="http://schemas.openxmlformats.org/presentationml/2006/ole">
            <p:oleObj spid="_x0000_s28823" name="Equation" r:id="rId9" imgW="152268" imgH="164957" progId="">
              <p:embed/>
            </p:oleObj>
          </a:graphicData>
        </a:graphic>
      </p:graphicFrame>
      <p:sp>
        <p:nvSpPr>
          <p:cNvPr id="74" name="73 Rectángulo"/>
          <p:cNvSpPr>
            <a:spLocks noChangeArrowheads="1"/>
          </p:cNvSpPr>
          <p:nvPr/>
        </p:nvSpPr>
        <p:spPr bwMode="auto">
          <a:xfrm>
            <a:off x="3276600" y="2566988"/>
            <a:ext cx="1241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b="0"/>
              <a:t>: media general</a:t>
            </a:r>
            <a:endParaRPr lang="es-UY" sz="1200" b="0"/>
          </a:p>
        </p:txBody>
      </p:sp>
      <p:graphicFrame>
        <p:nvGraphicFramePr>
          <p:cNvPr id="75" name="Object 7"/>
          <p:cNvGraphicFramePr>
            <a:graphicFrameLocks noChangeAspect="1"/>
          </p:cNvGraphicFramePr>
          <p:nvPr/>
        </p:nvGraphicFramePr>
        <p:xfrm>
          <a:off x="3131840" y="2780928"/>
          <a:ext cx="265112" cy="314325"/>
        </p:xfrm>
        <a:graphic>
          <a:graphicData uri="http://schemas.openxmlformats.org/presentationml/2006/ole">
            <p:oleObj spid="_x0000_s28824" name="Equation" r:id="rId10" imgW="152334" imgH="241195" progId="">
              <p:embed/>
            </p:oleObj>
          </a:graphicData>
        </a:graphic>
      </p:graphicFrame>
      <p:sp>
        <p:nvSpPr>
          <p:cNvPr id="76" name="75 Rectángulo"/>
          <p:cNvSpPr>
            <a:spLocks noChangeArrowheads="1"/>
          </p:cNvSpPr>
          <p:nvPr/>
        </p:nvSpPr>
        <p:spPr bwMode="auto">
          <a:xfrm>
            <a:off x="3278188" y="2795588"/>
            <a:ext cx="2284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b="0"/>
              <a:t>: efecto del i-ésimo tratamiento</a:t>
            </a:r>
            <a:endParaRPr lang="es-UY" sz="1200" b="0"/>
          </a:p>
        </p:txBody>
      </p:sp>
      <p:graphicFrame>
        <p:nvGraphicFramePr>
          <p:cNvPr id="79" name="Object 8"/>
          <p:cNvGraphicFramePr>
            <a:graphicFrameLocks noChangeAspect="1"/>
          </p:cNvGraphicFramePr>
          <p:nvPr/>
        </p:nvGraphicFramePr>
        <p:xfrm>
          <a:off x="3115072" y="3052192"/>
          <a:ext cx="304800" cy="304800"/>
        </p:xfrm>
        <a:graphic>
          <a:graphicData uri="http://schemas.openxmlformats.org/presentationml/2006/ole">
            <p:oleObj spid="_x0000_s28825" name="Equation" r:id="rId11" imgW="228501" imgH="304668" progId="">
              <p:embed/>
            </p:oleObj>
          </a:graphicData>
        </a:graphic>
      </p:graphicFrame>
      <p:sp>
        <p:nvSpPr>
          <p:cNvPr id="80" name="79 Rectángulo"/>
          <p:cNvSpPr>
            <a:spLocks noChangeArrowheads="1"/>
          </p:cNvSpPr>
          <p:nvPr/>
        </p:nvSpPr>
        <p:spPr bwMode="auto">
          <a:xfrm>
            <a:off x="3276600" y="3024188"/>
            <a:ext cx="29225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b="0" dirty="0"/>
              <a:t>: error experimental asociado cada </a:t>
            </a:r>
            <a:r>
              <a:rPr lang="es-ES" sz="1200" b="0" dirty="0" err="1"/>
              <a:t>u.e.</a:t>
            </a:r>
            <a:r>
              <a:rPr lang="es-ES" sz="1200" b="0" dirty="0"/>
              <a:t>,</a:t>
            </a:r>
            <a:endParaRPr lang="es-UY" sz="1200" b="0" dirty="0"/>
          </a:p>
        </p:txBody>
      </p:sp>
      <p:graphicFrame>
        <p:nvGraphicFramePr>
          <p:cNvPr id="81" name="Object 9"/>
          <p:cNvGraphicFramePr>
            <a:graphicFrameLocks noChangeAspect="1"/>
          </p:cNvGraphicFramePr>
          <p:nvPr/>
        </p:nvGraphicFramePr>
        <p:xfrm>
          <a:off x="5862414" y="2996952"/>
          <a:ext cx="1085850" cy="333375"/>
        </p:xfrm>
        <a:graphic>
          <a:graphicData uri="http://schemas.openxmlformats.org/presentationml/2006/ole">
            <p:oleObj spid="_x0000_s28826" name="Equation" r:id="rId12" imgW="990170" imgH="304668" progId="">
              <p:embed/>
            </p:oleObj>
          </a:graphicData>
        </a:graphic>
      </p:graphicFrame>
      <p:graphicFrame>
        <p:nvGraphicFramePr>
          <p:cNvPr id="91" name="Object 10"/>
          <p:cNvGraphicFramePr>
            <a:graphicFrameLocks noChangeAspect="1"/>
          </p:cNvGraphicFramePr>
          <p:nvPr/>
        </p:nvGraphicFramePr>
        <p:xfrm>
          <a:off x="3203848" y="4423792"/>
          <a:ext cx="320675" cy="304800"/>
        </p:xfrm>
        <a:graphic>
          <a:graphicData uri="http://schemas.openxmlformats.org/presentationml/2006/ole">
            <p:oleObj spid="_x0000_s28827" name="Equation" r:id="rId13" imgW="241195" imgH="304668" progId="">
              <p:embed/>
            </p:oleObj>
          </a:graphicData>
        </a:graphic>
      </p:graphicFrame>
      <p:sp>
        <p:nvSpPr>
          <p:cNvPr id="92" name="91 Rectángulo"/>
          <p:cNvSpPr>
            <a:spLocks noChangeArrowheads="1"/>
          </p:cNvSpPr>
          <p:nvPr/>
        </p:nvSpPr>
        <p:spPr bwMode="auto">
          <a:xfrm>
            <a:off x="3446463" y="4423792"/>
            <a:ext cx="1974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b="0"/>
              <a:t>: efecto del j-ésimo bloque</a:t>
            </a:r>
            <a:endParaRPr lang="es-UY" sz="1200" b="0"/>
          </a:p>
        </p:txBody>
      </p:sp>
      <p:graphicFrame>
        <p:nvGraphicFramePr>
          <p:cNvPr id="48132" name="Object 18"/>
          <p:cNvGraphicFramePr>
            <a:graphicFrameLocks noChangeAspect="1"/>
          </p:cNvGraphicFramePr>
          <p:nvPr/>
        </p:nvGraphicFramePr>
        <p:xfrm>
          <a:off x="3120467" y="4149080"/>
          <a:ext cx="1595549" cy="292745"/>
        </p:xfrm>
        <a:graphic>
          <a:graphicData uri="http://schemas.openxmlformats.org/presentationml/2006/ole">
            <p:oleObj spid="_x0000_s28828" name="Equation" r:id="rId14" imgW="1091726" imgH="266584" progId="">
              <p:embed/>
            </p:oleObj>
          </a:graphicData>
        </a:graphic>
      </p:graphicFrame>
      <p:sp>
        <p:nvSpPr>
          <p:cNvPr id="93" name="92 Rectángulo"/>
          <p:cNvSpPr>
            <a:spLocks noChangeArrowheads="1"/>
          </p:cNvSpPr>
          <p:nvPr/>
        </p:nvSpPr>
        <p:spPr bwMode="auto">
          <a:xfrm>
            <a:off x="4648200" y="4147567"/>
            <a:ext cx="1139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b="0"/>
              <a:t>como en DCA</a:t>
            </a:r>
            <a:endParaRPr lang="es-UY" sz="1200" b="0"/>
          </a:p>
        </p:txBody>
      </p:sp>
      <p:sp>
        <p:nvSpPr>
          <p:cNvPr id="94" name="93 Rectángulo"/>
          <p:cNvSpPr>
            <a:spLocks noChangeArrowheads="1"/>
          </p:cNvSpPr>
          <p:nvPr/>
        </p:nvSpPr>
        <p:spPr bwMode="auto">
          <a:xfrm>
            <a:off x="5201195" y="5719340"/>
            <a:ext cx="1243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b="0"/>
              <a:t>como en DBCA</a:t>
            </a:r>
            <a:endParaRPr lang="es-UY" sz="1200" b="0"/>
          </a:p>
        </p:txBody>
      </p:sp>
      <p:graphicFrame>
        <p:nvGraphicFramePr>
          <p:cNvPr id="95" name="Object 21"/>
          <p:cNvGraphicFramePr>
            <a:graphicFrameLocks noChangeAspect="1"/>
          </p:cNvGraphicFramePr>
          <p:nvPr/>
        </p:nvGraphicFramePr>
        <p:xfrm>
          <a:off x="3059832" y="6021288"/>
          <a:ext cx="432048" cy="346175"/>
        </p:xfrm>
        <a:graphic>
          <a:graphicData uri="http://schemas.openxmlformats.org/presentationml/2006/ole">
            <p:oleObj spid="_x0000_s28829" name="Equation" r:id="rId15" imgW="291973" imgH="241195" progId="">
              <p:embed/>
            </p:oleObj>
          </a:graphicData>
        </a:graphic>
      </p:graphicFrame>
      <p:sp>
        <p:nvSpPr>
          <p:cNvPr id="96" name="95 Rectángulo"/>
          <p:cNvSpPr>
            <a:spLocks noChangeArrowheads="1"/>
          </p:cNvSpPr>
          <p:nvPr/>
        </p:nvSpPr>
        <p:spPr bwMode="auto">
          <a:xfrm>
            <a:off x="3386138" y="6105103"/>
            <a:ext cx="50647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b="0" dirty="0"/>
              <a:t>: efecto del k-</a:t>
            </a:r>
            <a:r>
              <a:rPr lang="es-ES" sz="1200" b="0" dirty="0" err="1"/>
              <a:t>ésimo</a:t>
            </a:r>
            <a:r>
              <a:rPr lang="es-ES" sz="1200" b="0" dirty="0"/>
              <a:t> bloque incompleto </a:t>
            </a:r>
            <a:r>
              <a:rPr lang="es-ES" sz="1200" b="0" dirty="0" smtClean="0"/>
              <a:t>anidado en </a:t>
            </a:r>
            <a:r>
              <a:rPr lang="es-ES" sz="1200" b="0" dirty="0"/>
              <a:t>el j-</a:t>
            </a:r>
            <a:r>
              <a:rPr lang="es-ES" sz="1200" b="0" dirty="0" err="1"/>
              <a:t>ésimo</a:t>
            </a:r>
            <a:r>
              <a:rPr lang="es-ES" sz="1200" b="0" dirty="0"/>
              <a:t> bloque completo</a:t>
            </a:r>
            <a:endParaRPr lang="es-UY" sz="1200" b="0" dirty="0"/>
          </a:p>
        </p:txBody>
      </p:sp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70" name="69 Recortar rectángulo de esquina sencilla"/>
          <p:cNvSpPr/>
          <p:nvPr/>
        </p:nvSpPr>
        <p:spPr>
          <a:xfrm flipH="1" flipV="1">
            <a:off x="0" y="-12358"/>
            <a:ext cx="9180512" cy="726162"/>
          </a:xfrm>
          <a:prstGeom prst="snip1Rect">
            <a:avLst>
              <a:gd name="adj" fmla="val 39423"/>
            </a:avLst>
          </a:prstGeom>
          <a:solidFill>
            <a:srgbClr val="33CAFF"/>
          </a:solidFill>
        </p:spPr>
        <p:txBody>
          <a:bodyPr wrap="square">
            <a:spAutoFit/>
          </a:bodyPr>
          <a:lstStyle/>
          <a:p>
            <a:pPr algn="ctr"/>
            <a:endParaRPr lang="es-UY" sz="3200" dirty="0"/>
          </a:p>
        </p:txBody>
      </p:sp>
      <p:sp>
        <p:nvSpPr>
          <p:cNvPr id="77" name="76 CuadroTexto"/>
          <p:cNvSpPr txBox="1"/>
          <p:nvPr/>
        </p:nvSpPr>
        <p:spPr>
          <a:xfrm>
            <a:off x="323528" y="37073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000" b="1" dirty="0">
                <a:solidFill>
                  <a:srgbClr val="002060"/>
                </a:solidFill>
              </a:rPr>
              <a:t>Experimentación </a:t>
            </a:r>
            <a:r>
              <a:rPr lang="es-UY" sz="3000" b="1" dirty="0" smtClean="0">
                <a:solidFill>
                  <a:srgbClr val="002060"/>
                </a:solidFill>
              </a:rPr>
              <a:t>agrícola</a:t>
            </a:r>
            <a:endParaRPr lang="es-ES" sz="3000" b="1" dirty="0">
              <a:solidFill>
                <a:srgbClr val="002060"/>
              </a:solidFill>
            </a:endParaRPr>
          </a:p>
        </p:txBody>
      </p:sp>
      <p:sp>
        <p:nvSpPr>
          <p:cNvPr id="78" name="Marcador de número de diapositiva 1"/>
          <p:cNvSpPr txBox="1">
            <a:spLocks/>
          </p:cNvSpPr>
          <p:nvPr/>
        </p:nvSpPr>
        <p:spPr>
          <a:xfrm>
            <a:off x="8763000" y="6457950"/>
            <a:ext cx="30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UY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52E39F-50D7-4AC4-9190-E2964B062421}" type="slidenum">
              <a:rPr lang="es-UY" b="1" smtClean="0">
                <a:solidFill>
                  <a:srgbClr val="0070C0"/>
                </a:solidFill>
                <a:latin typeface="Arial" pitchFamily="34" charset="0"/>
              </a:rPr>
              <a:pPr>
                <a:defRPr/>
              </a:pPr>
              <a:t>4</a:t>
            </a:fld>
            <a:endParaRPr lang="es-UY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82" name="62 CuadroTexto"/>
          <p:cNvSpPr txBox="1">
            <a:spLocks noChangeArrowheads="1"/>
          </p:cNvSpPr>
          <p:nvPr/>
        </p:nvSpPr>
        <p:spPr bwMode="auto">
          <a:xfrm>
            <a:off x="1295400" y="6551766"/>
            <a:ext cx="6705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ES" sz="1100" b="0" dirty="0">
                <a:solidFill>
                  <a:srgbClr val="0070C0"/>
                </a:solidFill>
              </a:rPr>
              <a:t>Modelos Espaciales en el contexto de Diseño de </a:t>
            </a:r>
            <a:r>
              <a:rPr lang="es-ES" sz="1100" b="0" dirty="0" smtClean="0">
                <a:solidFill>
                  <a:srgbClr val="0070C0"/>
                </a:solidFill>
              </a:rPr>
              <a:t>Experimentos </a:t>
            </a:r>
            <a:r>
              <a:rPr lang="es-UY" sz="1100" b="0" dirty="0" smtClean="0">
                <a:solidFill>
                  <a:srgbClr val="0070C0"/>
                </a:solidFill>
              </a:rPr>
              <a:t>– R Ladies Montevideo – Agosto 2017</a:t>
            </a:r>
            <a:endParaRPr lang="es-UY" sz="1100" b="0" dirty="0">
              <a:solidFill>
                <a:srgbClr val="0070C0"/>
              </a:solidFill>
            </a:endParaRPr>
          </a:p>
        </p:txBody>
      </p:sp>
      <p:graphicFrame>
        <p:nvGraphicFramePr>
          <p:cNvPr id="28758" name="Object 86"/>
          <p:cNvGraphicFramePr>
            <a:graphicFrameLocks noChangeAspect="1"/>
          </p:cNvGraphicFramePr>
          <p:nvPr/>
        </p:nvGraphicFramePr>
        <p:xfrm>
          <a:off x="3072060" y="5716488"/>
          <a:ext cx="2208213" cy="304800"/>
        </p:xfrm>
        <a:graphic>
          <a:graphicData uri="http://schemas.openxmlformats.org/presentationml/2006/ole">
            <p:oleObj spid="_x0000_s28830" name="Equation" r:id="rId16" imgW="1511300" imgH="279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9" grpId="0" animBg="1"/>
      <p:bldP spid="40" grpId="0" animBg="1"/>
      <p:bldP spid="41" grpId="0" animBg="1"/>
      <p:bldP spid="43" grpId="0"/>
      <p:bldP spid="51" grpId="0" animBg="1"/>
      <p:bldP spid="54" grpId="0"/>
      <p:bldP spid="56" grpId="0" animBg="1"/>
      <p:bldP spid="72" grpId="0"/>
      <p:bldP spid="74" grpId="0"/>
      <p:bldP spid="76" grpId="0"/>
      <p:bldP spid="80" grpId="0"/>
      <p:bldP spid="92" grpId="0"/>
      <p:bldP spid="93" grpId="0"/>
      <p:bldP spid="94" grpId="0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536" y="692696"/>
            <a:ext cx="8534400" cy="5760640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s-UY" sz="2400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Un buen diseño experimental </a:t>
            </a:r>
            <a:r>
              <a:rPr lang="es-ES" sz="2400" dirty="0" smtClean="0">
                <a:solidFill>
                  <a:schemeClr val="tx1"/>
                </a:solidFill>
                <a:latin typeface="+mj-lt"/>
              </a:rPr>
              <a:t>debe respetar 3 principios básicos:</a:t>
            </a:r>
          </a:p>
          <a:p>
            <a:pPr algn="just" eaLnBrk="1" hangingPunct="1">
              <a:defRPr/>
            </a:pPr>
            <a:endParaRPr lang="es-ES" sz="1000" dirty="0" smtClean="0">
              <a:solidFill>
                <a:schemeClr val="tx1"/>
              </a:solidFill>
              <a:latin typeface="+mj-lt"/>
            </a:endParaRPr>
          </a:p>
          <a:p>
            <a:pPr algn="just" eaLnBrk="1" hangingPunct="1">
              <a:defRPr/>
            </a:pPr>
            <a:r>
              <a:rPr lang="es-ES" sz="2400" dirty="0" smtClean="0">
                <a:solidFill>
                  <a:schemeClr val="tx1"/>
                </a:solidFill>
                <a:latin typeface="+mj-lt"/>
              </a:rPr>
              <a:t>	  </a:t>
            </a:r>
            <a:r>
              <a:rPr lang="es-ES" sz="2400" dirty="0" err="1" smtClean="0">
                <a:solidFill>
                  <a:schemeClr val="tx1"/>
                </a:solidFill>
                <a:latin typeface="+mj-lt"/>
              </a:rPr>
              <a:t>Aleatorización</a:t>
            </a:r>
            <a:endParaRPr lang="es-ES" sz="2400" dirty="0" smtClean="0">
              <a:solidFill>
                <a:schemeClr val="tx1"/>
              </a:solidFill>
              <a:latin typeface="+mj-lt"/>
            </a:endParaRPr>
          </a:p>
          <a:p>
            <a:pPr algn="just" eaLnBrk="1" hangingPunct="1">
              <a:buFontTx/>
              <a:buChar char="•"/>
              <a:defRPr/>
            </a:pPr>
            <a:endParaRPr lang="es-ES" sz="1200" dirty="0" smtClean="0">
              <a:solidFill>
                <a:schemeClr val="tx1"/>
              </a:solidFill>
              <a:latin typeface="+mj-lt"/>
            </a:endParaRPr>
          </a:p>
          <a:p>
            <a:pPr algn="just" eaLnBrk="1" hangingPunct="1">
              <a:defRPr/>
            </a:pPr>
            <a:r>
              <a:rPr lang="es-ES" sz="2400" dirty="0" smtClean="0">
                <a:solidFill>
                  <a:schemeClr val="tx1"/>
                </a:solidFill>
                <a:latin typeface="+mj-lt"/>
              </a:rPr>
              <a:t>	  Repetición </a:t>
            </a:r>
          </a:p>
          <a:p>
            <a:pPr algn="just" eaLnBrk="1" hangingPunct="1">
              <a:buFontTx/>
              <a:buChar char="•"/>
              <a:defRPr/>
            </a:pPr>
            <a:endParaRPr lang="es-ES" sz="1200" dirty="0" smtClean="0">
              <a:solidFill>
                <a:schemeClr val="tx1"/>
              </a:solidFill>
              <a:latin typeface="+mj-lt"/>
            </a:endParaRPr>
          </a:p>
          <a:p>
            <a:pPr algn="just" eaLnBrk="1" hangingPunct="1">
              <a:defRPr/>
            </a:pPr>
            <a:r>
              <a:rPr lang="es-ES" sz="2400" dirty="0" smtClean="0">
                <a:solidFill>
                  <a:schemeClr val="tx1"/>
                </a:solidFill>
                <a:latin typeface="+mj-lt"/>
              </a:rPr>
              <a:t>	  Control local de la variación</a:t>
            </a:r>
          </a:p>
          <a:p>
            <a:pPr algn="just" eaLnBrk="1" hangingPunct="1">
              <a:defRPr/>
            </a:pPr>
            <a:endParaRPr lang="es-ES" sz="1500" dirty="0" smtClean="0">
              <a:solidFill>
                <a:schemeClr val="tx1"/>
              </a:solidFill>
              <a:latin typeface="+mj-lt"/>
            </a:endParaRPr>
          </a:p>
          <a:p>
            <a:pPr algn="just" eaLnBrk="1" hangingPunct="1">
              <a:defRPr/>
            </a:pPr>
            <a:r>
              <a:rPr lang="es-ES" sz="2400" b="1" dirty="0" err="1" smtClean="0">
                <a:solidFill>
                  <a:srgbClr val="002060"/>
                </a:solidFill>
                <a:latin typeface="+mj-lt"/>
              </a:rPr>
              <a:t>Aleatorización</a:t>
            </a:r>
            <a:r>
              <a:rPr lang="es-ES" sz="2400" b="1" dirty="0" smtClean="0">
                <a:solidFill>
                  <a:srgbClr val="002060"/>
                </a:solidFill>
                <a:latin typeface="+mj-lt"/>
              </a:rPr>
              <a:t> y Repetición:</a:t>
            </a:r>
          </a:p>
          <a:p>
            <a:pPr algn="just" eaLnBrk="1" hangingPunct="1">
              <a:defRPr/>
            </a:pPr>
            <a:r>
              <a:rPr lang="es-ES" sz="2400" dirty="0" smtClean="0">
                <a:solidFill>
                  <a:schemeClr val="tx1"/>
                </a:solidFill>
                <a:latin typeface="+mj-lt"/>
              </a:rPr>
              <a:t>Teniendo en cuenta el número de unidades experimentales disponibles y la cantidad de tratamientos que se quieren comparar</a:t>
            </a:r>
          </a:p>
          <a:p>
            <a:pPr algn="just" eaLnBrk="1" hangingPunct="1">
              <a:buFontTx/>
              <a:buChar char="•"/>
              <a:defRPr/>
            </a:pPr>
            <a:endParaRPr lang="es-ES" sz="1600" dirty="0" smtClean="0">
              <a:solidFill>
                <a:schemeClr val="tx1"/>
              </a:solidFill>
              <a:latin typeface="+mj-lt"/>
            </a:endParaRPr>
          </a:p>
          <a:p>
            <a:pPr algn="just" eaLnBrk="1" hangingPunct="1">
              <a:spcBef>
                <a:spcPts val="400"/>
              </a:spcBef>
              <a:defRPr/>
            </a:pPr>
            <a:r>
              <a:rPr lang="es-ES" sz="2400" b="1" dirty="0" smtClean="0">
                <a:solidFill>
                  <a:srgbClr val="002060"/>
                </a:solidFill>
                <a:latin typeface="+mj-lt"/>
              </a:rPr>
              <a:t>Control local de la variación:</a:t>
            </a:r>
          </a:p>
          <a:p>
            <a:pPr algn="just" eaLnBrk="1" hangingPunct="1">
              <a:spcBef>
                <a:spcPts val="400"/>
              </a:spcBef>
              <a:defRPr/>
            </a:pPr>
            <a:r>
              <a:rPr lang="es-ES" sz="2400" dirty="0" smtClean="0">
                <a:solidFill>
                  <a:schemeClr val="tx1"/>
                </a:solidFill>
                <a:latin typeface="+mj-lt"/>
              </a:rPr>
              <a:t>Implica asumir independencia estadística entre los errores de las unidades experimentales. Usualmente se restringe la </a:t>
            </a:r>
            <a:r>
              <a:rPr lang="es-ES" sz="2400" dirty="0" err="1" smtClean="0">
                <a:solidFill>
                  <a:schemeClr val="tx1"/>
                </a:solidFill>
                <a:latin typeface="+mj-lt"/>
              </a:rPr>
              <a:t>aleatorización</a:t>
            </a:r>
            <a:r>
              <a:rPr lang="es-ES" sz="2400" dirty="0" smtClean="0">
                <a:solidFill>
                  <a:schemeClr val="tx1"/>
                </a:solidFill>
                <a:latin typeface="+mj-lt"/>
              </a:rPr>
              <a:t> considerando bloques.</a:t>
            </a:r>
          </a:p>
        </p:txBody>
      </p:sp>
      <p:sp>
        <p:nvSpPr>
          <p:cNvPr id="6150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8610600" y="6457950"/>
            <a:ext cx="457200" cy="476250"/>
          </a:xfrm>
        </p:spPr>
        <p:txBody>
          <a:bodyPr/>
          <a:lstStyle/>
          <a:p>
            <a:pPr>
              <a:defRPr/>
            </a:pPr>
            <a:fld id="{85056584-320C-4CA4-9556-468F59240B91}" type="slidenum">
              <a:rPr lang="es-UY" sz="1200" b="1" smtClean="0">
                <a:solidFill>
                  <a:srgbClr val="006666"/>
                </a:solidFill>
                <a:latin typeface="Arial" pitchFamily="34" charset="0"/>
              </a:rPr>
              <a:pPr>
                <a:defRPr/>
              </a:pPr>
              <a:t>5</a:t>
            </a:fld>
            <a:endParaRPr lang="es-UY" sz="1200" b="1" dirty="0" smtClean="0">
              <a:solidFill>
                <a:srgbClr val="006666"/>
              </a:solidFill>
              <a:latin typeface="Arial" pitchFamily="34" charset="0"/>
            </a:endParaRPr>
          </a:p>
        </p:txBody>
      </p:sp>
      <p:pic>
        <p:nvPicPr>
          <p:cNvPr id="37" name="36 Imagen" descr="OK.jpg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57998" y="1340768"/>
            <a:ext cx="3381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38 Imagen" descr="OK.jpg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57998" y="2071881"/>
            <a:ext cx="3381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39 Imagen" descr="PREGUNTA.jpg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57998" y="2684785"/>
            <a:ext cx="338138" cy="3365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</p:pic>
      <p:sp>
        <p:nvSpPr>
          <p:cNvPr id="26" name="25 Rectángulo"/>
          <p:cNvSpPr>
            <a:spLocks noChangeArrowheads="1"/>
          </p:cNvSpPr>
          <p:nvPr/>
        </p:nvSpPr>
        <p:spPr bwMode="auto">
          <a:xfrm>
            <a:off x="3271594" y="1445543"/>
            <a:ext cx="22365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dirty="0"/>
              <a:t>● ● </a:t>
            </a:r>
            <a:r>
              <a:rPr lang="es-ES" sz="1200" dirty="0" smtClean="0"/>
              <a:t>● ● ● </a:t>
            </a:r>
            <a:r>
              <a:rPr lang="es-ES" sz="1200" dirty="0"/>
              <a:t>● ● ● ● ● ● ● ● ● ● ● </a:t>
            </a:r>
            <a:endParaRPr lang="es-UY" sz="1200" dirty="0"/>
          </a:p>
        </p:txBody>
      </p:sp>
      <p:sp>
        <p:nvSpPr>
          <p:cNvPr id="27" name="26 Rectángulo"/>
          <p:cNvSpPr>
            <a:spLocks noChangeArrowheads="1"/>
          </p:cNvSpPr>
          <p:nvPr/>
        </p:nvSpPr>
        <p:spPr bwMode="auto">
          <a:xfrm>
            <a:off x="2850132" y="2143889"/>
            <a:ext cx="25859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dirty="0"/>
              <a:t>● </a:t>
            </a:r>
            <a:r>
              <a:rPr lang="es-ES" sz="1200" dirty="0" smtClean="0"/>
              <a:t>● ● ● ● </a:t>
            </a:r>
            <a:r>
              <a:rPr lang="es-ES" sz="1200" dirty="0"/>
              <a:t>● ● ● ● ● ● ● ● ● ● ● ● ● ●</a:t>
            </a:r>
            <a:endParaRPr lang="es-UY" sz="1200" dirty="0"/>
          </a:p>
        </p:txBody>
      </p:sp>
      <p:sp>
        <p:nvSpPr>
          <p:cNvPr id="29" name="28 Rectángulo"/>
          <p:cNvSpPr>
            <a:spLocks noChangeArrowheads="1"/>
          </p:cNvSpPr>
          <p:nvPr/>
        </p:nvSpPr>
        <p:spPr bwMode="auto">
          <a:xfrm>
            <a:off x="4907136" y="2792735"/>
            <a:ext cx="550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dirty="0"/>
              <a:t>● ● ●</a:t>
            </a:r>
            <a:endParaRPr lang="es-UY" sz="1200" dirty="0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31 Recortar rectángulo de esquina sencilla"/>
          <p:cNvSpPr/>
          <p:nvPr/>
        </p:nvSpPr>
        <p:spPr>
          <a:xfrm flipH="1" flipV="1">
            <a:off x="0" y="-12358"/>
            <a:ext cx="9180512" cy="726162"/>
          </a:xfrm>
          <a:prstGeom prst="snip1Rect">
            <a:avLst>
              <a:gd name="adj" fmla="val 39423"/>
            </a:avLst>
          </a:prstGeom>
          <a:solidFill>
            <a:srgbClr val="33CAFF"/>
          </a:solidFill>
        </p:spPr>
        <p:txBody>
          <a:bodyPr wrap="square">
            <a:spAutoFit/>
          </a:bodyPr>
          <a:lstStyle/>
          <a:p>
            <a:pPr algn="ctr"/>
            <a:endParaRPr lang="es-UY" sz="3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23528" y="37073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000" b="1" dirty="0">
                <a:solidFill>
                  <a:srgbClr val="002060"/>
                </a:solidFill>
              </a:rPr>
              <a:t>Experimentación </a:t>
            </a:r>
            <a:r>
              <a:rPr lang="es-UY" sz="3000" b="1" dirty="0" smtClean="0">
                <a:solidFill>
                  <a:srgbClr val="002060"/>
                </a:solidFill>
              </a:rPr>
              <a:t>agrícola</a:t>
            </a:r>
            <a:endParaRPr lang="es-ES" sz="3000" b="1" dirty="0">
              <a:solidFill>
                <a:srgbClr val="002060"/>
              </a:solidFill>
            </a:endParaRPr>
          </a:p>
        </p:txBody>
      </p:sp>
      <p:sp>
        <p:nvSpPr>
          <p:cNvPr id="34" name="Marcador de número de diapositiva 1"/>
          <p:cNvSpPr txBox="1">
            <a:spLocks/>
          </p:cNvSpPr>
          <p:nvPr/>
        </p:nvSpPr>
        <p:spPr>
          <a:xfrm>
            <a:off x="8763000" y="6457950"/>
            <a:ext cx="30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UY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52E39F-50D7-4AC4-9190-E2964B062421}" type="slidenum">
              <a:rPr lang="es-UY" b="1" smtClean="0">
                <a:solidFill>
                  <a:srgbClr val="0070C0"/>
                </a:solidFill>
                <a:latin typeface="Arial" pitchFamily="34" charset="0"/>
              </a:rPr>
              <a:pPr>
                <a:defRPr/>
              </a:pPr>
              <a:t>5</a:t>
            </a:fld>
            <a:endParaRPr lang="es-UY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35" name="62 CuadroTexto"/>
          <p:cNvSpPr txBox="1">
            <a:spLocks noChangeArrowheads="1"/>
          </p:cNvSpPr>
          <p:nvPr/>
        </p:nvSpPr>
        <p:spPr bwMode="auto">
          <a:xfrm>
            <a:off x="1295400" y="6551766"/>
            <a:ext cx="6705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ES" sz="1100" b="0" dirty="0">
                <a:solidFill>
                  <a:srgbClr val="0070C0"/>
                </a:solidFill>
              </a:rPr>
              <a:t>Modelos Espaciales en el contexto de Diseño de </a:t>
            </a:r>
            <a:r>
              <a:rPr lang="es-ES" sz="1100" b="0" dirty="0" smtClean="0">
                <a:solidFill>
                  <a:srgbClr val="0070C0"/>
                </a:solidFill>
              </a:rPr>
              <a:t>Experimentos </a:t>
            </a:r>
            <a:r>
              <a:rPr lang="es-UY" sz="1100" b="0" dirty="0" smtClean="0">
                <a:solidFill>
                  <a:srgbClr val="0070C0"/>
                </a:solidFill>
              </a:rPr>
              <a:t>– R Ladies Montevideo – Agosto 2017</a:t>
            </a:r>
            <a:endParaRPr lang="es-UY" sz="1100" b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229 Rectángulo"/>
          <p:cNvSpPr/>
          <p:nvPr/>
        </p:nvSpPr>
        <p:spPr>
          <a:xfrm>
            <a:off x="8316416" y="2420888"/>
            <a:ext cx="648072" cy="810000"/>
          </a:xfrm>
          <a:prstGeom prst="rect">
            <a:avLst/>
          </a:prstGeom>
          <a:solidFill>
            <a:srgbClr val="0070C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69" name="68 Conector recto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rcRect/>
          <a:stretch>
            <a:fillRect/>
          </a:stretch>
        </p:blipFill>
        <p:spPr bwMode="auto">
          <a:xfrm>
            <a:off x="3412952" y="2420888"/>
            <a:ext cx="252720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67 Rectángulo"/>
          <p:cNvSpPr/>
          <p:nvPr/>
        </p:nvSpPr>
        <p:spPr>
          <a:xfrm>
            <a:off x="0" y="44624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chemeClr val="accent1"/>
                </a:solidFill>
              </a:rPr>
              <a:t>Marco del </a:t>
            </a:r>
            <a:r>
              <a:rPr lang="en-US" sz="3200" dirty="0" err="1" smtClean="0">
                <a:solidFill>
                  <a:schemeClr val="accent1"/>
                </a:solidFill>
              </a:rPr>
              <a:t>problema</a:t>
            </a:r>
            <a:endParaRPr 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70" name="69 Rectángulo"/>
          <p:cNvSpPr>
            <a:spLocks noChangeArrowheads="1"/>
          </p:cNvSpPr>
          <p:nvPr/>
        </p:nvSpPr>
        <p:spPr bwMode="auto">
          <a:xfrm>
            <a:off x="395536" y="808836"/>
            <a:ext cx="849694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UY" sz="2200" b="0" dirty="0">
                <a:latin typeface="+mj-lt"/>
                <a:cs typeface="Calibri" pitchFamily="34" charset="0"/>
              </a:rPr>
              <a:t>La heterogeneidad espacial puede ser controlada a través de la selección y utilización de diseños experimentales apropiados y eficientes y/o utilizando esa información en los modelos de análisis.</a:t>
            </a:r>
            <a:endParaRPr lang="es-UY" sz="2200" b="0" dirty="0">
              <a:latin typeface="+mj-lt"/>
              <a:cs typeface="Arial" charset="0"/>
            </a:endParaRPr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0" y="2276872"/>
            <a:ext cx="304800" cy="228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72" name="71 Recortar rectángulo de esquina sencilla"/>
          <p:cNvSpPr/>
          <p:nvPr/>
        </p:nvSpPr>
        <p:spPr>
          <a:xfrm flipH="1" flipV="1">
            <a:off x="0" y="-12358"/>
            <a:ext cx="9180512" cy="726162"/>
          </a:xfrm>
          <a:prstGeom prst="snip1Rect">
            <a:avLst>
              <a:gd name="adj" fmla="val 39423"/>
            </a:avLst>
          </a:prstGeom>
          <a:solidFill>
            <a:srgbClr val="33CAFF"/>
          </a:solidFill>
        </p:spPr>
        <p:txBody>
          <a:bodyPr wrap="square">
            <a:spAutoFit/>
          </a:bodyPr>
          <a:lstStyle/>
          <a:p>
            <a:pPr algn="ctr"/>
            <a:endParaRPr lang="es-UY" sz="3200" dirty="0"/>
          </a:p>
        </p:txBody>
      </p:sp>
      <p:sp>
        <p:nvSpPr>
          <p:cNvPr id="73" name="72 CuadroTexto"/>
          <p:cNvSpPr txBox="1"/>
          <p:nvPr/>
        </p:nvSpPr>
        <p:spPr>
          <a:xfrm>
            <a:off x="323528" y="37073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000" b="1" dirty="0">
                <a:solidFill>
                  <a:srgbClr val="002060"/>
                </a:solidFill>
              </a:rPr>
              <a:t>Experimentación </a:t>
            </a:r>
            <a:r>
              <a:rPr lang="es-UY" sz="3000" b="1" dirty="0" smtClean="0">
                <a:solidFill>
                  <a:srgbClr val="002060"/>
                </a:solidFill>
              </a:rPr>
              <a:t>agrícola</a:t>
            </a:r>
            <a:endParaRPr lang="es-ES" sz="3000" b="1" dirty="0">
              <a:solidFill>
                <a:srgbClr val="002060"/>
              </a:solidFill>
            </a:endParaRPr>
          </a:p>
        </p:txBody>
      </p:sp>
      <p:sp>
        <p:nvSpPr>
          <p:cNvPr id="74" name="Marcador de número de diapositiva 1"/>
          <p:cNvSpPr txBox="1">
            <a:spLocks/>
          </p:cNvSpPr>
          <p:nvPr/>
        </p:nvSpPr>
        <p:spPr>
          <a:xfrm>
            <a:off x="8763000" y="6457950"/>
            <a:ext cx="30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UY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52E39F-50D7-4AC4-9190-E2964B062421}" type="slidenum">
              <a:rPr lang="es-UY" b="1" smtClean="0">
                <a:solidFill>
                  <a:srgbClr val="0070C0"/>
                </a:solidFill>
                <a:latin typeface="Arial" pitchFamily="34" charset="0"/>
              </a:rPr>
              <a:pPr>
                <a:defRPr/>
              </a:pPr>
              <a:t>6</a:t>
            </a:fld>
            <a:endParaRPr lang="es-UY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75" name="62 CuadroTexto"/>
          <p:cNvSpPr txBox="1">
            <a:spLocks noChangeArrowheads="1"/>
          </p:cNvSpPr>
          <p:nvPr/>
        </p:nvSpPr>
        <p:spPr bwMode="auto">
          <a:xfrm>
            <a:off x="1295400" y="6551766"/>
            <a:ext cx="6705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ES" sz="1100" b="0" dirty="0">
                <a:solidFill>
                  <a:srgbClr val="0070C0"/>
                </a:solidFill>
              </a:rPr>
              <a:t>Modelos Espaciales en el contexto de Diseño de </a:t>
            </a:r>
            <a:r>
              <a:rPr lang="es-ES" sz="1100" b="0" dirty="0" smtClean="0">
                <a:solidFill>
                  <a:srgbClr val="0070C0"/>
                </a:solidFill>
              </a:rPr>
              <a:t>Experimentos </a:t>
            </a:r>
            <a:r>
              <a:rPr lang="es-UY" sz="1100" b="0" dirty="0" smtClean="0">
                <a:solidFill>
                  <a:srgbClr val="0070C0"/>
                </a:solidFill>
              </a:rPr>
              <a:t>– R Ladies Montevideo – Agosto 2017</a:t>
            </a:r>
            <a:endParaRPr lang="es-UY" sz="1100" b="0" dirty="0">
              <a:solidFill>
                <a:srgbClr val="0070C0"/>
              </a:solidFill>
            </a:endParaRPr>
          </a:p>
        </p:txBody>
      </p:sp>
      <p:grpSp>
        <p:nvGrpSpPr>
          <p:cNvPr id="118" name="117 Grupo"/>
          <p:cNvGrpSpPr/>
          <p:nvPr/>
        </p:nvGrpSpPr>
        <p:grpSpPr>
          <a:xfrm>
            <a:off x="539552" y="2420888"/>
            <a:ext cx="2520280" cy="2808312"/>
            <a:chOff x="467544" y="1772816"/>
            <a:chExt cx="2520280" cy="2808312"/>
          </a:xfrm>
        </p:grpSpPr>
        <p:sp>
          <p:nvSpPr>
            <p:cNvPr id="3" name="2 Rectángulo"/>
            <p:cNvSpPr/>
            <p:nvPr/>
          </p:nvSpPr>
          <p:spPr>
            <a:xfrm>
              <a:off x="467544" y="1772816"/>
              <a:ext cx="2520280" cy="2808312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grpSp>
          <p:nvGrpSpPr>
            <p:cNvPr id="116" name="115 Grupo"/>
            <p:cNvGrpSpPr/>
            <p:nvPr/>
          </p:nvGrpSpPr>
          <p:grpSpPr>
            <a:xfrm>
              <a:off x="611560" y="1844824"/>
              <a:ext cx="2304256" cy="2664296"/>
              <a:chOff x="899592" y="1412776"/>
              <a:chExt cx="2858685" cy="3460249"/>
            </a:xfrm>
          </p:grpSpPr>
          <p:pic>
            <p:nvPicPr>
              <p:cNvPr id="78" name="77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1403648" y="4077072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93" name="92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899592" y="4077072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94" name="93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2361387" y="4077072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95" name="94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1857331" y="4077072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96" name="95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3347864" y="4077072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97" name="96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2843808" y="4077072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98" name="97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1403648" y="3140968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99" name="98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899592" y="3140968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100" name="99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2361387" y="3140968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101" name="100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1857331" y="3140968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102" name="101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3347864" y="3140968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103" name="102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2843808" y="3140968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104" name="103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1403648" y="2276872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105" name="104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899592" y="2276872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106" name="105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2361387" y="2276872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107" name="106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1857331" y="2276872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108" name="107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3347864" y="2276872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109" name="108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2843808" y="2276872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110" name="109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1403648" y="1412776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111" name="110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899592" y="1412776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112" name="111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2361387" y="1412776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113" name="112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1857331" y="1412776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114" name="113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3347864" y="1412776"/>
                <a:ext cx="410413" cy="795953"/>
              </a:xfrm>
              <a:prstGeom prst="rect">
                <a:avLst/>
              </a:prstGeom>
            </p:spPr>
          </p:pic>
          <p:pic>
            <p:nvPicPr>
              <p:cNvPr id="115" name="114 Imagen" descr="Untitled.jpg"/>
              <p:cNvPicPr>
                <a:picLocks noChangeAspect="1"/>
              </p:cNvPicPr>
              <p:nvPr/>
            </p:nvPicPr>
            <p:blipFill>
              <a:blip r:embed="rId3" cstate="print"/>
              <a:srcRect l="63696"/>
              <a:stretch>
                <a:fillRect/>
              </a:stretch>
            </p:blipFill>
            <p:spPr>
              <a:xfrm>
                <a:off x="2843808" y="1412776"/>
                <a:ext cx="410413" cy="795953"/>
              </a:xfrm>
              <a:prstGeom prst="rect">
                <a:avLst/>
              </a:prstGeom>
            </p:spPr>
          </p:pic>
        </p:grpSp>
      </p:grpSp>
      <p:sp>
        <p:nvSpPr>
          <p:cNvPr id="121" name="120 Rectángulo"/>
          <p:cNvSpPr/>
          <p:nvPr/>
        </p:nvSpPr>
        <p:spPr>
          <a:xfrm>
            <a:off x="1043608" y="3789040"/>
            <a:ext cx="360040" cy="720080"/>
          </a:xfrm>
          <a:prstGeom prst="rect">
            <a:avLst/>
          </a:prstGeom>
          <a:solidFill>
            <a:schemeClr val="accent6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5" name="124 CuadroTexto"/>
          <p:cNvSpPr txBox="1"/>
          <p:nvPr/>
        </p:nvSpPr>
        <p:spPr>
          <a:xfrm>
            <a:off x="539551" y="5272172"/>
            <a:ext cx="295232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 smtClean="0">
                <a:solidFill>
                  <a:srgbClr val="0070C0"/>
                </a:solidFill>
              </a:rPr>
              <a:t>Estrategia</a:t>
            </a:r>
            <a:r>
              <a:rPr lang="en-US" sz="2000" b="1" u="sng" dirty="0" smtClean="0">
                <a:solidFill>
                  <a:srgbClr val="0070C0"/>
                </a:solidFill>
              </a:rPr>
              <a:t> 1: </a:t>
            </a:r>
            <a:r>
              <a:rPr lang="en-US" sz="1900" b="1" dirty="0" smtClean="0">
                <a:solidFill>
                  <a:srgbClr val="0070C0"/>
                </a:solidFill>
              </a:rPr>
              <a:t/>
            </a:r>
            <a:br>
              <a:rPr lang="en-US" sz="1900" b="1" dirty="0" smtClean="0">
                <a:solidFill>
                  <a:srgbClr val="0070C0"/>
                </a:solidFill>
              </a:rPr>
            </a:br>
            <a:r>
              <a:rPr lang="en-US" sz="1900" dirty="0" err="1"/>
              <a:t>Diseños</a:t>
            </a:r>
            <a:r>
              <a:rPr lang="en-US" sz="1900" dirty="0"/>
              <a:t> </a:t>
            </a:r>
            <a:r>
              <a:rPr lang="en-US" sz="1900" dirty="0" err="1"/>
              <a:t>eficientes</a:t>
            </a:r>
            <a:r>
              <a:rPr lang="en-US" sz="1900" dirty="0"/>
              <a:t> (a priori) o </a:t>
            </a:r>
            <a:r>
              <a:rPr lang="en-US" sz="1900" dirty="0" err="1"/>
              <a:t>P</a:t>
            </a:r>
            <a:r>
              <a:rPr lang="en-US" sz="1900" dirty="0" err="1" smtClean="0"/>
              <a:t>ostblocking</a:t>
            </a:r>
            <a:r>
              <a:rPr lang="en-US" sz="1900" dirty="0" smtClean="0"/>
              <a:t> (a posteriori)</a:t>
            </a:r>
            <a:endParaRPr lang="es-UY" sz="1900" dirty="0"/>
          </a:p>
        </p:txBody>
      </p:sp>
      <p:sp>
        <p:nvSpPr>
          <p:cNvPr id="126" name="125 CuadroTexto"/>
          <p:cNvSpPr txBox="1"/>
          <p:nvPr/>
        </p:nvSpPr>
        <p:spPr>
          <a:xfrm>
            <a:off x="3419872" y="5229200"/>
            <a:ext cx="244827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 err="1" smtClean="0">
                <a:solidFill>
                  <a:srgbClr val="0070C0"/>
                </a:solidFill>
              </a:rPr>
              <a:t>Estrategia</a:t>
            </a:r>
            <a:r>
              <a:rPr lang="en-US" sz="2000" b="1" u="sng" dirty="0" smtClean="0">
                <a:solidFill>
                  <a:srgbClr val="0070C0"/>
                </a:solidFill>
              </a:rPr>
              <a:t> 2:</a:t>
            </a:r>
          </a:p>
          <a:p>
            <a:pPr algn="just"/>
            <a:r>
              <a:rPr lang="en-US" sz="1900" dirty="0" err="1" smtClean="0"/>
              <a:t>Estimar</a:t>
            </a:r>
            <a:r>
              <a:rPr lang="en-US" sz="1900" dirty="0" smtClean="0"/>
              <a:t> la </a:t>
            </a:r>
            <a:r>
              <a:rPr lang="en-US" sz="1900" dirty="0" err="1" smtClean="0"/>
              <a:t>correlación</a:t>
            </a:r>
            <a:r>
              <a:rPr lang="en-US" sz="1900" dirty="0" smtClean="0"/>
              <a:t> </a:t>
            </a:r>
            <a:r>
              <a:rPr lang="en-US" sz="1900" dirty="0" err="1" smtClean="0"/>
              <a:t>espacial</a:t>
            </a:r>
            <a:r>
              <a:rPr lang="en-US" sz="1900" dirty="0" smtClean="0"/>
              <a:t> e </a:t>
            </a:r>
            <a:r>
              <a:rPr lang="en-US" sz="1900" dirty="0" err="1" smtClean="0"/>
              <a:t>incluirla</a:t>
            </a:r>
            <a:r>
              <a:rPr lang="en-US" sz="1900" dirty="0" smtClean="0"/>
              <a:t> en los </a:t>
            </a:r>
            <a:r>
              <a:rPr lang="en-US" sz="1900" dirty="0" err="1" smtClean="0"/>
              <a:t>modelos</a:t>
            </a:r>
            <a:r>
              <a:rPr lang="en-US" sz="1900" dirty="0" smtClean="0"/>
              <a:t> de </a:t>
            </a:r>
            <a:r>
              <a:rPr lang="en-US" sz="1900" dirty="0" err="1" smtClean="0"/>
              <a:t>análisis</a:t>
            </a:r>
            <a:endParaRPr lang="es-UY" sz="1900" dirty="0"/>
          </a:p>
        </p:txBody>
      </p:sp>
      <p:sp>
        <p:nvSpPr>
          <p:cNvPr id="127" name="126 Flecha derecha"/>
          <p:cNvSpPr/>
          <p:nvPr/>
        </p:nvSpPr>
        <p:spPr>
          <a:xfrm>
            <a:off x="3131840" y="378904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8" name="127 Rectángulo"/>
          <p:cNvSpPr/>
          <p:nvPr/>
        </p:nvSpPr>
        <p:spPr>
          <a:xfrm>
            <a:off x="1043608" y="2420888"/>
            <a:ext cx="360040" cy="280831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9" name="128 Rectángulo"/>
          <p:cNvSpPr/>
          <p:nvPr/>
        </p:nvSpPr>
        <p:spPr>
          <a:xfrm rot="5400000">
            <a:off x="1443844" y="2893132"/>
            <a:ext cx="711696" cy="25202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0" name="129 CuadroTexto"/>
          <p:cNvSpPr txBox="1"/>
          <p:nvPr/>
        </p:nvSpPr>
        <p:spPr>
          <a:xfrm>
            <a:off x="6444208" y="5267816"/>
            <a:ext cx="24482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 err="1" smtClean="0">
                <a:solidFill>
                  <a:srgbClr val="0070C0"/>
                </a:solidFill>
              </a:rPr>
              <a:t>Estrategia</a:t>
            </a:r>
            <a:r>
              <a:rPr lang="en-US" sz="2000" b="1" u="sng" dirty="0" smtClean="0">
                <a:solidFill>
                  <a:srgbClr val="0070C0"/>
                </a:solidFill>
              </a:rPr>
              <a:t> 3:</a:t>
            </a:r>
          </a:p>
          <a:p>
            <a:pPr algn="just"/>
            <a:r>
              <a:rPr lang="en-US" sz="1900" dirty="0" err="1" smtClean="0"/>
              <a:t>Una</a:t>
            </a:r>
            <a:r>
              <a:rPr lang="en-US" sz="1900" dirty="0" smtClean="0"/>
              <a:t> </a:t>
            </a:r>
            <a:r>
              <a:rPr lang="en-US" sz="1900" dirty="0" err="1" smtClean="0"/>
              <a:t>combinación</a:t>
            </a:r>
            <a:r>
              <a:rPr lang="en-US" sz="1900" dirty="0" smtClean="0"/>
              <a:t> de </a:t>
            </a:r>
            <a:r>
              <a:rPr lang="en-US" sz="1900" dirty="0" err="1" smtClean="0"/>
              <a:t>las</a:t>
            </a:r>
            <a:r>
              <a:rPr lang="en-US" sz="1900" dirty="0" smtClean="0"/>
              <a:t> </a:t>
            </a:r>
            <a:r>
              <a:rPr lang="en-US" sz="1900" dirty="0" err="1" smtClean="0"/>
              <a:t>estrategias</a:t>
            </a:r>
            <a:r>
              <a:rPr lang="en-US" sz="1900" dirty="0" smtClean="0"/>
              <a:t> 1 y 2.</a:t>
            </a:r>
            <a:endParaRPr lang="es-UY" sz="1900" dirty="0"/>
          </a:p>
        </p:txBody>
      </p:sp>
      <p:pic>
        <p:nvPicPr>
          <p:cNvPr id="13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rcRect/>
          <a:stretch>
            <a:fillRect/>
          </a:stretch>
        </p:blipFill>
        <p:spPr bwMode="auto">
          <a:xfrm>
            <a:off x="7164288" y="3212976"/>
            <a:ext cx="1800200" cy="198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4" name="163 Grupo"/>
          <p:cNvGrpSpPr/>
          <p:nvPr/>
        </p:nvGrpSpPr>
        <p:grpSpPr>
          <a:xfrm>
            <a:off x="6444208" y="2420888"/>
            <a:ext cx="1885038" cy="2036026"/>
            <a:chOff x="3498800" y="1916832"/>
            <a:chExt cx="2520280" cy="2808312"/>
          </a:xfrm>
        </p:grpSpPr>
        <p:grpSp>
          <p:nvGrpSpPr>
            <p:cNvPr id="166" name="131 Grupo"/>
            <p:cNvGrpSpPr/>
            <p:nvPr/>
          </p:nvGrpSpPr>
          <p:grpSpPr>
            <a:xfrm>
              <a:off x="3498800" y="1916832"/>
              <a:ext cx="2520280" cy="2808312"/>
              <a:chOff x="467544" y="1772816"/>
              <a:chExt cx="2520280" cy="2808312"/>
            </a:xfrm>
          </p:grpSpPr>
          <p:sp>
            <p:nvSpPr>
              <p:cNvPr id="170" name="169 Rectángulo"/>
              <p:cNvSpPr/>
              <p:nvPr/>
            </p:nvSpPr>
            <p:spPr>
              <a:xfrm>
                <a:off x="467544" y="1772816"/>
                <a:ext cx="2520280" cy="28083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grpSp>
            <p:nvGrpSpPr>
              <p:cNvPr id="171" name="115 Grupo"/>
              <p:cNvGrpSpPr/>
              <p:nvPr/>
            </p:nvGrpSpPr>
            <p:grpSpPr>
              <a:xfrm>
                <a:off x="611560" y="1844824"/>
                <a:ext cx="2304256" cy="2664296"/>
                <a:chOff x="899592" y="1412776"/>
                <a:chExt cx="2858685" cy="3460249"/>
              </a:xfrm>
            </p:grpSpPr>
            <p:pic>
              <p:nvPicPr>
                <p:cNvPr id="172" name="171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1403648" y="4077072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73" name="172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899592" y="4077072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74" name="173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2361387" y="4077072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75" name="174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1857331" y="4077072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76" name="175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3347864" y="4077072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77" name="176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2843808" y="4077072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78" name="177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1403648" y="3140968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79" name="178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899592" y="3140968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80" name="179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2361387" y="3140968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81" name="180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1857331" y="3140968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82" name="181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3347864" y="3140968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83" name="182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2843808" y="3140968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84" name="183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1403648" y="2276872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85" name="184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899592" y="2276872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86" name="185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2361387" y="2276872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87" name="186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1857331" y="2276872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88" name="187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3347864" y="2276872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89" name="188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2843808" y="2276872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90" name="189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1403648" y="1412776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91" name="190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899592" y="1412776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92" name="191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2361387" y="1412776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93" name="192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1857331" y="1412776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94" name="193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3347864" y="1412776"/>
                  <a:ext cx="410413" cy="795953"/>
                </a:xfrm>
                <a:prstGeom prst="rect">
                  <a:avLst/>
                </a:prstGeom>
              </p:spPr>
            </p:pic>
            <p:pic>
              <p:nvPicPr>
                <p:cNvPr id="195" name="194 Imagen" descr="Untitled.jpg"/>
                <p:cNvPicPr>
                  <a:picLocks noChangeAspect="1"/>
                </p:cNvPicPr>
                <p:nvPr/>
              </p:nvPicPr>
              <p:blipFill>
                <a:blip r:embed="rId4" cstate="print"/>
                <a:srcRect l="63696"/>
                <a:stretch>
                  <a:fillRect/>
                </a:stretch>
              </p:blipFill>
              <p:spPr>
                <a:xfrm>
                  <a:off x="2843808" y="1412776"/>
                  <a:ext cx="410413" cy="795953"/>
                </a:xfrm>
                <a:prstGeom prst="rect">
                  <a:avLst/>
                </a:prstGeom>
              </p:spPr>
            </p:pic>
          </p:grpSp>
        </p:grpSp>
        <p:sp>
          <p:nvSpPr>
            <p:cNvPr id="167" name="166 Rectángulo"/>
            <p:cNvSpPr/>
            <p:nvPr/>
          </p:nvSpPr>
          <p:spPr>
            <a:xfrm>
              <a:off x="4002856" y="3284984"/>
              <a:ext cx="360040" cy="72008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68" name="167 Rectángulo"/>
            <p:cNvSpPr/>
            <p:nvPr/>
          </p:nvSpPr>
          <p:spPr>
            <a:xfrm>
              <a:off x="4002856" y="1916832"/>
              <a:ext cx="360040" cy="2808312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69" name="168 Rectángulo"/>
            <p:cNvSpPr/>
            <p:nvPr/>
          </p:nvSpPr>
          <p:spPr>
            <a:xfrm rot="5400000">
              <a:off x="4403092" y="2389076"/>
              <a:ext cx="711696" cy="252028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196" name="195 Rectángulo"/>
          <p:cNvSpPr/>
          <p:nvPr/>
        </p:nvSpPr>
        <p:spPr>
          <a:xfrm>
            <a:off x="6444208" y="2420888"/>
            <a:ext cx="2520280" cy="280831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7" name="196 Rectángulo"/>
          <p:cNvSpPr/>
          <p:nvPr/>
        </p:nvSpPr>
        <p:spPr>
          <a:xfrm>
            <a:off x="3419872" y="2420888"/>
            <a:ext cx="2520280" cy="280831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1" name="230 Rectángulo"/>
          <p:cNvSpPr/>
          <p:nvPr/>
        </p:nvSpPr>
        <p:spPr>
          <a:xfrm>
            <a:off x="6444208" y="4437112"/>
            <a:ext cx="720080" cy="792088"/>
          </a:xfrm>
          <a:prstGeom prst="rect">
            <a:avLst/>
          </a:prstGeom>
          <a:solidFill>
            <a:srgbClr val="0070C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121" grpId="0" animBg="1"/>
      <p:bldP spid="125" grpId="0"/>
      <p:bldP spid="126" grpId="0"/>
      <p:bldP spid="127" grpId="0" animBg="1"/>
      <p:bldP spid="128" grpId="0" animBg="1"/>
      <p:bldP spid="129" grpId="0" animBg="1"/>
      <p:bldP spid="130" grpId="0"/>
      <p:bldP spid="196" grpId="0" animBg="1"/>
      <p:bldP spid="197" grpId="0" animBg="1"/>
      <p:bldP spid="2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3419872" y="836712"/>
          <a:ext cx="3500884" cy="690724"/>
        </p:xfrm>
        <a:graphic>
          <a:graphicData uri="http://schemas.openxmlformats.org/presentationml/2006/ole">
            <p:oleObj spid="_x0000_s1060" name="Ecuación" r:id="rId3" imgW="1028254" imgH="203112" progId="Equation.3">
              <p:embed/>
            </p:oleObj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67544" y="1628800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/>
            <a:r>
              <a:rPr lang="es-UY" sz="2100" i="1" dirty="0" smtClean="0"/>
              <a:t>Y: </a:t>
            </a:r>
            <a:r>
              <a:rPr lang="es-UY" sz="2100" dirty="0" smtClean="0"/>
              <a:t>vector de variables aleatorias de respuesta </a:t>
            </a:r>
            <a:r>
              <a:rPr lang="es-UY" sz="2100" dirty="0" smtClean="0">
                <a:sym typeface="Symbol"/>
              </a:rPr>
              <a:t>(n  1)</a:t>
            </a:r>
            <a:endParaRPr lang="es-UY" sz="2100" dirty="0" smtClean="0"/>
          </a:p>
          <a:p>
            <a:pPr marL="273050" indent="-273050"/>
            <a:r>
              <a:rPr lang="es-UY" sz="2100" i="1" dirty="0" smtClean="0"/>
              <a:t>X: </a:t>
            </a:r>
            <a:r>
              <a:rPr lang="es-UY" sz="2100" dirty="0" smtClean="0"/>
              <a:t>matriz de constantes conocidas asociadas a los efectos fijos (n </a:t>
            </a:r>
            <a:r>
              <a:rPr lang="es-UY" sz="2100" dirty="0" smtClean="0">
                <a:sym typeface="Symbol"/>
              </a:rPr>
              <a:t></a:t>
            </a:r>
            <a:r>
              <a:rPr lang="es-UY" sz="2100" dirty="0" smtClean="0"/>
              <a:t> p)</a:t>
            </a:r>
          </a:p>
          <a:p>
            <a:pPr marL="273050" indent="-273050"/>
            <a:r>
              <a:rPr lang="es-UY" sz="2100" i="1" dirty="0" smtClean="0">
                <a:sym typeface="Symbol"/>
              </a:rPr>
              <a:t></a:t>
            </a:r>
            <a:r>
              <a:rPr lang="es-UY" sz="2100" dirty="0" smtClean="0">
                <a:sym typeface="Symbol"/>
              </a:rPr>
              <a:t>: vector de parámetros (p), efectos fijos (p  1)</a:t>
            </a:r>
          </a:p>
          <a:p>
            <a:pPr marL="273050" indent="-273050"/>
            <a:r>
              <a:rPr lang="es-UY" sz="2100" i="1" dirty="0" smtClean="0"/>
              <a:t>Z: </a:t>
            </a:r>
            <a:r>
              <a:rPr lang="es-UY" sz="2100" dirty="0" smtClean="0"/>
              <a:t>matriz de constantes conocidas asociadas a los efectos </a:t>
            </a:r>
            <a:r>
              <a:rPr lang="es-UY" sz="2100" dirty="0" err="1" smtClean="0"/>
              <a:t>aleat</a:t>
            </a:r>
            <a:r>
              <a:rPr lang="es-UY" sz="2100" dirty="0" smtClean="0"/>
              <a:t>. (n </a:t>
            </a:r>
            <a:r>
              <a:rPr lang="es-UY" sz="2100" dirty="0" smtClean="0">
                <a:sym typeface="Symbol"/>
              </a:rPr>
              <a:t></a:t>
            </a:r>
            <a:r>
              <a:rPr lang="es-UY" sz="2100" dirty="0" smtClean="0"/>
              <a:t> q)</a:t>
            </a:r>
          </a:p>
          <a:p>
            <a:pPr marL="273050" indent="-273050"/>
            <a:r>
              <a:rPr lang="es-UY" sz="2100" i="1" dirty="0" smtClean="0"/>
              <a:t>u</a:t>
            </a:r>
            <a:r>
              <a:rPr lang="es-UY" sz="2100" dirty="0" smtClean="0"/>
              <a:t>: es el vector de efectos aleatorios (q </a:t>
            </a:r>
            <a:r>
              <a:rPr lang="es-UY" sz="2100" dirty="0" smtClean="0">
                <a:sym typeface="Symbol"/>
              </a:rPr>
              <a:t></a:t>
            </a:r>
            <a:r>
              <a:rPr lang="es-UY" sz="2100" dirty="0" smtClean="0"/>
              <a:t> 1)</a:t>
            </a:r>
          </a:p>
          <a:p>
            <a:pPr marL="273050" indent="-273050"/>
            <a:r>
              <a:rPr lang="es-UY" sz="2100" i="1" dirty="0" smtClean="0">
                <a:sym typeface="Symbol"/>
              </a:rPr>
              <a:t></a:t>
            </a:r>
            <a:r>
              <a:rPr lang="es-UY" sz="2100" dirty="0" smtClean="0">
                <a:sym typeface="Symbol"/>
              </a:rPr>
              <a:t> : es el vector de errores aleatorios (n  1)</a:t>
            </a:r>
            <a:endParaRPr lang="es-UY" sz="210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7" name="16 Recortar rectángulo de esquina sencilla"/>
          <p:cNvSpPr/>
          <p:nvPr/>
        </p:nvSpPr>
        <p:spPr>
          <a:xfrm flipH="1" flipV="1">
            <a:off x="0" y="-12358"/>
            <a:ext cx="9180512" cy="726162"/>
          </a:xfrm>
          <a:prstGeom prst="snip1Rect">
            <a:avLst>
              <a:gd name="adj" fmla="val 39423"/>
            </a:avLst>
          </a:prstGeom>
          <a:solidFill>
            <a:srgbClr val="33CAFF"/>
          </a:solidFill>
        </p:spPr>
        <p:txBody>
          <a:bodyPr wrap="square">
            <a:spAutoFit/>
          </a:bodyPr>
          <a:lstStyle/>
          <a:p>
            <a:pPr algn="ctr"/>
            <a:endParaRPr lang="es-UY" sz="3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3528" y="37073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000" b="1" dirty="0" smtClean="0">
                <a:solidFill>
                  <a:srgbClr val="002060"/>
                </a:solidFill>
              </a:rPr>
              <a:t>Modelos Lineales Mixtos</a:t>
            </a:r>
            <a:endParaRPr lang="es-ES" sz="3000" b="1" dirty="0">
              <a:solidFill>
                <a:srgbClr val="002060"/>
              </a:solidFill>
            </a:endParaRPr>
          </a:p>
        </p:txBody>
      </p:sp>
      <p:sp>
        <p:nvSpPr>
          <p:cNvPr id="19" name="Marcador de número de diapositiva 1"/>
          <p:cNvSpPr txBox="1">
            <a:spLocks/>
          </p:cNvSpPr>
          <p:nvPr/>
        </p:nvSpPr>
        <p:spPr>
          <a:xfrm>
            <a:off x="8763000" y="6457950"/>
            <a:ext cx="30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UY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52E39F-50D7-4AC4-9190-E2964B062421}" type="slidenum">
              <a:rPr lang="es-UY" b="1" smtClean="0">
                <a:solidFill>
                  <a:srgbClr val="0070C0"/>
                </a:solidFill>
                <a:latin typeface="Arial" pitchFamily="34" charset="0"/>
              </a:rPr>
              <a:pPr>
                <a:defRPr/>
              </a:pPr>
              <a:t>7</a:t>
            </a:fld>
            <a:endParaRPr lang="es-UY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20" name="62 CuadroTexto"/>
          <p:cNvSpPr txBox="1">
            <a:spLocks noChangeArrowheads="1"/>
          </p:cNvSpPr>
          <p:nvPr/>
        </p:nvSpPr>
        <p:spPr bwMode="auto">
          <a:xfrm>
            <a:off x="1295400" y="6551766"/>
            <a:ext cx="6705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ES" sz="1100" b="0" dirty="0">
                <a:solidFill>
                  <a:srgbClr val="0070C0"/>
                </a:solidFill>
              </a:rPr>
              <a:t>Modelos Espaciales en el contexto de Diseño de </a:t>
            </a:r>
            <a:r>
              <a:rPr lang="es-ES" sz="1100" b="0" dirty="0" smtClean="0">
                <a:solidFill>
                  <a:srgbClr val="0070C0"/>
                </a:solidFill>
              </a:rPr>
              <a:t>Experimentos </a:t>
            </a:r>
            <a:r>
              <a:rPr lang="es-UY" sz="1100" b="0" dirty="0" smtClean="0">
                <a:solidFill>
                  <a:srgbClr val="0070C0"/>
                </a:solidFill>
              </a:rPr>
              <a:t>– R Ladies Montevideo – Agosto 2017</a:t>
            </a:r>
            <a:endParaRPr lang="es-UY" sz="1100" b="0" dirty="0">
              <a:solidFill>
                <a:srgbClr val="0070C0"/>
              </a:solidFill>
            </a:endParaRPr>
          </a:p>
        </p:txBody>
      </p:sp>
      <p:sp>
        <p:nvSpPr>
          <p:cNvPr id="21" name="43 CuadroTexto"/>
          <p:cNvSpPr txBox="1">
            <a:spLocks noChangeArrowheads="1"/>
          </p:cNvSpPr>
          <p:nvPr/>
        </p:nvSpPr>
        <p:spPr bwMode="auto">
          <a:xfrm>
            <a:off x="323528" y="908720"/>
            <a:ext cx="86106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UY" sz="2300" b="0" dirty="0">
                <a:solidFill>
                  <a:srgbClr val="006666"/>
                </a:solidFill>
              </a:rPr>
              <a:t>  </a:t>
            </a:r>
            <a:r>
              <a:rPr lang="es-UY" sz="2300" dirty="0" smtClean="0"/>
              <a:t>Modelo lineal general:</a:t>
            </a:r>
            <a:endParaRPr lang="es-UY" sz="2300" dirty="0"/>
          </a:p>
        </p:txBody>
      </p:sp>
      <p:graphicFrame>
        <p:nvGraphicFramePr>
          <p:cNvPr id="22" name="21 Objeto"/>
          <p:cNvGraphicFramePr>
            <a:graphicFrameLocks noChangeAspect="1"/>
          </p:cNvGraphicFramePr>
          <p:nvPr/>
        </p:nvGraphicFramePr>
        <p:xfrm>
          <a:off x="1144040" y="4365104"/>
          <a:ext cx="3211938" cy="1080120"/>
        </p:xfrm>
        <a:graphic>
          <a:graphicData uri="http://schemas.openxmlformats.org/presentationml/2006/ole">
            <p:oleObj spid="_x0000_s1061" name="Ecuación" r:id="rId4" imgW="1435100" imgH="482600" progId="Equation.3">
              <p:embed/>
            </p:oleObj>
          </a:graphicData>
        </a:graphic>
      </p:graphicFrame>
      <p:sp>
        <p:nvSpPr>
          <p:cNvPr id="23" name="22 CuadroTexto"/>
          <p:cNvSpPr txBox="1"/>
          <p:nvPr/>
        </p:nvSpPr>
        <p:spPr>
          <a:xfrm>
            <a:off x="395536" y="3789040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 smtClean="0"/>
              <a:t>Distribución conjunta de los vectores aleatorios:</a:t>
            </a:r>
            <a:endParaRPr lang="es-UY" sz="2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716016" y="458112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dirty="0" smtClean="0"/>
              <a:t>No necesariamente asume</a:t>
            </a:r>
            <a:endParaRPr lang="es-UY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24 Objeto"/>
          <p:cNvGraphicFramePr>
            <a:graphicFrameLocks noChangeAspect="1"/>
          </p:cNvGraphicFramePr>
          <p:nvPr/>
        </p:nvGraphicFramePr>
        <p:xfrm>
          <a:off x="7672659" y="4509120"/>
          <a:ext cx="571749" cy="493783"/>
        </p:xfrm>
        <a:graphic>
          <a:graphicData uri="http://schemas.openxmlformats.org/presentationml/2006/ole">
            <p:oleObj spid="_x0000_s1062" name="Ecuación" r:id="rId5" imgW="279279" imgH="241195" progId="Equation.3">
              <p:embed/>
            </p:oleObj>
          </a:graphicData>
        </a:graphic>
      </p:graphicFrame>
      <p:sp>
        <p:nvSpPr>
          <p:cNvPr id="27" name="26 Flecha derecha"/>
          <p:cNvSpPr/>
          <p:nvPr/>
        </p:nvSpPr>
        <p:spPr>
          <a:xfrm>
            <a:off x="4427984" y="4725144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1115616" y="5733256"/>
          <a:ext cx="3743325" cy="512762"/>
        </p:xfrm>
        <a:graphic>
          <a:graphicData uri="http://schemas.openxmlformats.org/presentationml/2006/ole">
            <p:oleObj spid="_x0000_s1063" name="Ecuación" r:id="rId6" imgW="1485900" imgH="203200" progId="Equation.3">
              <p:embed/>
            </p:oleObj>
          </a:graphicData>
        </a:graphic>
      </p:graphicFrame>
      <p:graphicFrame>
        <p:nvGraphicFramePr>
          <p:cNvPr id="30" name="Object 5"/>
          <p:cNvGraphicFramePr>
            <a:graphicFrameLocks noChangeAspect="1"/>
          </p:cNvGraphicFramePr>
          <p:nvPr/>
        </p:nvGraphicFramePr>
        <p:xfrm>
          <a:off x="5004048" y="5805264"/>
          <a:ext cx="352425" cy="384175"/>
        </p:xfrm>
        <a:graphic>
          <a:graphicData uri="http://schemas.openxmlformats.org/presentationml/2006/ole">
            <p:oleObj spid="_x0000_s1064" name="Ecuación" r:id="rId7" imgW="139639" imgH="152334" progId="Equation.3">
              <p:embed/>
            </p:oleObj>
          </a:graphicData>
        </a:graphic>
      </p:graphicFrame>
      <p:sp>
        <p:nvSpPr>
          <p:cNvPr id="31" name="30 CuadroTexto"/>
          <p:cNvSpPr txBox="1"/>
          <p:nvPr/>
        </p:nvSpPr>
        <p:spPr>
          <a:xfrm>
            <a:off x="5292080" y="5805264"/>
            <a:ext cx="26642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900" dirty="0" smtClean="0"/>
              <a:t>: Matriz de varianzas y    </a:t>
            </a:r>
          </a:p>
          <a:p>
            <a:pPr algn="just"/>
            <a:r>
              <a:rPr lang="es-UY" sz="1900" dirty="0" smtClean="0"/>
              <a:t>   covarianzas de </a:t>
            </a:r>
            <a:r>
              <a:rPr lang="es-UY" sz="1900" b="1" i="1" dirty="0" smtClean="0"/>
              <a:t>Y</a:t>
            </a:r>
            <a:endParaRPr lang="es-UY" sz="1900" b="1" i="1" dirty="0"/>
          </a:p>
        </p:txBody>
      </p:sp>
      <p:sp>
        <p:nvSpPr>
          <p:cNvPr id="32" name="31 Elipse"/>
          <p:cNvSpPr/>
          <p:nvPr/>
        </p:nvSpPr>
        <p:spPr>
          <a:xfrm>
            <a:off x="3275856" y="5589240"/>
            <a:ext cx="144016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32 Flecha derecha"/>
          <p:cNvSpPr/>
          <p:nvPr/>
        </p:nvSpPr>
        <p:spPr>
          <a:xfrm>
            <a:off x="4716016" y="594928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  <p:bldP spid="27" grpId="0" animBg="1"/>
      <p:bldP spid="31" grpId="0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95536" y="908720"/>
            <a:ext cx="8352928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 smtClean="0"/>
              <a:t>Estos modelos permiten:</a:t>
            </a:r>
          </a:p>
          <a:p>
            <a:endParaRPr lang="es-UY" sz="2400" dirty="0" smtClean="0"/>
          </a:p>
          <a:p>
            <a:pPr>
              <a:buBlip>
                <a:blip r:embed="rId2"/>
              </a:buBlip>
            </a:pPr>
            <a:r>
              <a:rPr lang="es-UY" sz="2400" dirty="0" smtClean="0"/>
              <a:t>  </a:t>
            </a:r>
            <a:r>
              <a:rPr lang="es-UY" sz="2400" b="1" dirty="0" smtClean="0">
                <a:solidFill>
                  <a:srgbClr val="0070C0"/>
                </a:solidFill>
              </a:rPr>
              <a:t>Modelar correlaciones entre observaciones</a:t>
            </a:r>
          </a:p>
          <a:p>
            <a:endParaRPr lang="es-UY" sz="1500" dirty="0" smtClean="0"/>
          </a:p>
          <a:p>
            <a:pPr marL="531813" indent="-258763" algn="just">
              <a:buSzPct val="70000"/>
              <a:buBlip>
                <a:blip r:embed="rId2"/>
              </a:buBlip>
            </a:pPr>
            <a:r>
              <a:rPr lang="es-UY" sz="2000" dirty="0" smtClean="0"/>
              <a:t>En diseños experimentales donde hay más de un tamaño de unidad experimental, o </a:t>
            </a:r>
            <a:r>
              <a:rPr lang="es-UY" sz="2000" dirty="0" err="1" smtClean="0"/>
              <a:t>submuestreo</a:t>
            </a:r>
            <a:r>
              <a:rPr lang="es-UY" sz="2000" dirty="0" smtClean="0"/>
              <a:t>.</a:t>
            </a:r>
          </a:p>
          <a:p>
            <a:pPr marL="531813" indent="-258763" algn="just">
              <a:buSzPct val="70000"/>
              <a:buBlip>
                <a:blip r:embed="rId2"/>
              </a:buBlip>
            </a:pPr>
            <a:endParaRPr lang="es-UY" sz="2000" dirty="0" smtClean="0"/>
          </a:p>
          <a:p>
            <a:pPr marL="531813" indent="-258763" algn="just">
              <a:buSzPct val="70000"/>
              <a:buBlip>
                <a:blip r:embed="rId2"/>
              </a:buBlip>
            </a:pPr>
            <a:r>
              <a:rPr lang="es-UY" sz="2000" dirty="0" smtClean="0"/>
              <a:t>En diseños experimentales de grandes dimensiones (alto número de tratamientos) o de parcelas de gran tamaño, donde se genere variabilidad espacial </a:t>
            </a:r>
            <a:r>
              <a:rPr lang="es-UY" sz="2000" dirty="0" err="1" smtClean="0"/>
              <a:t>interparcelaria</a:t>
            </a:r>
            <a:r>
              <a:rPr lang="es-UY" sz="2000" dirty="0" smtClean="0"/>
              <a:t> o </a:t>
            </a:r>
            <a:r>
              <a:rPr lang="es-UY" sz="2000" dirty="0" err="1" smtClean="0"/>
              <a:t>intraparcelaria</a:t>
            </a:r>
            <a:r>
              <a:rPr lang="es-UY" sz="2000" dirty="0" smtClean="0"/>
              <a:t>, respectivamente.</a:t>
            </a:r>
          </a:p>
          <a:p>
            <a:pPr marL="531813" indent="-258763" algn="just">
              <a:buSzPct val="70000"/>
              <a:buBlip>
                <a:blip r:embed="rId2"/>
              </a:buBlip>
            </a:pPr>
            <a:endParaRPr lang="es-UY" sz="2000" dirty="0" smtClean="0"/>
          </a:p>
          <a:p>
            <a:pPr marL="531813" indent="-258763" algn="just">
              <a:buSzPct val="70000"/>
              <a:buBlip>
                <a:blip r:embed="rId2"/>
              </a:buBlip>
            </a:pPr>
            <a:r>
              <a:rPr lang="es-UY" sz="2000" dirty="0" smtClean="0"/>
              <a:t>En experimentos de mediano o largo plazo, donde las unidades experimentales son evaluadas repetidas veces en el tiempo.</a:t>
            </a:r>
            <a:endParaRPr lang="en-US" sz="2000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9 Recortar rectángulo de esquina sencilla"/>
          <p:cNvSpPr/>
          <p:nvPr/>
        </p:nvSpPr>
        <p:spPr>
          <a:xfrm flipH="1" flipV="1">
            <a:off x="0" y="-12358"/>
            <a:ext cx="9180512" cy="726162"/>
          </a:xfrm>
          <a:prstGeom prst="snip1Rect">
            <a:avLst>
              <a:gd name="adj" fmla="val 39423"/>
            </a:avLst>
          </a:prstGeom>
          <a:solidFill>
            <a:srgbClr val="33CAFF"/>
          </a:solidFill>
        </p:spPr>
        <p:txBody>
          <a:bodyPr wrap="square">
            <a:spAutoFit/>
          </a:bodyPr>
          <a:lstStyle/>
          <a:p>
            <a:pPr algn="ctr"/>
            <a:endParaRPr lang="es-UY" sz="3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23528" y="37073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000" b="1" dirty="0" smtClean="0">
                <a:solidFill>
                  <a:srgbClr val="002060"/>
                </a:solidFill>
              </a:rPr>
              <a:t>Modelos Lineales Mixtos</a:t>
            </a:r>
            <a:endParaRPr lang="es-ES" sz="3000" b="1" dirty="0">
              <a:solidFill>
                <a:srgbClr val="002060"/>
              </a:solidFill>
            </a:endParaRPr>
          </a:p>
        </p:txBody>
      </p:sp>
      <p:sp>
        <p:nvSpPr>
          <p:cNvPr id="12" name="Marcador de número de diapositiva 1"/>
          <p:cNvSpPr txBox="1">
            <a:spLocks/>
          </p:cNvSpPr>
          <p:nvPr/>
        </p:nvSpPr>
        <p:spPr>
          <a:xfrm>
            <a:off x="8763000" y="6457950"/>
            <a:ext cx="30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UY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52E39F-50D7-4AC4-9190-E2964B062421}" type="slidenum">
              <a:rPr lang="es-UY" b="1" smtClean="0">
                <a:solidFill>
                  <a:srgbClr val="0070C0"/>
                </a:solidFill>
                <a:latin typeface="Arial" pitchFamily="34" charset="0"/>
              </a:rPr>
              <a:pPr>
                <a:defRPr/>
              </a:pPr>
              <a:t>8</a:t>
            </a:fld>
            <a:endParaRPr lang="es-UY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13" name="62 CuadroTexto"/>
          <p:cNvSpPr txBox="1">
            <a:spLocks noChangeArrowheads="1"/>
          </p:cNvSpPr>
          <p:nvPr/>
        </p:nvSpPr>
        <p:spPr bwMode="auto">
          <a:xfrm>
            <a:off x="1295400" y="6551766"/>
            <a:ext cx="6705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ES" sz="1100" b="0" dirty="0">
                <a:solidFill>
                  <a:srgbClr val="0070C0"/>
                </a:solidFill>
              </a:rPr>
              <a:t>Modelos Espaciales en el contexto de Diseño de </a:t>
            </a:r>
            <a:r>
              <a:rPr lang="es-ES" sz="1100" b="0" dirty="0" smtClean="0">
                <a:solidFill>
                  <a:srgbClr val="0070C0"/>
                </a:solidFill>
              </a:rPr>
              <a:t>Experimentos </a:t>
            </a:r>
            <a:r>
              <a:rPr lang="es-UY" sz="1100" b="0" dirty="0" smtClean="0">
                <a:solidFill>
                  <a:srgbClr val="0070C0"/>
                </a:solidFill>
              </a:rPr>
              <a:t>– R Ladies Montevideo – Agosto 2017</a:t>
            </a:r>
            <a:endParaRPr lang="es-UY" sz="1100" b="0" dirty="0">
              <a:solidFill>
                <a:srgbClr val="0070C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5536" y="5373216"/>
            <a:ext cx="478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s-UY" sz="2400" b="1" dirty="0" smtClean="0">
                <a:solidFill>
                  <a:srgbClr val="0070C0"/>
                </a:solidFill>
              </a:rPr>
              <a:t>Modelar varianzas heterogéneas</a:t>
            </a:r>
            <a:endParaRPr lang="es-UY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83671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dirty="0" smtClean="0"/>
              <a:t>Paquetes mas usados para modelos mixtos: </a:t>
            </a:r>
            <a:r>
              <a:rPr lang="es-UY" sz="2000" b="1" u="sng" dirty="0" err="1">
                <a:solidFill>
                  <a:srgbClr val="0070C0"/>
                </a:solidFill>
              </a:rPr>
              <a:t>nlme</a:t>
            </a:r>
            <a:r>
              <a:rPr lang="es-UY" sz="2000" b="1" u="sng" dirty="0">
                <a:solidFill>
                  <a:srgbClr val="0070C0"/>
                </a:solidFill>
              </a:rPr>
              <a:t> y lme4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7" name="6 Recortar rectángulo de esquina sencilla"/>
          <p:cNvSpPr/>
          <p:nvPr/>
        </p:nvSpPr>
        <p:spPr>
          <a:xfrm flipH="1" flipV="1">
            <a:off x="0" y="-12358"/>
            <a:ext cx="9180512" cy="726162"/>
          </a:xfrm>
          <a:prstGeom prst="snip1Rect">
            <a:avLst>
              <a:gd name="adj" fmla="val 39423"/>
            </a:avLst>
          </a:prstGeom>
          <a:solidFill>
            <a:srgbClr val="33CAFF"/>
          </a:solidFill>
        </p:spPr>
        <p:txBody>
          <a:bodyPr wrap="square">
            <a:spAutoFit/>
          </a:bodyPr>
          <a:lstStyle/>
          <a:p>
            <a:pPr algn="ctr"/>
            <a:endParaRPr lang="es-UY" sz="3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23528" y="37073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000" b="1" dirty="0">
                <a:solidFill>
                  <a:srgbClr val="002060"/>
                </a:solidFill>
              </a:rPr>
              <a:t>Experimentación </a:t>
            </a:r>
            <a:r>
              <a:rPr lang="es-UY" sz="3000" b="1" dirty="0" smtClean="0">
                <a:solidFill>
                  <a:srgbClr val="002060"/>
                </a:solidFill>
              </a:rPr>
              <a:t>agrícola</a:t>
            </a:r>
            <a:endParaRPr lang="es-ES" sz="3000" b="1" dirty="0">
              <a:solidFill>
                <a:srgbClr val="002060"/>
              </a:solidFill>
            </a:endParaRPr>
          </a:p>
        </p:txBody>
      </p:sp>
      <p:sp>
        <p:nvSpPr>
          <p:cNvPr id="9" name="Marcador de número de diapositiva 1"/>
          <p:cNvSpPr txBox="1">
            <a:spLocks/>
          </p:cNvSpPr>
          <p:nvPr/>
        </p:nvSpPr>
        <p:spPr>
          <a:xfrm>
            <a:off x="8604448" y="6457950"/>
            <a:ext cx="463352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UY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52E39F-50D7-4AC4-9190-E2964B062421}" type="slidenum">
              <a:rPr lang="es-UY" b="1" smtClean="0">
                <a:solidFill>
                  <a:srgbClr val="0070C0"/>
                </a:solidFill>
                <a:latin typeface="Arial" pitchFamily="34" charset="0"/>
              </a:rPr>
              <a:pPr>
                <a:defRPr/>
              </a:pPr>
              <a:t>9</a:t>
            </a:fld>
            <a:endParaRPr lang="es-UY" b="1" dirty="0" smtClean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10" name="62 CuadroTexto"/>
          <p:cNvSpPr txBox="1">
            <a:spLocks noChangeArrowheads="1"/>
          </p:cNvSpPr>
          <p:nvPr/>
        </p:nvSpPr>
        <p:spPr bwMode="auto">
          <a:xfrm>
            <a:off x="1295400" y="6551766"/>
            <a:ext cx="6705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ES" sz="1100" b="0" dirty="0">
                <a:solidFill>
                  <a:srgbClr val="0070C0"/>
                </a:solidFill>
              </a:rPr>
              <a:t>Modelos Espaciales en el contexto de Diseño de </a:t>
            </a:r>
            <a:r>
              <a:rPr lang="es-ES" sz="1100" b="0" dirty="0" smtClean="0">
                <a:solidFill>
                  <a:srgbClr val="0070C0"/>
                </a:solidFill>
              </a:rPr>
              <a:t>Experimentos </a:t>
            </a:r>
            <a:r>
              <a:rPr lang="es-UY" sz="1100" b="0" dirty="0" smtClean="0">
                <a:solidFill>
                  <a:srgbClr val="0070C0"/>
                </a:solidFill>
              </a:rPr>
              <a:t>– R Ladies Montevideo – Agosto 2017</a:t>
            </a:r>
            <a:endParaRPr lang="es-UY" sz="1100" b="0" dirty="0">
              <a:solidFill>
                <a:srgbClr val="0070C0"/>
              </a:solidFill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5789094"/>
              </p:ext>
            </p:extLst>
          </p:nvPr>
        </p:nvGraphicFramePr>
        <p:xfrm>
          <a:off x="539552" y="1263248"/>
          <a:ext cx="8352928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1764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UY" sz="2400" dirty="0" err="1" smtClean="0"/>
                        <a:t>nlme</a:t>
                      </a:r>
                      <a:r>
                        <a:rPr lang="es-UY" sz="2400" dirty="0" smtClean="0"/>
                        <a:t> </a:t>
                      </a:r>
                      <a:r>
                        <a:rPr lang="es-UY" sz="2400" baseline="30000" dirty="0" smtClean="0"/>
                        <a:t>1</a:t>
                      </a:r>
                      <a:endParaRPr lang="es-UY" sz="2400" baseline="30000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2400" dirty="0" smtClean="0"/>
                        <a:t>lme4 </a:t>
                      </a:r>
                      <a:r>
                        <a:rPr lang="es-UY" sz="2400" baseline="30000" dirty="0" smtClean="0"/>
                        <a:t>2</a:t>
                      </a:r>
                      <a:endParaRPr lang="es-UY" sz="2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UY" sz="1900" dirty="0" smtClean="0"/>
                        <a:t>Funciones más comunes:</a:t>
                      </a:r>
                      <a:r>
                        <a:rPr lang="es-UY" sz="1900" baseline="0" dirty="0" smtClean="0"/>
                        <a:t> </a:t>
                      </a:r>
                      <a:r>
                        <a:rPr lang="es-UY" sz="1900" b="1" baseline="0" dirty="0" err="1" smtClean="0"/>
                        <a:t>lme</a:t>
                      </a:r>
                      <a:r>
                        <a:rPr lang="es-UY" sz="1900" b="1" baseline="0" dirty="0" smtClean="0"/>
                        <a:t> y </a:t>
                      </a:r>
                      <a:r>
                        <a:rPr lang="es-UY" sz="1900" b="1" baseline="0" dirty="0" err="1" smtClean="0"/>
                        <a:t>gls</a:t>
                      </a:r>
                      <a:endParaRPr lang="es-UY" sz="1900" b="1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900" dirty="0" smtClean="0"/>
                        <a:t>Funciones más comunes:</a:t>
                      </a:r>
                      <a:r>
                        <a:rPr lang="es-UY" sz="1900" baseline="0" dirty="0" smtClean="0"/>
                        <a:t> </a:t>
                      </a:r>
                      <a:r>
                        <a:rPr lang="es-UY" sz="1900" b="1" baseline="0" dirty="0" err="1" smtClean="0"/>
                        <a:t>lmer</a:t>
                      </a:r>
                      <a:r>
                        <a:rPr lang="es-UY" sz="1900" b="1" baseline="0" dirty="0" smtClean="0"/>
                        <a:t> y </a:t>
                      </a:r>
                      <a:r>
                        <a:rPr lang="es-UY" sz="1900" b="1" baseline="0" dirty="0" err="1" smtClean="0"/>
                        <a:t>glmer</a:t>
                      </a:r>
                      <a:endParaRPr lang="es-UY" sz="19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UY" sz="1900" dirty="0" smtClean="0"/>
                        <a:t>No</a:t>
                      </a:r>
                      <a:r>
                        <a:rPr lang="es-UY" sz="1900" baseline="0" dirty="0" smtClean="0"/>
                        <a:t> permite trabajar con datos no </a:t>
                      </a:r>
                      <a:r>
                        <a:rPr lang="es-UY" sz="1900" baseline="0" dirty="0" err="1" smtClean="0"/>
                        <a:t>gaussianos</a:t>
                      </a:r>
                      <a:r>
                        <a:rPr lang="es-UY" sz="1900" baseline="0" dirty="0" smtClean="0"/>
                        <a:t>, sólo Modelos Lineales Mixtos Generales (GLM)</a:t>
                      </a:r>
                      <a:endParaRPr lang="es-UY" sz="1900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900" dirty="0" smtClean="0"/>
                        <a:t>Permite trabajar</a:t>
                      </a:r>
                      <a:r>
                        <a:rPr lang="es-UY" sz="1900" baseline="0" dirty="0" smtClean="0"/>
                        <a:t> con Modelos Lineales Mixtos Generalizados (GLMM)</a:t>
                      </a:r>
                      <a:endParaRPr lang="es-UY" sz="19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UY" sz="1900" dirty="0" smtClean="0"/>
                        <a:t>Más</a:t>
                      </a:r>
                      <a:r>
                        <a:rPr lang="es-UY" sz="1900" baseline="0" dirty="0" smtClean="0"/>
                        <a:t> de un efecto aleatorio pero solamente anidados</a:t>
                      </a:r>
                      <a:endParaRPr lang="es-UY" sz="1900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900" dirty="0" smtClean="0"/>
                        <a:t>Más</a:t>
                      </a:r>
                      <a:r>
                        <a:rPr lang="es-UY" sz="1900" baseline="0" dirty="0" smtClean="0"/>
                        <a:t> de un efecto aleatorio que pueden ser anidados o cruzados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UY" sz="1900" dirty="0" smtClean="0"/>
                        <a:t>Permite modelar</a:t>
                      </a:r>
                      <a:r>
                        <a:rPr lang="es-UY" sz="1900" baseline="0" dirty="0" smtClean="0"/>
                        <a:t> la matriz R</a:t>
                      </a:r>
                      <a:endParaRPr lang="es-UY" sz="1900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900" dirty="0" smtClean="0"/>
                        <a:t>No permite modelar la matriz R </a:t>
                      </a:r>
                      <a:endParaRPr lang="es-UY" sz="19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UY" sz="1900" dirty="0" smtClean="0"/>
                        <a:t>Devuelve</a:t>
                      </a:r>
                      <a:r>
                        <a:rPr lang="es-UY" sz="1900" baseline="0" dirty="0" smtClean="0"/>
                        <a:t> p-</a:t>
                      </a:r>
                      <a:r>
                        <a:rPr lang="es-UY" sz="1900" baseline="0" dirty="0" err="1" smtClean="0"/>
                        <a:t>values</a:t>
                      </a:r>
                      <a:endParaRPr lang="es-UY" sz="1900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900" dirty="0" smtClean="0"/>
                        <a:t>No devuelve</a:t>
                      </a:r>
                      <a:r>
                        <a:rPr lang="es-UY" sz="1900" baseline="0" dirty="0" smtClean="0"/>
                        <a:t> p-</a:t>
                      </a:r>
                      <a:r>
                        <a:rPr lang="es-UY" sz="1900" baseline="0" dirty="0" err="1" smtClean="0"/>
                        <a:t>values</a:t>
                      </a:r>
                      <a:endParaRPr lang="es-UY" sz="1900" baseline="0" dirty="0" smtClean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UY" sz="1900" dirty="0" smtClean="0"/>
                        <a:t>Más antiguo</a:t>
                      </a:r>
                      <a:r>
                        <a:rPr lang="es-UY" sz="1900" baseline="0" dirty="0" smtClean="0"/>
                        <a:t> y mejor documentado</a:t>
                      </a:r>
                      <a:endParaRPr lang="es-UY" sz="1900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900" baseline="0" dirty="0" smtClean="0"/>
                        <a:t>Más rápido y más eficiente en el uso de memoria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467544" y="5222230"/>
            <a:ext cx="85689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UY" sz="1600" baseline="30000" dirty="0" smtClean="0"/>
              <a:t>1 </a:t>
            </a:r>
            <a:r>
              <a:rPr lang="es-UY" sz="1600" dirty="0" err="1" smtClean="0"/>
              <a:t>Pinheiro</a:t>
            </a:r>
            <a:r>
              <a:rPr lang="es-UY" sz="1600" dirty="0" smtClean="0"/>
              <a:t> J, Bates D, </a:t>
            </a:r>
            <a:r>
              <a:rPr lang="es-UY" sz="1600" dirty="0" err="1" smtClean="0"/>
              <a:t>DebRoy</a:t>
            </a:r>
            <a:r>
              <a:rPr lang="es-UY" sz="1600" dirty="0" smtClean="0"/>
              <a:t> S, </a:t>
            </a:r>
            <a:r>
              <a:rPr lang="es-UY" sz="1600" dirty="0" err="1" smtClean="0"/>
              <a:t>Sarkar</a:t>
            </a:r>
            <a:r>
              <a:rPr lang="es-UY" sz="1600" dirty="0" smtClean="0"/>
              <a:t> D and R </a:t>
            </a:r>
            <a:r>
              <a:rPr lang="es-UY" sz="1600" dirty="0" err="1" smtClean="0"/>
              <a:t>Core</a:t>
            </a:r>
            <a:r>
              <a:rPr lang="es-UY" sz="1600" dirty="0" smtClean="0"/>
              <a:t> </a:t>
            </a:r>
            <a:r>
              <a:rPr lang="es-UY" sz="1600" dirty="0" err="1" smtClean="0"/>
              <a:t>Team</a:t>
            </a:r>
            <a:r>
              <a:rPr lang="es-UY" sz="1600" dirty="0" smtClean="0"/>
              <a:t> (2017). </a:t>
            </a:r>
            <a:r>
              <a:rPr lang="es-UY" sz="1600" i="1" dirty="0" err="1" smtClean="0"/>
              <a:t>nlme</a:t>
            </a:r>
            <a:r>
              <a:rPr lang="es-UY" sz="1600" i="1" dirty="0" smtClean="0"/>
              <a:t>: Linear and </a:t>
            </a:r>
            <a:r>
              <a:rPr lang="es-UY" sz="1600" i="1" dirty="0" err="1" smtClean="0"/>
              <a:t>Nonlinear</a:t>
            </a:r>
            <a:r>
              <a:rPr lang="es-UY" sz="1600" i="1" dirty="0" smtClean="0"/>
              <a:t> </a:t>
            </a:r>
            <a:r>
              <a:rPr lang="es-UY" sz="1600" i="1" dirty="0" err="1" smtClean="0"/>
              <a:t>Mixed</a:t>
            </a:r>
            <a:r>
              <a:rPr lang="es-UY" sz="1600" i="1" dirty="0" smtClean="0"/>
              <a:t> </a:t>
            </a:r>
            <a:r>
              <a:rPr lang="es-UY" sz="1600" i="1" dirty="0" err="1" smtClean="0"/>
              <a:t>Effects</a:t>
            </a:r>
            <a:r>
              <a:rPr lang="es-UY" sz="1600" i="1" dirty="0" smtClean="0"/>
              <a:t> </a:t>
            </a:r>
            <a:r>
              <a:rPr lang="es-UY" sz="1600" i="1" dirty="0" err="1" smtClean="0"/>
              <a:t>Models</a:t>
            </a:r>
            <a:r>
              <a:rPr lang="es-UY" sz="1600" dirty="0" smtClean="0"/>
              <a:t>. R </a:t>
            </a:r>
            <a:r>
              <a:rPr lang="es-UY" sz="1600" dirty="0" err="1" smtClean="0"/>
              <a:t>package</a:t>
            </a:r>
            <a:r>
              <a:rPr lang="es-UY" sz="1600" dirty="0" smtClean="0"/>
              <a:t> </a:t>
            </a:r>
            <a:r>
              <a:rPr lang="es-UY" sz="1600" dirty="0" err="1" smtClean="0"/>
              <a:t>version</a:t>
            </a:r>
            <a:r>
              <a:rPr lang="es-UY" sz="1600" dirty="0" smtClean="0"/>
              <a:t> 3.1-131, </a:t>
            </a:r>
            <a:r>
              <a:rPr lang="es-UY" sz="1600" dirty="0" smtClean="0">
                <a:hlinkClick r:id="rId2"/>
              </a:rPr>
              <a:t>https://CRAN.R-project.org/package=nlme</a:t>
            </a:r>
            <a:r>
              <a:rPr lang="es-UY" sz="1600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UY" sz="1600" baseline="30000" dirty="0" smtClean="0"/>
              <a:t>2 </a:t>
            </a:r>
            <a:r>
              <a:rPr lang="es-UY" sz="1600" dirty="0" smtClean="0"/>
              <a:t>Douglas Bates, Martin </a:t>
            </a:r>
            <a:r>
              <a:rPr lang="es-UY" sz="1600" dirty="0" err="1" smtClean="0"/>
              <a:t>Maechler</a:t>
            </a:r>
            <a:r>
              <a:rPr lang="es-UY" sz="1600" dirty="0" smtClean="0"/>
              <a:t>, Ben </a:t>
            </a:r>
            <a:r>
              <a:rPr lang="es-UY" sz="1600" dirty="0" err="1" smtClean="0"/>
              <a:t>Bolker</a:t>
            </a:r>
            <a:r>
              <a:rPr lang="es-UY" sz="1600" dirty="0" smtClean="0"/>
              <a:t>, Steve Walker (2015). </a:t>
            </a:r>
            <a:r>
              <a:rPr lang="es-UY" sz="1600" dirty="0" err="1" smtClean="0"/>
              <a:t>Fitting</a:t>
            </a:r>
            <a:r>
              <a:rPr lang="es-UY" sz="1600" dirty="0" smtClean="0"/>
              <a:t> Linear </a:t>
            </a:r>
            <a:r>
              <a:rPr lang="es-UY" sz="1600" dirty="0" err="1" smtClean="0"/>
              <a:t>Mixed-Effects</a:t>
            </a:r>
            <a:r>
              <a:rPr lang="es-UY" sz="1600" dirty="0" smtClean="0"/>
              <a:t> </a:t>
            </a:r>
            <a:r>
              <a:rPr lang="es-UY" sz="1600" dirty="0" err="1" smtClean="0"/>
              <a:t>Models</a:t>
            </a:r>
            <a:r>
              <a:rPr lang="es-UY" sz="1600" dirty="0" smtClean="0"/>
              <a:t> </a:t>
            </a:r>
            <a:r>
              <a:rPr lang="es-UY" sz="1600" dirty="0" err="1" smtClean="0"/>
              <a:t>Using</a:t>
            </a:r>
            <a:r>
              <a:rPr lang="es-UY" sz="1600" dirty="0" smtClean="0"/>
              <a:t> lme4. </a:t>
            </a:r>
            <a:r>
              <a:rPr lang="es-UY" sz="1600" dirty="0" err="1" smtClean="0"/>
              <a:t>Journal</a:t>
            </a:r>
            <a:r>
              <a:rPr lang="es-UY" sz="1600" dirty="0" smtClean="0"/>
              <a:t> of </a:t>
            </a:r>
            <a:r>
              <a:rPr lang="es-UY" sz="1600" dirty="0" err="1" smtClean="0"/>
              <a:t>Statistical</a:t>
            </a:r>
            <a:r>
              <a:rPr lang="es-UY" sz="1600" dirty="0" smtClean="0"/>
              <a:t> Software, 67(1), 1-48.&lt;</a:t>
            </a:r>
            <a:r>
              <a:rPr lang="es-UY" sz="1600" dirty="0" smtClean="0">
                <a:hlinkClick r:id="rId3"/>
              </a:rPr>
              <a:t>doi:10.18637/jss.v067.i01</a:t>
            </a:r>
            <a:r>
              <a:rPr lang="es-UY" sz="1600" dirty="0" smtClean="0"/>
              <a:t>&gt;.</a:t>
            </a:r>
            <a:endParaRPr lang="es-U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1041</Words>
  <Application>Microsoft Office PowerPoint</Application>
  <PresentationFormat>Presentación en pantalla (4:3)</PresentationFormat>
  <Paragraphs>174</Paragraphs>
  <Slides>12</Slides>
  <Notes>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Tema de Office</vt:lpstr>
      <vt:lpstr>Equation</vt:lpstr>
      <vt:lpstr>Ecuación</vt:lpstr>
      <vt:lpstr>Modelos Espaciales en el contexto de Diseño de Experimentos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espaciales en el contexto de diseño de experimentos</dc:title>
  <dc:creator>usuario</dc:creator>
  <cp:lastModifiedBy>usuario</cp:lastModifiedBy>
  <cp:revision>63</cp:revision>
  <dcterms:created xsi:type="dcterms:W3CDTF">2017-08-24T13:09:24Z</dcterms:created>
  <dcterms:modified xsi:type="dcterms:W3CDTF">2017-08-30T20:40:59Z</dcterms:modified>
</cp:coreProperties>
</file>