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Source Sans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Barbara P J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SourceSansPr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SourceSansPro-italic.fntdata"/><Relationship Id="rId10" Type="http://schemas.openxmlformats.org/officeDocument/2006/relationships/slide" Target="slides/slide3.xml"/><Relationship Id="rId54" Type="http://schemas.openxmlformats.org/officeDocument/2006/relationships/font" Target="fonts/SourceSansP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SourceSansPr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6-14T17:55:20.086">
    <p:pos x="96" y="513"/>
    <p:text>Vocês sabem se isso diz respeito apenas à despesa com pessoal? Parece ter um pouco mais arrecadado só. Isso inclui projeto de lei aprovado, será? nada a ver né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6-14T17:49:27.210">
    <p:pos x="6000" y="0"/>
    <p:text>Pq será que isso ta fora de ordem? 1, 10, 12 .... seria bom saber ou deixar esse gŕafico omisso aqui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6-14T17:52:45.935">
    <p:pos x="6000" y="0"/>
    <p:text>Aqui é bom ressaltar que a previdencia dos militares cuida não só deles se eles falecem. Tem toda a questão da família e tal, por isso é consideravelmente maior que dos servidores de MG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6-14T17:53:29.791">
    <p:pos x="96" y="528"/>
    <p:text>Temos que descobrir se Contratado é serviço terceirizado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caracterizar e discutir sobre a qualidade dos dados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Shape 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Shape 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Shape 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2" name="Shape 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Shape 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6" name="Shape 10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Shape 1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ransparencia.dadosabertos.mg.gov.b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4.xml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DataWarehouse, OLAP, ETL e Data Mining </a:t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Arrecadação e Despesas do Governo de MG em 2016 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-150475" y="644300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85875" y="2984050"/>
            <a:ext cx="7906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Barbara Poliana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Daniela Lourenço 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Natalia Natsumy </a:t>
            </a:r>
            <a:b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Thiago Alexandre</a:t>
            </a:r>
            <a:endParaRPr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Qualitativa - Dificuldades Observadas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Em ambos os bancos, o ID de tempo era diferente;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Na Arrecadação são 15 meses úteis no total, enquanto na Despesa são 12;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Granulação de tempo diferente;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Em ambos os bancos, o ID da unidade orçamentária era diferente;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Campos de valores (float) tiveram que ser convertidos para Varchar.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A1A1A"/>
                </a:solidFill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Data Warehouse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 fim de se estabelecer as </a:t>
            </a:r>
            <a:r>
              <a:rPr lang="pt-BR" sz="1800"/>
              <a:t>dimensões</a:t>
            </a:r>
            <a:r>
              <a:rPr lang="pt-BR" sz="1800"/>
              <a:t> e fato para modelagem, os dados foram analisados, buscando-se uma </a:t>
            </a:r>
            <a:r>
              <a:rPr lang="pt-BR" sz="1800"/>
              <a:t>conexão</a:t>
            </a:r>
            <a:r>
              <a:rPr lang="pt-BR" sz="1800"/>
              <a:t> entre as </a:t>
            </a:r>
            <a:r>
              <a:rPr lang="pt-BR" sz="1800"/>
              <a:t>informações</a:t>
            </a:r>
            <a:r>
              <a:rPr lang="pt-BR" sz="1800"/>
              <a:t> apresentadas nas </a:t>
            </a:r>
            <a:r>
              <a:rPr lang="pt-BR" sz="1800"/>
              <a:t>coleções</a:t>
            </a:r>
            <a:r>
              <a:rPr lang="pt-BR" sz="1800"/>
              <a:t> de </a:t>
            </a:r>
            <a:r>
              <a:rPr lang="pt-BR" sz="1800"/>
              <a:t>arrecadação</a:t>
            </a:r>
            <a:r>
              <a:rPr lang="pt-BR" sz="1800"/>
              <a:t> e despesa estadual.</a:t>
            </a:r>
            <a:endParaRPr sz="18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29450" y="3295875"/>
            <a:ext cx="76884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</a:t>
            </a:r>
            <a:r>
              <a:rPr b="1" lang="pt-BR" sz="1800"/>
              <a:t>sões</a:t>
            </a:r>
            <a:r>
              <a:rPr b="1" lang="pt-BR" sz="1800"/>
              <a:t>: DimTempo</a:t>
            </a:r>
            <a:r>
              <a:rPr b="1" lang="pt-BR" sz="1800"/>
              <a:t>,</a:t>
            </a:r>
            <a:r>
              <a:rPr b="1" lang="pt-BR" sz="1800"/>
              <a:t> DimPoder, DimUnidadeOrcamentaria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Fato: FatoReceita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Data Warehouse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66975" y="2007425"/>
            <a:ext cx="30012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6374</a:t>
            </a: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registros;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 colunas;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Topologia em estrela;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Informações sobre: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Valores de despesa e arrecadação, unidade orçamentária, poder e tempo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75" y="1865675"/>
            <a:ext cx="52287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27800" y="1939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Aquisição dos Dados em arquivos CSV;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lang="pt-BR" sz="1800"/>
              <a:t>Criação de tabelas para os Data Marts;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1ª Carga dos dados (Talend);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Tratamento (SqlServer);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Junção dos dados em uma só tabela;</a:t>
            </a:r>
            <a:endParaRPr sz="1800"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641904" y="1939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Exportação em arquivo CSV;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Criação do Data Warehouse;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2ª Carga de Dados;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Exportação do DW para ferramenta Olap Cube;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-BR" sz="1800"/>
              <a:t>Análises.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Dificuldades práticas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29450" y="21501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Cada dimensão de cada Data Mart precisou ser carregada para uma tabela auxiliar;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Campos textuais entre </a:t>
            </a:r>
            <a:r>
              <a:rPr lang="pt-BR" sz="1800"/>
              <a:t>aspas</a:t>
            </a:r>
            <a:r>
              <a:rPr lang="pt-BR" sz="1800"/>
              <a:t> </a:t>
            </a:r>
            <a:r>
              <a:rPr lang="pt-BR" sz="1800"/>
              <a:t>duplas</a:t>
            </a:r>
            <a:r>
              <a:rPr lang="pt-BR" sz="1800"/>
              <a:t>;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643554" y="21501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Troca de ‘,’ por ‘.‘ nos campos de valor (float);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Cada Data Mart tinha diferentes códigos para tempo e Unidade Orçamentária (UO);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Dificuldades práticas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729450" y="21501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Dimensão de Fonte foi retirada por ser presente apenas no Data Mart de Arrecadação;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Comparação de UO’s pelo nome e não código; 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4643554" y="21501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Comparação da data pelo mês/ano e não pelo código;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Aglutinação dos mêses úteis no DW:</a:t>
            </a:r>
            <a:endParaRPr sz="18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00/2016 e 01/2016 -&gt; 01/2016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12/2016, 13/2016, 14/2016 -&gt; 12/2016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OLAP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75" y="1440175"/>
            <a:ext cx="5920225" cy="3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75" y="1961875"/>
            <a:ext cx="2866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title"/>
          </p:nvPr>
        </p:nvSpPr>
        <p:spPr>
          <a:xfrm>
            <a:off x="729450" y="1318650"/>
            <a:ext cx="256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Cubo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6375"/>
            <a:ext cx="8839200" cy="40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presente trabalho visa analisar e correlacionar duas coleções de dados disponibilizadas pelo Portal da Transparência do Estado de Minas Gerais (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http://www.transparencia.dadosabertos.mg.gov.br/</a:t>
            </a:r>
            <a:r>
              <a:rPr lang="pt-BR" sz="1800"/>
              <a:t>) fazendo a modelagem, o ETL e criando a visualização dos dados utilizando as ferramentas OLAP estudadas em aula.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376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775"/>
            <a:ext cx="8839201" cy="389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800"/>
            <a:ext cx="8839200" cy="392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15225"/>
            <a:ext cx="8839198" cy="386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386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4525"/>
            <a:ext cx="8839196" cy="386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4550"/>
            <a:ext cx="8839200" cy="386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950"/>
            <a:ext cx="8839198" cy="389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275"/>
            <a:ext cx="8839198" cy="38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2000"/>
            <a:ext cx="8839200" cy="407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4200">
                <a:solidFill>
                  <a:srgbClr val="1A1A1A"/>
                </a:solidFill>
              </a:rPr>
              <a:t>Coleções de Dados Escolhidas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8200"/>
            <a:ext cx="8839202" cy="407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9" cy="406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393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4033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2" cy="408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0" cy="409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r>
              <a:rPr lang="pt-BR"/>
              <a:t> Finais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</a:t>
            </a:r>
            <a:r>
              <a:rPr lang="pt-BR" sz="1800"/>
              <a:t>arrecadação</a:t>
            </a:r>
            <a:r>
              <a:rPr lang="pt-BR" sz="1800"/>
              <a:t> estadual inferior </a:t>
            </a:r>
            <a:r>
              <a:rPr lang="pt-BR" sz="1800"/>
              <a:t>às</a:t>
            </a:r>
            <a:r>
              <a:rPr lang="pt-BR" sz="1800"/>
              <a:t> despesas;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Impactos na oferta e qualidade de </a:t>
            </a:r>
            <a:r>
              <a:rPr lang="pt-BR" sz="1800"/>
              <a:t>serviços</a:t>
            </a:r>
            <a:r>
              <a:rPr lang="pt-BR" sz="1800"/>
              <a:t> providos pelo estado;</a:t>
            </a:r>
            <a:endParaRPr sz="1800"/>
          </a:p>
        </p:txBody>
      </p:sp>
      <p:sp>
        <p:nvSpPr>
          <p:cNvPr id="341" name="Shape 34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Atrasos nos pagamentos de </a:t>
            </a:r>
            <a:r>
              <a:rPr lang="pt-BR" sz="1800"/>
              <a:t>funcionários;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</a:t>
            </a:r>
            <a:r>
              <a:rPr lang="pt-BR" sz="1800"/>
              <a:t>Salários</a:t>
            </a:r>
            <a:r>
              <a:rPr lang="pt-BR" sz="1800"/>
              <a:t> de servidores estaduais muitas vezes defasados.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4200">
                <a:solidFill>
                  <a:srgbClr val="1A1A1A"/>
                </a:solidFill>
              </a:rPr>
              <a:t>Dúvidas</a:t>
            </a:r>
            <a:r>
              <a:rPr lang="pt-BR" sz="4200">
                <a:solidFill>
                  <a:srgbClr val="1A1A1A"/>
                </a:solidFill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Arrecadação Estadual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325" y="2078875"/>
            <a:ext cx="76884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coleção de dados apresenta informações sobre os tributos arrecadados pelo governo do Estado, incluindo Administrações direta e indireta. 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930675"/>
            <a:ext cx="79551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Dimensões e granularidades:</a:t>
            </a:r>
            <a:endParaRPr b="1" sz="18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Tempo: ano, mês, dia</a:t>
            </a:r>
            <a:endParaRPr b="1" sz="18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/>
              <a:t>Unidade Orçamentária: Grupo Administrativo_UO, Nome_UO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Despesa com pessoal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Apresenta as despesas com pessoal (ativo, inativo, pensionistas e contratados) relativas a mandatos eletivos, cargos, funções ou empregos, civis, militares e de membros do Poder.</a:t>
            </a:r>
            <a:endParaRPr sz="18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3166075"/>
            <a:ext cx="80031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Dimensões e granularidades:</a:t>
            </a:r>
            <a:endParaRPr b="1" sz="18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Tempo: ano, mês, dia</a:t>
            </a:r>
            <a:endParaRPr b="1" sz="18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Poder: nomePoder</a:t>
            </a:r>
            <a:endParaRPr b="1" sz="18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Unidade Orçamentária: Grupo Administrativo_UO, Nome_UO</a:t>
            </a:r>
            <a:endParaRPr b="1"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A1A1A"/>
                </a:solidFill>
              </a:rPr>
              <a:t>Análise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1853850"/>
            <a:ext cx="348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Arrecadação Estadual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8569 registros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14 colunas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Topologia em constelação;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Foco em informações sobre:</a:t>
            </a:r>
            <a:endParaRPr sz="18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Valor previsto (inicial e atual) e efetivado;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Fonte;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Unidade orçamentária.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839" y="0"/>
            <a:ext cx="49341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Caracterização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Despesa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3995 registros;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11 colunas;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Topologia em estrela;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Foco em informações sobre:</a:t>
            </a:r>
            <a:endParaRPr sz="18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Despesa com pessoal ativo, inativo e pensionistas;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Poder (Executivo, Legislativo, Judiciário);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Unidade orçamentária.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46" y="0"/>
            <a:ext cx="43899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Qualitativa - Dificuldades Observadas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325" y="2078875"/>
            <a:ext cx="38427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Arrecadação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Valores previstos de receita pouco confiáveis (diversos 0’s);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 coluna sem título, dificultando o uso da informação;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continha informação </a:t>
            </a:r>
            <a:r>
              <a:rPr lang="pt-BR" sz="1800"/>
              <a:t>sobre a </a:t>
            </a:r>
            <a:r>
              <a:rPr lang="pt-BR" sz="1800"/>
              <a:t>área do Poder público. 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25" y="2078875"/>
            <a:ext cx="38427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Despesa Estadual </a:t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 colunas sem título;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Valores para pensionista e contratado pouco confiáveis;</a:t>
            </a:r>
            <a:endParaRPr sz="1800"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