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38D0-5510-4DB1-B026-E6EDA4166EA1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AB2C-F5D2-4AA7-965E-0C4C282C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9455"/>
            <a:ext cx="10515600" cy="580750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integer → '-' digit | digit</a:t>
            </a:r>
          </a:p>
          <a:p>
            <a:pPr marL="0" indent="0">
              <a:buNone/>
            </a:pPr>
            <a:r>
              <a:rPr lang="tr-TR" dirty="0" smtClean="0"/>
              <a:t>decimal → integer '.' digits | integer digits '.' digits</a:t>
            </a:r>
          </a:p>
          <a:p>
            <a:pPr marL="0" indent="0">
              <a:buNone/>
            </a:pPr>
            <a:r>
              <a:rPr lang="tr-TR" dirty="0" smtClean="0"/>
              <a:t>digits  → digit digit</a:t>
            </a:r>
          </a:p>
          <a:p>
            <a:pPr marL="0" indent="0">
              <a:buNone/>
            </a:pPr>
            <a:r>
              <a:rPr lang="tr-TR" dirty="0" smtClean="0"/>
              <a:t>digit   → 0 | 1 | 2 | 3 | 4 | 5 | 6 | 7 | 8 | 9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BNF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expression  </a:t>
            </a:r>
            <a:r>
              <a:rPr lang="tr-TR" dirty="0" smtClean="0"/>
              <a:t>  </a:t>
            </a:r>
            <a:r>
              <a:rPr lang="en-US" dirty="0" smtClean="0"/>
              <a:t>→	expression + term | expression - term | term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term	    </a:t>
            </a:r>
            <a:r>
              <a:rPr lang="tr-TR" dirty="0" smtClean="0"/>
              <a:t>	</a:t>
            </a:r>
            <a:r>
              <a:rPr lang="en-US" dirty="0" smtClean="0"/>
              <a:t>→	term * exponent | term / exponent | exponent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exponent    </a:t>
            </a:r>
            <a:r>
              <a:rPr lang="tr-TR" dirty="0" smtClean="0"/>
              <a:t>  </a:t>
            </a:r>
            <a:r>
              <a:rPr lang="en-US" dirty="0" smtClean="0"/>
              <a:t>→	exponent ^ factor | factor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factor	    </a:t>
            </a:r>
            <a:r>
              <a:rPr lang="tr-TR" dirty="0" smtClean="0"/>
              <a:t>	</a:t>
            </a:r>
            <a:r>
              <a:rPr lang="en-US" dirty="0" smtClean="0"/>
              <a:t>→	number | ( expression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164"/>
            <a:ext cx="10515600" cy="5779799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EBNF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expression -&gt; term [ ('+' | '-') term ]*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term -&gt; factor [ ('*' | '/') factor ]*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factor -&gt; base [ '^' exponent ]*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base -&gt; '(' expr ')' | </a:t>
            </a:r>
            <a:r>
              <a:rPr lang="en-US" dirty="0" err="1" smtClean="0"/>
              <a:t>rvalue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exponent -&gt; '(' expr ')' | </a:t>
            </a:r>
            <a:r>
              <a:rPr lang="en-US" dirty="0" err="1" smtClean="0"/>
              <a:t>rvalue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expression  </a:t>
            </a:r>
            <a:r>
              <a:rPr lang="tr-TR" sz="1800" dirty="0" smtClean="0"/>
              <a:t>  </a:t>
            </a:r>
            <a:r>
              <a:rPr lang="en-US" sz="1800" dirty="0" smtClean="0"/>
              <a:t>→	expression + term </a:t>
            </a:r>
            <a:endParaRPr lang="tr-TR" sz="1800" dirty="0" smtClean="0"/>
          </a:p>
          <a:p>
            <a:pPr marL="0" indent="0">
              <a:buNone/>
            </a:pPr>
            <a:r>
              <a:rPr lang="en-US" sz="1800" dirty="0" smtClean="0"/>
              <a:t>expression</a:t>
            </a:r>
            <a:r>
              <a:rPr lang="tr-TR" sz="1800" dirty="0" smtClean="0"/>
              <a:t>.value </a:t>
            </a:r>
            <a:r>
              <a:rPr lang="en-US" sz="1800" dirty="0" smtClean="0"/>
              <a:t> </a:t>
            </a:r>
            <a:r>
              <a:rPr lang="tr-TR" sz="1800" dirty="0" smtClean="0"/>
              <a:t>&lt;- </a:t>
            </a:r>
            <a:r>
              <a:rPr lang="en-US" sz="1800" dirty="0" smtClean="0"/>
              <a:t>expression </a:t>
            </a:r>
            <a:r>
              <a:rPr lang="tr-TR" sz="1800" dirty="0" smtClean="0"/>
              <a:t>.value + term.value</a:t>
            </a:r>
          </a:p>
          <a:p>
            <a:pPr marL="0" indent="0">
              <a:buNone/>
            </a:pPr>
            <a:r>
              <a:rPr lang="en-US" sz="1800" dirty="0" smtClean="0"/>
              <a:t>expression</a:t>
            </a:r>
            <a:r>
              <a:rPr lang="tr-TR" sz="1800" dirty="0" smtClean="0"/>
              <a:t>.type    &lt;- </a:t>
            </a:r>
            <a:r>
              <a:rPr lang="en-US" sz="1800" dirty="0" smtClean="0"/>
              <a:t>if (</a:t>
            </a:r>
            <a:r>
              <a:rPr lang="en-US" sz="1800" dirty="0" err="1" smtClean="0"/>
              <a:t>expression.type</a:t>
            </a:r>
            <a:r>
              <a:rPr lang="en-US" sz="1800" dirty="0" smtClean="0"/>
              <a:t> == decimal) or (</a:t>
            </a:r>
            <a:r>
              <a:rPr lang="tr-TR" sz="1800" dirty="0" smtClean="0"/>
              <a:t>term</a:t>
            </a:r>
            <a:r>
              <a:rPr lang="en-US" sz="1800" dirty="0" smtClean="0"/>
              <a:t>.type == decimal)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en-US" sz="1800" dirty="0" smtClean="0"/>
              <a:t>then              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	       </a:t>
            </a:r>
            <a:r>
              <a:rPr lang="en-US" sz="1800" dirty="0" smtClean="0"/>
              <a:t>decimal	   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en-US" sz="1800" dirty="0" smtClean="0"/>
              <a:t> else	      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	       </a:t>
            </a:r>
            <a:r>
              <a:rPr lang="en-US" sz="1800" dirty="0" smtClean="0"/>
              <a:t>integer</a:t>
            </a:r>
            <a:endParaRPr lang="tr-TR" sz="1800" dirty="0" smtClean="0"/>
          </a:p>
          <a:p>
            <a:pPr marL="0" indent="0">
              <a:buNone/>
            </a:pP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2570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53748" y="0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Expression</a:t>
            </a:r>
          </a:p>
          <a:p>
            <a:pPr algn="ctr"/>
            <a:r>
              <a:rPr lang="tr-TR" sz="1200" dirty="0" smtClean="0"/>
              <a:t>Value =11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5352114" y="215704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Expression</a:t>
            </a:r>
          </a:p>
          <a:p>
            <a:pPr algn="ctr"/>
            <a:r>
              <a:rPr lang="tr-TR" sz="1200" dirty="0" smtClean="0"/>
              <a:t>Value =7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 flipH="1" flipV="1">
            <a:off x="6017232" y="215704"/>
            <a:ext cx="3136516" cy="11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8" idx="0"/>
          </p:cNvCxnSpPr>
          <p:nvPr/>
        </p:nvCxnSpPr>
        <p:spPr>
          <a:xfrm>
            <a:off x="10483983" y="335010"/>
            <a:ext cx="1042900" cy="35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861765" y="693142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Term</a:t>
            </a:r>
            <a:endParaRPr lang="tr-TR" sz="1200" dirty="0"/>
          </a:p>
          <a:p>
            <a:pPr algn="ctr"/>
            <a:r>
              <a:rPr lang="tr-TR" sz="1200" dirty="0" smtClean="0"/>
              <a:t>Value =4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sp>
        <p:nvSpPr>
          <p:cNvPr id="19" name="Oval 18"/>
          <p:cNvSpPr/>
          <p:nvPr/>
        </p:nvSpPr>
        <p:spPr>
          <a:xfrm>
            <a:off x="9153747" y="80459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+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4"/>
            <a:endCxn id="19" idx="0"/>
          </p:cNvCxnSpPr>
          <p:nvPr/>
        </p:nvCxnSpPr>
        <p:spPr>
          <a:xfrm flipH="1">
            <a:off x="9818865" y="670019"/>
            <a:ext cx="1" cy="13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861765" y="1647450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exponent</a:t>
            </a:r>
          </a:p>
        </p:txBody>
      </p:sp>
      <p:sp>
        <p:nvSpPr>
          <p:cNvPr id="27" name="Oval 26"/>
          <p:cNvSpPr/>
          <p:nvPr/>
        </p:nvSpPr>
        <p:spPr>
          <a:xfrm>
            <a:off x="10861764" y="2472705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factor</a:t>
            </a:r>
          </a:p>
        </p:txBody>
      </p:sp>
      <p:sp>
        <p:nvSpPr>
          <p:cNvPr id="30" name="Oval 29"/>
          <p:cNvSpPr/>
          <p:nvPr/>
        </p:nvSpPr>
        <p:spPr>
          <a:xfrm>
            <a:off x="10861764" y="3427013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Number</a:t>
            </a:r>
          </a:p>
        </p:txBody>
      </p:sp>
      <p:cxnSp>
        <p:nvCxnSpPr>
          <p:cNvPr id="52" name="Straight Arrow Connector 51"/>
          <p:cNvCxnSpPr>
            <a:stCxn id="18" idx="4"/>
            <a:endCxn id="22" idx="0"/>
          </p:cNvCxnSpPr>
          <p:nvPr/>
        </p:nvCxnSpPr>
        <p:spPr>
          <a:xfrm>
            <a:off x="11526883" y="1363161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2" idx="4"/>
            <a:endCxn id="27" idx="0"/>
          </p:cNvCxnSpPr>
          <p:nvPr/>
        </p:nvCxnSpPr>
        <p:spPr>
          <a:xfrm flipH="1">
            <a:off x="11526882" y="2317469"/>
            <a:ext cx="1" cy="15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4"/>
            <a:endCxn id="30" idx="0"/>
          </p:cNvCxnSpPr>
          <p:nvPr/>
        </p:nvCxnSpPr>
        <p:spPr>
          <a:xfrm>
            <a:off x="11526882" y="3142724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861763" y="562692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4</a:t>
            </a:r>
            <a:endParaRPr lang="tr-TR" sz="1200" dirty="0" smtClean="0"/>
          </a:p>
        </p:txBody>
      </p:sp>
      <p:cxnSp>
        <p:nvCxnSpPr>
          <p:cNvPr id="65" name="Straight Arrow Connector 64"/>
          <p:cNvCxnSpPr>
            <a:stCxn id="30" idx="4"/>
            <a:endCxn id="63" idx="0"/>
          </p:cNvCxnSpPr>
          <p:nvPr/>
        </p:nvCxnSpPr>
        <p:spPr>
          <a:xfrm flipH="1">
            <a:off x="11526881" y="4097032"/>
            <a:ext cx="1" cy="15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270162" y="1216834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Term</a:t>
            </a:r>
          </a:p>
          <a:p>
            <a:pPr algn="ctr"/>
            <a:r>
              <a:rPr lang="tr-TR" sz="1200" dirty="0" smtClean="0"/>
              <a:t>Value =6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cxnSp>
        <p:nvCxnSpPr>
          <p:cNvPr id="76" name="Straight Arrow Connector 75"/>
          <p:cNvCxnSpPr>
            <a:stCxn id="7" idx="6"/>
            <a:endCxn id="68" idx="0"/>
          </p:cNvCxnSpPr>
          <p:nvPr/>
        </p:nvCxnSpPr>
        <p:spPr>
          <a:xfrm>
            <a:off x="6682349" y="550714"/>
            <a:ext cx="1252931" cy="66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693377" y="1982459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exponent</a:t>
            </a:r>
          </a:p>
        </p:txBody>
      </p:sp>
      <p:sp>
        <p:nvSpPr>
          <p:cNvPr id="90" name="Oval 89"/>
          <p:cNvSpPr/>
          <p:nvPr/>
        </p:nvSpPr>
        <p:spPr>
          <a:xfrm>
            <a:off x="8693378" y="2799495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factor</a:t>
            </a:r>
          </a:p>
        </p:txBody>
      </p:sp>
      <p:sp>
        <p:nvSpPr>
          <p:cNvPr id="91" name="Oval 90"/>
          <p:cNvSpPr/>
          <p:nvPr/>
        </p:nvSpPr>
        <p:spPr>
          <a:xfrm>
            <a:off x="8693378" y="3753803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Number</a:t>
            </a:r>
          </a:p>
        </p:txBody>
      </p:sp>
      <p:cxnSp>
        <p:nvCxnSpPr>
          <p:cNvPr id="92" name="Straight Arrow Connector 91"/>
          <p:cNvCxnSpPr>
            <a:stCxn id="89" idx="4"/>
            <a:endCxn id="90" idx="0"/>
          </p:cNvCxnSpPr>
          <p:nvPr/>
        </p:nvCxnSpPr>
        <p:spPr>
          <a:xfrm>
            <a:off x="9358495" y="2652478"/>
            <a:ext cx="1" cy="14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0" idx="4"/>
            <a:endCxn id="91" idx="0"/>
          </p:cNvCxnSpPr>
          <p:nvPr/>
        </p:nvCxnSpPr>
        <p:spPr>
          <a:xfrm>
            <a:off x="9358496" y="3469514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8693376" y="5626922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3</a:t>
            </a:r>
            <a:endParaRPr lang="tr-TR" sz="1200" dirty="0" smtClean="0"/>
          </a:p>
        </p:txBody>
      </p:sp>
      <p:cxnSp>
        <p:nvCxnSpPr>
          <p:cNvPr id="95" name="Straight Arrow Connector 94"/>
          <p:cNvCxnSpPr>
            <a:stCxn id="91" idx="4"/>
            <a:endCxn id="94" idx="0"/>
          </p:cNvCxnSpPr>
          <p:nvPr/>
        </p:nvCxnSpPr>
        <p:spPr>
          <a:xfrm flipH="1">
            <a:off x="9358494" y="4423822"/>
            <a:ext cx="2" cy="120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8" idx="6"/>
            <a:endCxn id="89" idx="0"/>
          </p:cNvCxnSpPr>
          <p:nvPr/>
        </p:nvCxnSpPr>
        <p:spPr>
          <a:xfrm>
            <a:off x="8600397" y="1551844"/>
            <a:ext cx="758098" cy="43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0" y="0"/>
            <a:ext cx="1921164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1+2*3+4</a:t>
            </a:r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6041451" y="2098658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term</a:t>
            </a:r>
          </a:p>
        </p:txBody>
      </p:sp>
      <p:sp>
        <p:nvSpPr>
          <p:cNvPr id="198" name="Oval 197"/>
          <p:cNvSpPr/>
          <p:nvPr/>
        </p:nvSpPr>
        <p:spPr>
          <a:xfrm>
            <a:off x="6041452" y="2915694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factor</a:t>
            </a:r>
          </a:p>
        </p:txBody>
      </p:sp>
      <p:sp>
        <p:nvSpPr>
          <p:cNvPr id="199" name="Oval 198"/>
          <p:cNvSpPr/>
          <p:nvPr/>
        </p:nvSpPr>
        <p:spPr>
          <a:xfrm>
            <a:off x="6041452" y="3870002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Number</a:t>
            </a:r>
          </a:p>
        </p:txBody>
      </p:sp>
      <p:cxnSp>
        <p:nvCxnSpPr>
          <p:cNvPr id="200" name="Straight Arrow Connector 199"/>
          <p:cNvCxnSpPr>
            <a:stCxn id="197" idx="4"/>
            <a:endCxn id="198" idx="0"/>
          </p:cNvCxnSpPr>
          <p:nvPr/>
        </p:nvCxnSpPr>
        <p:spPr>
          <a:xfrm>
            <a:off x="6706569" y="2768677"/>
            <a:ext cx="1" cy="14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8" idx="4"/>
            <a:endCxn id="199" idx="0"/>
          </p:cNvCxnSpPr>
          <p:nvPr/>
        </p:nvCxnSpPr>
        <p:spPr>
          <a:xfrm>
            <a:off x="6706570" y="3585713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6061012" y="5627873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2</a:t>
            </a:r>
            <a:endParaRPr lang="tr-TR" sz="1200" dirty="0" smtClean="0"/>
          </a:p>
        </p:txBody>
      </p:sp>
      <p:cxnSp>
        <p:nvCxnSpPr>
          <p:cNvPr id="203" name="Straight Arrow Connector 202"/>
          <p:cNvCxnSpPr>
            <a:stCxn id="199" idx="4"/>
            <a:endCxn id="202" idx="0"/>
          </p:cNvCxnSpPr>
          <p:nvPr/>
        </p:nvCxnSpPr>
        <p:spPr>
          <a:xfrm>
            <a:off x="6706570" y="4540021"/>
            <a:ext cx="19560" cy="108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68" idx="2"/>
            <a:endCxn id="197" idx="0"/>
          </p:cNvCxnSpPr>
          <p:nvPr/>
        </p:nvCxnSpPr>
        <p:spPr>
          <a:xfrm flipH="1">
            <a:off x="6706569" y="1551844"/>
            <a:ext cx="563593" cy="5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431755" y="2100167"/>
            <a:ext cx="1007048" cy="4528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*</a:t>
            </a:r>
          </a:p>
        </p:txBody>
      </p:sp>
      <p:cxnSp>
        <p:nvCxnSpPr>
          <p:cNvPr id="214" name="Straight Arrow Connector 213"/>
          <p:cNvCxnSpPr>
            <a:stCxn id="68" idx="4"/>
            <a:endCxn id="211" idx="0"/>
          </p:cNvCxnSpPr>
          <p:nvPr/>
        </p:nvCxnSpPr>
        <p:spPr>
          <a:xfrm flipH="1">
            <a:off x="7935279" y="1886853"/>
            <a:ext cx="1" cy="21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7" idx="2"/>
            <a:endCxn id="230" idx="0"/>
          </p:cNvCxnSpPr>
          <p:nvPr/>
        </p:nvCxnSpPr>
        <p:spPr>
          <a:xfrm flipH="1">
            <a:off x="3500430" y="550714"/>
            <a:ext cx="1851684" cy="35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2835312" y="90321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Expression</a:t>
            </a:r>
          </a:p>
          <a:p>
            <a:pPr algn="ctr"/>
            <a:r>
              <a:rPr lang="tr-TR" sz="1200" dirty="0" smtClean="0"/>
              <a:t>Value =1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sp>
        <p:nvSpPr>
          <p:cNvPr id="234" name="Oval 233"/>
          <p:cNvSpPr/>
          <p:nvPr/>
        </p:nvSpPr>
        <p:spPr>
          <a:xfrm>
            <a:off x="5364653" y="1105282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+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7" idx="4"/>
            <a:endCxn id="234" idx="0"/>
          </p:cNvCxnSpPr>
          <p:nvPr/>
        </p:nvCxnSpPr>
        <p:spPr>
          <a:xfrm>
            <a:off x="6017232" y="885723"/>
            <a:ext cx="12539" cy="21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2835312" y="1797516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term</a:t>
            </a:r>
          </a:p>
        </p:txBody>
      </p:sp>
      <p:sp>
        <p:nvSpPr>
          <p:cNvPr id="289" name="Oval 288"/>
          <p:cNvSpPr/>
          <p:nvPr/>
        </p:nvSpPr>
        <p:spPr>
          <a:xfrm>
            <a:off x="2835313" y="2614552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factor</a:t>
            </a:r>
          </a:p>
        </p:txBody>
      </p:sp>
      <p:sp>
        <p:nvSpPr>
          <p:cNvPr id="290" name="Oval 289"/>
          <p:cNvSpPr/>
          <p:nvPr/>
        </p:nvSpPr>
        <p:spPr>
          <a:xfrm>
            <a:off x="2835313" y="3568860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Number</a:t>
            </a:r>
          </a:p>
        </p:txBody>
      </p:sp>
      <p:cxnSp>
        <p:nvCxnSpPr>
          <p:cNvPr id="291" name="Straight Arrow Connector 290"/>
          <p:cNvCxnSpPr>
            <a:stCxn id="288" idx="4"/>
            <a:endCxn id="289" idx="0"/>
          </p:cNvCxnSpPr>
          <p:nvPr/>
        </p:nvCxnSpPr>
        <p:spPr>
          <a:xfrm>
            <a:off x="3500430" y="2467535"/>
            <a:ext cx="1" cy="14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89" idx="4"/>
            <a:endCxn id="290" idx="0"/>
          </p:cNvCxnSpPr>
          <p:nvPr/>
        </p:nvCxnSpPr>
        <p:spPr>
          <a:xfrm>
            <a:off x="3500431" y="3284571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/>
          <p:cNvSpPr/>
          <p:nvPr/>
        </p:nvSpPr>
        <p:spPr>
          <a:xfrm>
            <a:off x="2830939" y="5478784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1</a:t>
            </a:r>
          </a:p>
        </p:txBody>
      </p:sp>
      <p:cxnSp>
        <p:nvCxnSpPr>
          <p:cNvPr id="294" name="Straight Arrow Connector 293"/>
          <p:cNvCxnSpPr>
            <a:stCxn id="290" idx="4"/>
            <a:endCxn id="300" idx="0"/>
          </p:cNvCxnSpPr>
          <p:nvPr/>
        </p:nvCxnSpPr>
        <p:spPr>
          <a:xfrm flipH="1">
            <a:off x="3496056" y="4238879"/>
            <a:ext cx="4375" cy="25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30" idx="4"/>
            <a:endCxn id="288" idx="0"/>
          </p:cNvCxnSpPr>
          <p:nvPr/>
        </p:nvCxnSpPr>
        <p:spPr>
          <a:xfrm>
            <a:off x="3500430" y="1573230"/>
            <a:ext cx="0" cy="2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830938" y="4491771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integer</a:t>
            </a:r>
          </a:p>
        </p:txBody>
      </p:sp>
      <p:cxnSp>
        <p:nvCxnSpPr>
          <p:cNvPr id="304" name="Straight Arrow Connector 303"/>
          <p:cNvCxnSpPr>
            <a:stCxn id="300" idx="4"/>
            <a:endCxn id="293" idx="0"/>
          </p:cNvCxnSpPr>
          <p:nvPr/>
        </p:nvCxnSpPr>
        <p:spPr>
          <a:xfrm>
            <a:off x="3496056" y="5326024"/>
            <a:ext cx="1" cy="15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/>
          <p:cNvSpPr/>
          <p:nvPr/>
        </p:nvSpPr>
        <p:spPr>
          <a:xfrm>
            <a:off x="6041450" y="4644531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integer</a:t>
            </a:r>
          </a:p>
        </p:txBody>
      </p:sp>
      <p:sp>
        <p:nvSpPr>
          <p:cNvPr id="308" name="Oval 307"/>
          <p:cNvSpPr/>
          <p:nvPr/>
        </p:nvSpPr>
        <p:spPr>
          <a:xfrm>
            <a:off x="8693376" y="4608245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integer</a:t>
            </a:r>
          </a:p>
        </p:txBody>
      </p:sp>
      <p:sp>
        <p:nvSpPr>
          <p:cNvPr id="310" name="Oval 309"/>
          <p:cNvSpPr/>
          <p:nvPr/>
        </p:nvSpPr>
        <p:spPr>
          <a:xfrm>
            <a:off x="10880115" y="4444850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18553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53748" y="0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Expression</a:t>
            </a:r>
          </a:p>
          <a:p>
            <a:pPr algn="ctr"/>
            <a:r>
              <a:rPr lang="tr-TR" sz="1200" dirty="0" smtClean="0"/>
              <a:t>Value =10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335363" y="65019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Expression</a:t>
            </a:r>
          </a:p>
          <a:p>
            <a:pPr algn="ctr"/>
            <a:r>
              <a:rPr lang="tr-TR" sz="1200" dirty="0" smtClean="0"/>
              <a:t>Value =6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 flipH="1">
            <a:off x="7000481" y="335010"/>
            <a:ext cx="2153267" cy="31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8" idx="0"/>
          </p:cNvCxnSpPr>
          <p:nvPr/>
        </p:nvCxnSpPr>
        <p:spPr>
          <a:xfrm>
            <a:off x="10483983" y="335010"/>
            <a:ext cx="1042900" cy="35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861765" y="693142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Term</a:t>
            </a:r>
          </a:p>
          <a:p>
            <a:pPr algn="ctr"/>
            <a:r>
              <a:rPr lang="tr-TR" sz="1200" dirty="0" smtClean="0"/>
              <a:t>Value =4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sp>
        <p:nvSpPr>
          <p:cNvPr id="19" name="Oval 18"/>
          <p:cNvSpPr/>
          <p:nvPr/>
        </p:nvSpPr>
        <p:spPr>
          <a:xfrm>
            <a:off x="9153747" y="80459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+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4"/>
            <a:endCxn id="19" idx="0"/>
          </p:cNvCxnSpPr>
          <p:nvPr/>
        </p:nvCxnSpPr>
        <p:spPr>
          <a:xfrm flipH="1">
            <a:off x="9818865" y="670019"/>
            <a:ext cx="1" cy="13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861765" y="1647450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exponent</a:t>
            </a:r>
          </a:p>
        </p:txBody>
      </p:sp>
      <p:sp>
        <p:nvSpPr>
          <p:cNvPr id="27" name="Oval 26"/>
          <p:cNvSpPr/>
          <p:nvPr/>
        </p:nvSpPr>
        <p:spPr>
          <a:xfrm>
            <a:off x="10861764" y="2472705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factor</a:t>
            </a:r>
          </a:p>
        </p:txBody>
      </p:sp>
      <p:sp>
        <p:nvSpPr>
          <p:cNvPr id="30" name="Oval 29"/>
          <p:cNvSpPr/>
          <p:nvPr/>
        </p:nvSpPr>
        <p:spPr>
          <a:xfrm>
            <a:off x="10861764" y="3427013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Number</a:t>
            </a:r>
          </a:p>
        </p:txBody>
      </p:sp>
      <p:cxnSp>
        <p:nvCxnSpPr>
          <p:cNvPr id="52" name="Straight Arrow Connector 51"/>
          <p:cNvCxnSpPr>
            <a:stCxn id="18" idx="4"/>
            <a:endCxn id="22" idx="0"/>
          </p:cNvCxnSpPr>
          <p:nvPr/>
        </p:nvCxnSpPr>
        <p:spPr>
          <a:xfrm>
            <a:off x="11526883" y="1363161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2" idx="4"/>
            <a:endCxn id="27" idx="0"/>
          </p:cNvCxnSpPr>
          <p:nvPr/>
        </p:nvCxnSpPr>
        <p:spPr>
          <a:xfrm flipH="1">
            <a:off x="11526882" y="2317469"/>
            <a:ext cx="1" cy="15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4"/>
            <a:endCxn id="30" idx="0"/>
          </p:cNvCxnSpPr>
          <p:nvPr/>
        </p:nvCxnSpPr>
        <p:spPr>
          <a:xfrm>
            <a:off x="11526882" y="3142724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861764" y="438132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4</a:t>
            </a:r>
            <a:endParaRPr lang="tr-TR" sz="1200" dirty="0" smtClean="0"/>
          </a:p>
        </p:txBody>
      </p:sp>
      <p:cxnSp>
        <p:nvCxnSpPr>
          <p:cNvPr id="65" name="Straight Arrow Connector 64"/>
          <p:cNvCxnSpPr>
            <a:stCxn id="30" idx="4"/>
            <a:endCxn id="63" idx="0"/>
          </p:cNvCxnSpPr>
          <p:nvPr/>
        </p:nvCxnSpPr>
        <p:spPr>
          <a:xfrm>
            <a:off x="11526882" y="4097032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595936" y="998186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Expression</a:t>
            </a:r>
          </a:p>
          <a:p>
            <a:pPr algn="ctr"/>
            <a:r>
              <a:rPr lang="tr-TR" sz="1200" dirty="0" smtClean="0"/>
              <a:t>Value =3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sp>
        <p:nvSpPr>
          <p:cNvPr id="68" name="Oval 67"/>
          <p:cNvSpPr/>
          <p:nvPr/>
        </p:nvSpPr>
        <p:spPr>
          <a:xfrm>
            <a:off x="7887682" y="1299340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Term</a:t>
            </a:r>
          </a:p>
          <a:p>
            <a:pPr algn="ctr"/>
            <a:r>
              <a:rPr lang="tr-TR" sz="1200" dirty="0" smtClean="0"/>
              <a:t>Value =3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sp>
        <p:nvSpPr>
          <p:cNvPr id="69" name="Oval 68"/>
          <p:cNvSpPr/>
          <p:nvPr/>
        </p:nvSpPr>
        <p:spPr>
          <a:xfrm>
            <a:off x="6335363" y="1437399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+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 flipH="1">
            <a:off x="7000481" y="1359273"/>
            <a:ext cx="1" cy="7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" idx="4"/>
            <a:endCxn id="69" idx="0"/>
          </p:cNvCxnSpPr>
          <p:nvPr/>
        </p:nvCxnSpPr>
        <p:spPr>
          <a:xfrm>
            <a:off x="7000481" y="1320210"/>
            <a:ext cx="0" cy="1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6"/>
            <a:endCxn id="68" idx="0"/>
          </p:cNvCxnSpPr>
          <p:nvPr/>
        </p:nvCxnSpPr>
        <p:spPr>
          <a:xfrm>
            <a:off x="7665598" y="985201"/>
            <a:ext cx="887202" cy="31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" idx="2"/>
            <a:endCxn id="67" idx="0"/>
          </p:cNvCxnSpPr>
          <p:nvPr/>
        </p:nvCxnSpPr>
        <p:spPr>
          <a:xfrm flipH="1">
            <a:off x="4261054" y="985201"/>
            <a:ext cx="2074309" cy="1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887683" y="212684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exponent</a:t>
            </a:r>
          </a:p>
        </p:txBody>
      </p:sp>
      <p:sp>
        <p:nvSpPr>
          <p:cNvPr id="90" name="Oval 89"/>
          <p:cNvSpPr/>
          <p:nvPr/>
        </p:nvSpPr>
        <p:spPr>
          <a:xfrm>
            <a:off x="7887682" y="2952096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factor</a:t>
            </a:r>
          </a:p>
        </p:txBody>
      </p:sp>
      <p:sp>
        <p:nvSpPr>
          <p:cNvPr id="91" name="Oval 90"/>
          <p:cNvSpPr/>
          <p:nvPr/>
        </p:nvSpPr>
        <p:spPr>
          <a:xfrm>
            <a:off x="7887682" y="3906404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Number</a:t>
            </a:r>
          </a:p>
        </p:txBody>
      </p:sp>
      <p:cxnSp>
        <p:nvCxnSpPr>
          <p:cNvPr id="92" name="Straight Arrow Connector 91"/>
          <p:cNvCxnSpPr>
            <a:stCxn id="89" idx="4"/>
            <a:endCxn id="90" idx="0"/>
          </p:cNvCxnSpPr>
          <p:nvPr/>
        </p:nvCxnSpPr>
        <p:spPr>
          <a:xfrm flipH="1">
            <a:off x="8552800" y="2796860"/>
            <a:ext cx="1" cy="15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0" idx="4"/>
            <a:endCxn id="91" idx="0"/>
          </p:cNvCxnSpPr>
          <p:nvPr/>
        </p:nvCxnSpPr>
        <p:spPr>
          <a:xfrm>
            <a:off x="8552800" y="3622115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887682" y="4860712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3</a:t>
            </a:r>
            <a:endParaRPr lang="tr-TR" sz="1200" dirty="0" smtClean="0"/>
          </a:p>
        </p:txBody>
      </p:sp>
      <p:cxnSp>
        <p:nvCxnSpPr>
          <p:cNvPr id="95" name="Straight Arrow Connector 94"/>
          <p:cNvCxnSpPr>
            <a:stCxn id="91" idx="4"/>
            <a:endCxn id="94" idx="0"/>
          </p:cNvCxnSpPr>
          <p:nvPr/>
        </p:nvCxnSpPr>
        <p:spPr>
          <a:xfrm>
            <a:off x="8552800" y="4576423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8" idx="4"/>
            <a:endCxn id="89" idx="0"/>
          </p:cNvCxnSpPr>
          <p:nvPr/>
        </p:nvCxnSpPr>
        <p:spPr>
          <a:xfrm>
            <a:off x="8552800" y="1969359"/>
            <a:ext cx="1" cy="15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701582" y="1546248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Expression</a:t>
            </a:r>
            <a:endParaRPr lang="tr-TR" sz="1200" dirty="0"/>
          </a:p>
          <a:p>
            <a:pPr algn="ctr"/>
            <a:r>
              <a:rPr lang="tr-TR" sz="1200" dirty="0" smtClean="0"/>
              <a:t>Value =1</a:t>
            </a:r>
          </a:p>
          <a:p>
            <a:pPr algn="ctr"/>
            <a:r>
              <a:rPr lang="tr-TR" sz="1200" dirty="0" smtClean="0"/>
              <a:t>Type = int</a:t>
            </a:r>
          </a:p>
        </p:txBody>
      </p:sp>
      <p:sp>
        <p:nvSpPr>
          <p:cNvPr id="116" name="Oval 115"/>
          <p:cNvSpPr/>
          <p:nvPr/>
        </p:nvSpPr>
        <p:spPr>
          <a:xfrm>
            <a:off x="4995369" y="182829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Term</a:t>
            </a:r>
          </a:p>
          <a:p>
            <a:pPr algn="ctr"/>
            <a:r>
              <a:rPr lang="tr-TR" sz="1200" dirty="0" smtClean="0"/>
              <a:t>Value =2</a:t>
            </a:r>
          </a:p>
          <a:p>
            <a:pPr algn="ctr"/>
            <a:r>
              <a:rPr lang="tr-TR" sz="1200" dirty="0" smtClean="0"/>
              <a:t>Type = int</a:t>
            </a:r>
          </a:p>
          <a:p>
            <a:pPr algn="ctr"/>
            <a:endParaRPr lang="tr-TR" sz="1200" dirty="0" smtClean="0"/>
          </a:p>
        </p:txBody>
      </p:sp>
      <p:sp>
        <p:nvSpPr>
          <p:cNvPr id="117" name="Oval 116"/>
          <p:cNvSpPr/>
          <p:nvPr/>
        </p:nvSpPr>
        <p:spPr>
          <a:xfrm>
            <a:off x="3521182" y="1956524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+</a:t>
            </a:r>
            <a:endParaRPr lang="en-US" sz="1200" dirty="0"/>
          </a:p>
        </p:txBody>
      </p:sp>
      <p:sp>
        <p:nvSpPr>
          <p:cNvPr id="119" name="Oval 118"/>
          <p:cNvSpPr/>
          <p:nvPr/>
        </p:nvSpPr>
        <p:spPr>
          <a:xfrm>
            <a:off x="4995370" y="2655792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exponent</a:t>
            </a:r>
          </a:p>
        </p:txBody>
      </p:sp>
      <p:sp>
        <p:nvSpPr>
          <p:cNvPr id="120" name="Oval 119"/>
          <p:cNvSpPr/>
          <p:nvPr/>
        </p:nvSpPr>
        <p:spPr>
          <a:xfrm>
            <a:off x="4995369" y="3481047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factor</a:t>
            </a:r>
          </a:p>
        </p:txBody>
      </p:sp>
      <p:sp>
        <p:nvSpPr>
          <p:cNvPr id="121" name="Oval 120"/>
          <p:cNvSpPr/>
          <p:nvPr/>
        </p:nvSpPr>
        <p:spPr>
          <a:xfrm>
            <a:off x="4995369" y="4435355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Number</a:t>
            </a:r>
          </a:p>
        </p:txBody>
      </p:sp>
      <p:cxnSp>
        <p:nvCxnSpPr>
          <p:cNvPr id="122" name="Straight Arrow Connector 121"/>
          <p:cNvCxnSpPr>
            <a:stCxn id="119" idx="4"/>
            <a:endCxn id="120" idx="0"/>
          </p:cNvCxnSpPr>
          <p:nvPr/>
        </p:nvCxnSpPr>
        <p:spPr>
          <a:xfrm flipH="1">
            <a:off x="5660487" y="3325811"/>
            <a:ext cx="1" cy="15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4"/>
            <a:endCxn id="121" idx="0"/>
          </p:cNvCxnSpPr>
          <p:nvPr/>
        </p:nvCxnSpPr>
        <p:spPr>
          <a:xfrm>
            <a:off x="5660487" y="4151066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995369" y="5389663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2</a:t>
            </a:r>
          </a:p>
        </p:txBody>
      </p:sp>
      <p:cxnSp>
        <p:nvCxnSpPr>
          <p:cNvPr id="125" name="Straight Arrow Connector 124"/>
          <p:cNvCxnSpPr>
            <a:stCxn id="121" idx="4"/>
            <a:endCxn id="124" idx="0"/>
          </p:cNvCxnSpPr>
          <p:nvPr/>
        </p:nvCxnSpPr>
        <p:spPr>
          <a:xfrm>
            <a:off x="5660487" y="5105374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6" idx="4"/>
            <a:endCxn id="119" idx="0"/>
          </p:cNvCxnSpPr>
          <p:nvPr/>
        </p:nvCxnSpPr>
        <p:spPr>
          <a:xfrm>
            <a:off x="5660487" y="2498310"/>
            <a:ext cx="1" cy="15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67" idx="6"/>
            <a:endCxn id="116" idx="0"/>
          </p:cNvCxnSpPr>
          <p:nvPr/>
        </p:nvCxnSpPr>
        <p:spPr>
          <a:xfrm>
            <a:off x="4926171" y="1333196"/>
            <a:ext cx="734316" cy="49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67" idx="4"/>
            <a:endCxn id="117" idx="0"/>
          </p:cNvCxnSpPr>
          <p:nvPr/>
        </p:nvCxnSpPr>
        <p:spPr>
          <a:xfrm flipH="1">
            <a:off x="4186300" y="1668205"/>
            <a:ext cx="74754" cy="28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7" idx="2"/>
            <a:endCxn id="115" idx="0"/>
          </p:cNvCxnSpPr>
          <p:nvPr/>
        </p:nvCxnSpPr>
        <p:spPr>
          <a:xfrm flipH="1">
            <a:off x="2366700" y="1333196"/>
            <a:ext cx="1229236" cy="2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661899" y="2347147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Term</a:t>
            </a:r>
          </a:p>
        </p:txBody>
      </p:sp>
      <p:sp>
        <p:nvSpPr>
          <p:cNvPr id="178" name="Oval 177"/>
          <p:cNvSpPr/>
          <p:nvPr/>
        </p:nvSpPr>
        <p:spPr>
          <a:xfrm>
            <a:off x="1661900" y="3174648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exponent</a:t>
            </a:r>
          </a:p>
        </p:txBody>
      </p:sp>
      <p:sp>
        <p:nvSpPr>
          <p:cNvPr id="179" name="Oval 178"/>
          <p:cNvSpPr/>
          <p:nvPr/>
        </p:nvSpPr>
        <p:spPr>
          <a:xfrm>
            <a:off x="1661899" y="3999903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factor</a:t>
            </a:r>
          </a:p>
        </p:txBody>
      </p:sp>
      <p:sp>
        <p:nvSpPr>
          <p:cNvPr id="180" name="Oval 179"/>
          <p:cNvSpPr/>
          <p:nvPr/>
        </p:nvSpPr>
        <p:spPr>
          <a:xfrm>
            <a:off x="1661899" y="495421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Number</a:t>
            </a:r>
          </a:p>
        </p:txBody>
      </p:sp>
      <p:cxnSp>
        <p:nvCxnSpPr>
          <p:cNvPr id="181" name="Straight Arrow Connector 180"/>
          <p:cNvCxnSpPr>
            <a:stCxn id="178" idx="4"/>
            <a:endCxn id="179" idx="0"/>
          </p:cNvCxnSpPr>
          <p:nvPr/>
        </p:nvCxnSpPr>
        <p:spPr>
          <a:xfrm flipH="1">
            <a:off x="2327017" y="3844667"/>
            <a:ext cx="1" cy="15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4"/>
            <a:endCxn id="180" idx="0"/>
          </p:cNvCxnSpPr>
          <p:nvPr/>
        </p:nvCxnSpPr>
        <p:spPr>
          <a:xfrm>
            <a:off x="2327017" y="4669922"/>
            <a:ext cx="0" cy="2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1585881" y="618798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1</a:t>
            </a:r>
          </a:p>
        </p:txBody>
      </p:sp>
      <p:cxnSp>
        <p:nvCxnSpPr>
          <p:cNvPr id="184" name="Straight Arrow Connector 183"/>
          <p:cNvCxnSpPr>
            <a:stCxn id="180" idx="4"/>
            <a:endCxn id="183" idx="0"/>
          </p:cNvCxnSpPr>
          <p:nvPr/>
        </p:nvCxnSpPr>
        <p:spPr>
          <a:xfrm flipH="1">
            <a:off x="2250999" y="5624230"/>
            <a:ext cx="76018" cy="56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7" idx="4"/>
            <a:endCxn id="178" idx="0"/>
          </p:cNvCxnSpPr>
          <p:nvPr/>
        </p:nvCxnSpPr>
        <p:spPr>
          <a:xfrm>
            <a:off x="2327017" y="3017166"/>
            <a:ext cx="1" cy="15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5" idx="4"/>
            <a:endCxn id="177" idx="0"/>
          </p:cNvCxnSpPr>
          <p:nvPr/>
        </p:nvCxnSpPr>
        <p:spPr>
          <a:xfrm flipH="1">
            <a:off x="2327017" y="2216267"/>
            <a:ext cx="39683" cy="1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0" y="0"/>
            <a:ext cx="1921164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1+2+3+4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2584" y="0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Expression</a:t>
            </a:r>
          </a:p>
          <a:p>
            <a:pPr algn="ctr"/>
            <a:r>
              <a:rPr lang="tr-TR" sz="900" dirty="0" smtClean="0"/>
              <a:t>value= 42.189</a:t>
            </a:r>
          </a:p>
          <a:p>
            <a:pPr algn="ctr"/>
            <a:r>
              <a:rPr lang="tr-TR" sz="900" dirty="0" smtClean="0"/>
              <a:t>Type= decimal</a:t>
            </a:r>
            <a:endParaRPr lang="en-US" sz="900" dirty="0"/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3031818" y="335010"/>
            <a:ext cx="1660766" cy="60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8" idx="0"/>
          </p:cNvCxnSpPr>
          <p:nvPr/>
        </p:nvCxnSpPr>
        <p:spPr>
          <a:xfrm>
            <a:off x="6022819" y="335010"/>
            <a:ext cx="1302586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60287" y="384111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Term</a:t>
            </a:r>
          </a:p>
        </p:txBody>
      </p:sp>
      <p:sp>
        <p:nvSpPr>
          <p:cNvPr id="19" name="Oval 18"/>
          <p:cNvSpPr/>
          <p:nvPr/>
        </p:nvSpPr>
        <p:spPr>
          <a:xfrm>
            <a:off x="4692584" y="812163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+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4" idx="4"/>
            <a:endCxn id="19" idx="0"/>
          </p:cNvCxnSpPr>
          <p:nvPr/>
        </p:nvCxnSpPr>
        <p:spPr>
          <a:xfrm>
            <a:off x="5357702" y="670019"/>
            <a:ext cx="0" cy="14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240892" y="1028615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Exponent</a:t>
            </a:r>
          </a:p>
          <a:p>
            <a:pPr algn="ctr"/>
            <a:r>
              <a:rPr lang="tr-TR" sz="900" dirty="0" smtClean="0"/>
              <a:t>Value= 0.189</a:t>
            </a:r>
          </a:p>
          <a:p>
            <a:pPr algn="ctr"/>
            <a:r>
              <a:rPr lang="tr-TR" sz="900" dirty="0" smtClean="0"/>
              <a:t>Type = decimal</a:t>
            </a:r>
          </a:p>
        </p:txBody>
      </p:sp>
      <p:sp>
        <p:nvSpPr>
          <p:cNvPr id="27" name="Oval 26"/>
          <p:cNvSpPr/>
          <p:nvPr/>
        </p:nvSpPr>
        <p:spPr>
          <a:xfrm>
            <a:off x="9974377" y="1934487"/>
            <a:ext cx="1330235" cy="7046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Factor</a:t>
            </a:r>
          </a:p>
          <a:p>
            <a:pPr algn="ctr"/>
            <a:r>
              <a:rPr lang="tr-TR" sz="900" dirty="0" smtClean="0"/>
              <a:t>Value = -2.4</a:t>
            </a:r>
          </a:p>
          <a:p>
            <a:pPr algn="ctr"/>
            <a:r>
              <a:rPr lang="tr-TR" sz="900" dirty="0" smtClean="0"/>
              <a:t>Type = decimal</a:t>
            </a:r>
            <a:endParaRPr lang="en-US" sz="900" dirty="0" smtClean="0"/>
          </a:p>
          <a:p>
            <a:pPr algn="ctr"/>
            <a:endParaRPr lang="tr-TR" sz="900" dirty="0" smtClean="0"/>
          </a:p>
        </p:txBody>
      </p:sp>
      <p:cxnSp>
        <p:nvCxnSpPr>
          <p:cNvPr id="52" name="Straight Arrow Connector 51"/>
          <p:cNvCxnSpPr>
            <a:stCxn id="18" idx="6"/>
            <a:endCxn id="22" idx="0"/>
          </p:cNvCxnSpPr>
          <p:nvPr/>
        </p:nvCxnSpPr>
        <p:spPr>
          <a:xfrm>
            <a:off x="7990522" y="719121"/>
            <a:ext cx="915488" cy="30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2" idx="6"/>
            <a:endCxn id="27" idx="0"/>
          </p:cNvCxnSpPr>
          <p:nvPr/>
        </p:nvCxnSpPr>
        <p:spPr>
          <a:xfrm>
            <a:off x="9571127" y="1363625"/>
            <a:ext cx="1068368" cy="57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4"/>
            <a:endCxn id="74" idx="0"/>
          </p:cNvCxnSpPr>
          <p:nvPr/>
        </p:nvCxnSpPr>
        <p:spPr>
          <a:xfrm>
            <a:off x="10639495" y="2639091"/>
            <a:ext cx="115368" cy="15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0" y="0"/>
            <a:ext cx="2366700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42+ -2.0 ^ (5 – 7.4)</a:t>
            </a:r>
            <a:endParaRPr lang="en-US" sz="900" dirty="0"/>
          </a:p>
        </p:txBody>
      </p:sp>
      <p:sp>
        <p:nvSpPr>
          <p:cNvPr id="71" name="Oval 70"/>
          <p:cNvSpPr/>
          <p:nvPr/>
        </p:nvSpPr>
        <p:spPr>
          <a:xfrm>
            <a:off x="9469228" y="2600431"/>
            <a:ext cx="429258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(</a:t>
            </a:r>
            <a:endParaRPr lang="en-US" sz="900" dirty="0"/>
          </a:p>
        </p:txBody>
      </p:sp>
      <p:sp>
        <p:nvSpPr>
          <p:cNvPr id="73" name="Oval 72"/>
          <p:cNvSpPr/>
          <p:nvPr/>
        </p:nvSpPr>
        <p:spPr>
          <a:xfrm>
            <a:off x="11608210" y="2752770"/>
            <a:ext cx="480291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)</a:t>
            </a:r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10089745" y="2791289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Expression</a:t>
            </a:r>
          </a:p>
          <a:p>
            <a:pPr algn="ctr"/>
            <a:r>
              <a:rPr lang="tr-TR" sz="900" dirty="0" smtClean="0"/>
              <a:t>Value = -2.4</a:t>
            </a:r>
          </a:p>
          <a:p>
            <a:pPr algn="ctr"/>
            <a:r>
              <a:rPr lang="tr-TR" sz="900" dirty="0" smtClean="0"/>
              <a:t>Type = decimal</a:t>
            </a:r>
            <a:endParaRPr lang="en-US" sz="900" dirty="0"/>
          </a:p>
        </p:txBody>
      </p:sp>
      <p:cxnSp>
        <p:nvCxnSpPr>
          <p:cNvPr id="75" name="Straight Arrow Connector 74"/>
          <p:cNvCxnSpPr>
            <a:stCxn id="27" idx="6"/>
            <a:endCxn id="73" idx="0"/>
          </p:cNvCxnSpPr>
          <p:nvPr/>
        </p:nvCxnSpPr>
        <p:spPr>
          <a:xfrm>
            <a:off x="11304612" y="2286789"/>
            <a:ext cx="543744" cy="46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7" idx="2"/>
            <a:endCxn id="71" idx="7"/>
          </p:cNvCxnSpPr>
          <p:nvPr/>
        </p:nvCxnSpPr>
        <p:spPr>
          <a:xfrm flipH="1">
            <a:off x="9835623" y="2286789"/>
            <a:ext cx="138754" cy="41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0824137" y="3613506"/>
            <a:ext cx="1330235" cy="4855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Term</a:t>
            </a:r>
            <a:endParaRPr lang="tr-TR" sz="900" dirty="0"/>
          </a:p>
          <a:p>
            <a:pPr algn="ctr"/>
            <a:r>
              <a:rPr lang="tr-TR" sz="900" dirty="0" smtClean="0"/>
              <a:t>Value = 7.4</a:t>
            </a:r>
          </a:p>
          <a:p>
            <a:pPr algn="ctr"/>
            <a:r>
              <a:rPr lang="tr-TR" sz="900" dirty="0" smtClean="0"/>
              <a:t>Type= decimal</a:t>
            </a:r>
          </a:p>
        </p:txBody>
      </p:sp>
      <p:sp>
        <p:nvSpPr>
          <p:cNvPr id="98" name="Oval 97"/>
          <p:cNvSpPr/>
          <p:nvPr/>
        </p:nvSpPr>
        <p:spPr>
          <a:xfrm>
            <a:off x="10849948" y="4459475"/>
            <a:ext cx="1330235" cy="311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exponent</a:t>
            </a:r>
          </a:p>
        </p:txBody>
      </p:sp>
      <p:sp>
        <p:nvSpPr>
          <p:cNvPr id="99" name="Oval 98"/>
          <p:cNvSpPr/>
          <p:nvPr/>
        </p:nvSpPr>
        <p:spPr>
          <a:xfrm>
            <a:off x="10834051" y="5335892"/>
            <a:ext cx="1330235" cy="311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factor</a:t>
            </a:r>
          </a:p>
        </p:txBody>
      </p:sp>
      <p:sp>
        <p:nvSpPr>
          <p:cNvPr id="100" name="Oval 99"/>
          <p:cNvSpPr/>
          <p:nvPr/>
        </p:nvSpPr>
        <p:spPr>
          <a:xfrm>
            <a:off x="10834049" y="5752878"/>
            <a:ext cx="1330235" cy="311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Number</a:t>
            </a:r>
          </a:p>
        </p:txBody>
      </p:sp>
      <p:cxnSp>
        <p:nvCxnSpPr>
          <p:cNvPr id="101" name="Straight Arrow Connector 100"/>
          <p:cNvCxnSpPr>
            <a:stCxn id="96" idx="4"/>
            <a:endCxn id="98" idx="0"/>
          </p:cNvCxnSpPr>
          <p:nvPr/>
        </p:nvCxnSpPr>
        <p:spPr>
          <a:xfrm>
            <a:off x="11489255" y="4099025"/>
            <a:ext cx="25811" cy="36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99" idx="0"/>
          </p:cNvCxnSpPr>
          <p:nvPr/>
        </p:nvCxnSpPr>
        <p:spPr>
          <a:xfrm flipH="1">
            <a:off x="11499169" y="4771314"/>
            <a:ext cx="15897" cy="56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9" idx="4"/>
            <a:endCxn id="100" idx="0"/>
          </p:cNvCxnSpPr>
          <p:nvPr/>
        </p:nvCxnSpPr>
        <p:spPr>
          <a:xfrm flipH="1">
            <a:off x="11499167" y="5647731"/>
            <a:ext cx="2" cy="10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0834049" y="6535200"/>
            <a:ext cx="1330235" cy="311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7.4</a:t>
            </a:r>
          </a:p>
        </p:txBody>
      </p:sp>
      <p:cxnSp>
        <p:nvCxnSpPr>
          <p:cNvPr id="105" name="Straight Arrow Connector 104"/>
          <p:cNvCxnSpPr>
            <a:stCxn id="100" idx="4"/>
            <a:endCxn id="104" idx="0"/>
          </p:cNvCxnSpPr>
          <p:nvPr/>
        </p:nvCxnSpPr>
        <p:spPr>
          <a:xfrm>
            <a:off x="11499167" y="6064717"/>
            <a:ext cx="0" cy="47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5"/>
            <a:endCxn id="96" idx="0"/>
          </p:cNvCxnSpPr>
          <p:nvPr/>
        </p:nvCxnSpPr>
        <p:spPr>
          <a:xfrm>
            <a:off x="11225172" y="3363186"/>
            <a:ext cx="264083" cy="25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0834049" y="6144038"/>
            <a:ext cx="1330235" cy="311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decimal</a:t>
            </a:r>
          </a:p>
        </p:txBody>
      </p:sp>
      <p:sp>
        <p:nvSpPr>
          <p:cNvPr id="131" name="Oval 130"/>
          <p:cNvSpPr/>
          <p:nvPr/>
        </p:nvSpPr>
        <p:spPr>
          <a:xfrm>
            <a:off x="8768742" y="3289275"/>
            <a:ext cx="1330235" cy="5141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Expression</a:t>
            </a:r>
          </a:p>
          <a:p>
            <a:pPr algn="ctr"/>
            <a:r>
              <a:rPr lang="tr-TR" sz="900" dirty="0" smtClean="0"/>
              <a:t>Value = 5</a:t>
            </a:r>
          </a:p>
          <a:p>
            <a:pPr algn="ctr"/>
            <a:r>
              <a:rPr lang="tr-TR" sz="900" dirty="0" smtClean="0"/>
              <a:t>Type=integer</a:t>
            </a:r>
            <a:endParaRPr lang="en-US" sz="900" dirty="0"/>
          </a:p>
        </p:txBody>
      </p:sp>
      <p:sp>
        <p:nvSpPr>
          <p:cNvPr id="132" name="Oval 131"/>
          <p:cNvSpPr/>
          <p:nvPr/>
        </p:nvSpPr>
        <p:spPr>
          <a:xfrm>
            <a:off x="8768741" y="3981771"/>
            <a:ext cx="1330235" cy="4625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Term</a:t>
            </a:r>
          </a:p>
        </p:txBody>
      </p:sp>
      <p:sp>
        <p:nvSpPr>
          <p:cNvPr id="133" name="Oval 132"/>
          <p:cNvSpPr/>
          <p:nvPr/>
        </p:nvSpPr>
        <p:spPr>
          <a:xfrm>
            <a:off x="8747168" y="4550277"/>
            <a:ext cx="1330235" cy="468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exponent</a:t>
            </a:r>
          </a:p>
        </p:txBody>
      </p:sp>
      <p:sp>
        <p:nvSpPr>
          <p:cNvPr id="134" name="Oval 133"/>
          <p:cNvSpPr/>
          <p:nvPr/>
        </p:nvSpPr>
        <p:spPr>
          <a:xfrm>
            <a:off x="8729508" y="5209137"/>
            <a:ext cx="1330235" cy="394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factor</a:t>
            </a:r>
          </a:p>
        </p:txBody>
      </p:sp>
      <p:sp>
        <p:nvSpPr>
          <p:cNvPr id="135" name="Oval 134"/>
          <p:cNvSpPr/>
          <p:nvPr/>
        </p:nvSpPr>
        <p:spPr>
          <a:xfrm>
            <a:off x="8834097" y="5744445"/>
            <a:ext cx="1330235" cy="344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Number</a:t>
            </a:r>
          </a:p>
        </p:txBody>
      </p:sp>
      <p:cxnSp>
        <p:nvCxnSpPr>
          <p:cNvPr id="137" name="Straight Arrow Connector 136"/>
          <p:cNvCxnSpPr>
            <a:stCxn id="132" idx="4"/>
            <a:endCxn id="133" idx="0"/>
          </p:cNvCxnSpPr>
          <p:nvPr/>
        </p:nvCxnSpPr>
        <p:spPr>
          <a:xfrm flipH="1">
            <a:off x="9412286" y="4444333"/>
            <a:ext cx="21573" cy="10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3" idx="4"/>
            <a:endCxn id="134" idx="0"/>
          </p:cNvCxnSpPr>
          <p:nvPr/>
        </p:nvCxnSpPr>
        <p:spPr>
          <a:xfrm flipH="1">
            <a:off x="9394626" y="5018762"/>
            <a:ext cx="17660" cy="19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4" idx="4"/>
            <a:endCxn id="135" idx="0"/>
          </p:cNvCxnSpPr>
          <p:nvPr/>
        </p:nvCxnSpPr>
        <p:spPr>
          <a:xfrm>
            <a:off x="9394626" y="5603632"/>
            <a:ext cx="104589" cy="14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834097" y="6469379"/>
            <a:ext cx="1330235" cy="25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5</a:t>
            </a:r>
            <a:endParaRPr lang="tr-TR" sz="900" dirty="0" smtClean="0"/>
          </a:p>
        </p:txBody>
      </p:sp>
      <p:cxnSp>
        <p:nvCxnSpPr>
          <p:cNvPr id="143" name="Straight Arrow Connector 142"/>
          <p:cNvCxnSpPr>
            <a:stCxn id="135" idx="4"/>
            <a:endCxn id="142" idx="0"/>
          </p:cNvCxnSpPr>
          <p:nvPr/>
        </p:nvCxnSpPr>
        <p:spPr>
          <a:xfrm>
            <a:off x="9499215" y="6088776"/>
            <a:ext cx="0" cy="3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8816436" y="6177754"/>
            <a:ext cx="1330235" cy="25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integer</a:t>
            </a:r>
          </a:p>
        </p:txBody>
      </p:sp>
      <p:cxnSp>
        <p:nvCxnSpPr>
          <p:cNvPr id="113" name="Straight Arrow Connector 112"/>
          <p:cNvCxnSpPr>
            <a:stCxn id="131" idx="4"/>
            <a:endCxn id="132" idx="0"/>
          </p:cNvCxnSpPr>
          <p:nvPr/>
        </p:nvCxnSpPr>
        <p:spPr>
          <a:xfrm flipH="1">
            <a:off x="9433859" y="3803418"/>
            <a:ext cx="1" cy="17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4" idx="2"/>
            <a:endCxn id="131" idx="0"/>
          </p:cNvCxnSpPr>
          <p:nvPr/>
        </p:nvCxnSpPr>
        <p:spPr>
          <a:xfrm flipH="1">
            <a:off x="9433860" y="3126299"/>
            <a:ext cx="655885" cy="1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0331705" y="3729358"/>
            <a:ext cx="475162" cy="3298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-</a:t>
            </a:r>
            <a:endParaRPr lang="en-US" sz="900" dirty="0"/>
          </a:p>
        </p:txBody>
      </p:sp>
      <p:cxnSp>
        <p:nvCxnSpPr>
          <p:cNvPr id="145" name="Straight Arrow Connector 144"/>
          <p:cNvCxnSpPr>
            <a:stCxn id="74" idx="4"/>
            <a:endCxn id="155" idx="0"/>
          </p:cNvCxnSpPr>
          <p:nvPr/>
        </p:nvCxnSpPr>
        <p:spPr>
          <a:xfrm flipH="1">
            <a:off x="10569286" y="3461308"/>
            <a:ext cx="185577" cy="2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2" idx="2"/>
            <a:endCxn id="161" idx="0"/>
          </p:cNvCxnSpPr>
          <p:nvPr/>
        </p:nvCxnSpPr>
        <p:spPr>
          <a:xfrm flipH="1">
            <a:off x="7427364" y="1363625"/>
            <a:ext cx="813528" cy="41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6762246" y="1783367"/>
            <a:ext cx="1330235" cy="670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Exponent</a:t>
            </a:r>
          </a:p>
          <a:p>
            <a:pPr algn="ctr"/>
            <a:r>
              <a:rPr lang="tr-TR" sz="900" dirty="0" smtClean="0"/>
              <a:t>Value = 2.0</a:t>
            </a:r>
          </a:p>
          <a:p>
            <a:pPr algn="ctr"/>
            <a:r>
              <a:rPr lang="tr-TR" sz="900" dirty="0"/>
              <a:t>t</a:t>
            </a:r>
            <a:r>
              <a:rPr lang="tr-TR" sz="900" dirty="0" smtClean="0"/>
              <a:t>ype =decimal</a:t>
            </a:r>
          </a:p>
        </p:txBody>
      </p:sp>
      <p:sp>
        <p:nvSpPr>
          <p:cNvPr id="164" name="Oval 163"/>
          <p:cNvSpPr/>
          <p:nvPr/>
        </p:nvSpPr>
        <p:spPr>
          <a:xfrm>
            <a:off x="8834097" y="2236871"/>
            <a:ext cx="475162" cy="3298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^</a:t>
            </a:r>
            <a:endParaRPr lang="en-US" sz="900" dirty="0"/>
          </a:p>
        </p:txBody>
      </p:sp>
      <p:cxnSp>
        <p:nvCxnSpPr>
          <p:cNvPr id="152" name="Straight Arrow Connector 151"/>
          <p:cNvCxnSpPr>
            <a:stCxn id="22" idx="4"/>
            <a:endCxn id="164" idx="0"/>
          </p:cNvCxnSpPr>
          <p:nvPr/>
        </p:nvCxnSpPr>
        <p:spPr>
          <a:xfrm>
            <a:off x="8906010" y="1698634"/>
            <a:ext cx="165668" cy="5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6674112" y="2632364"/>
            <a:ext cx="1330235" cy="5213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factor</a:t>
            </a:r>
          </a:p>
        </p:txBody>
      </p:sp>
      <p:sp>
        <p:nvSpPr>
          <p:cNvPr id="175" name="Oval 174"/>
          <p:cNvSpPr/>
          <p:nvPr/>
        </p:nvSpPr>
        <p:spPr>
          <a:xfrm>
            <a:off x="6660287" y="3361601"/>
            <a:ext cx="1330235" cy="5912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Number</a:t>
            </a:r>
          </a:p>
        </p:txBody>
      </p:sp>
      <p:cxnSp>
        <p:nvCxnSpPr>
          <p:cNvPr id="176" name="Straight Arrow Connector 175"/>
          <p:cNvCxnSpPr>
            <a:stCxn id="174" idx="4"/>
            <a:endCxn id="175" idx="0"/>
          </p:cNvCxnSpPr>
          <p:nvPr/>
        </p:nvCxnSpPr>
        <p:spPr>
          <a:xfrm flipH="1">
            <a:off x="7325405" y="3153675"/>
            <a:ext cx="13825" cy="20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642625" y="5077481"/>
            <a:ext cx="1330235" cy="25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2.0</a:t>
            </a:r>
          </a:p>
        </p:txBody>
      </p:sp>
      <p:cxnSp>
        <p:nvCxnSpPr>
          <p:cNvPr id="187" name="Straight Arrow Connector 186"/>
          <p:cNvCxnSpPr>
            <a:stCxn id="175" idx="4"/>
            <a:endCxn id="186" idx="0"/>
          </p:cNvCxnSpPr>
          <p:nvPr/>
        </p:nvCxnSpPr>
        <p:spPr>
          <a:xfrm flipH="1">
            <a:off x="7307743" y="3952900"/>
            <a:ext cx="17662" cy="112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6660287" y="4270478"/>
            <a:ext cx="1330235" cy="4903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decimal</a:t>
            </a:r>
          </a:p>
        </p:txBody>
      </p:sp>
      <p:cxnSp>
        <p:nvCxnSpPr>
          <p:cNvPr id="154" name="Straight Arrow Connector 153"/>
          <p:cNvCxnSpPr>
            <a:stCxn id="161" idx="4"/>
            <a:endCxn id="174" idx="0"/>
          </p:cNvCxnSpPr>
          <p:nvPr/>
        </p:nvCxnSpPr>
        <p:spPr>
          <a:xfrm flipH="1">
            <a:off x="7339230" y="2453386"/>
            <a:ext cx="88134" cy="17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2364673" y="920450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Term</a:t>
            </a:r>
          </a:p>
          <a:p>
            <a:pPr algn="ctr"/>
            <a:r>
              <a:rPr lang="tr-TR" sz="900" dirty="0" smtClean="0"/>
              <a:t>Value = 42</a:t>
            </a:r>
          </a:p>
          <a:p>
            <a:pPr algn="ctr"/>
            <a:r>
              <a:rPr lang="tr-TR" sz="900" dirty="0" smtClean="0"/>
              <a:t>Type = integer</a:t>
            </a:r>
          </a:p>
        </p:txBody>
      </p:sp>
      <p:sp>
        <p:nvSpPr>
          <p:cNvPr id="192" name="Oval 191"/>
          <p:cNvSpPr/>
          <p:nvPr/>
        </p:nvSpPr>
        <p:spPr>
          <a:xfrm>
            <a:off x="2357418" y="2037732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exponent</a:t>
            </a:r>
          </a:p>
        </p:txBody>
      </p:sp>
      <p:sp>
        <p:nvSpPr>
          <p:cNvPr id="193" name="Oval 192"/>
          <p:cNvSpPr/>
          <p:nvPr/>
        </p:nvSpPr>
        <p:spPr>
          <a:xfrm>
            <a:off x="2364673" y="2969117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factor</a:t>
            </a:r>
          </a:p>
        </p:txBody>
      </p:sp>
      <p:sp>
        <p:nvSpPr>
          <p:cNvPr id="194" name="Oval 193"/>
          <p:cNvSpPr/>
          <p:nvPr/>
        </p:nvSpPr>
        <p:spPr>
          <a:xfrm>
            <a:off x="2364673" y="3894277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Number</a:t>
            </a:r>
          </a:p>
        </p:txBody>
      </p:sp>
      <p:cxnSp>
        <p:nvCxnSpPr>
          <p:cNvPr id="195" name="Straight Arrow Connector 194"/>
          <p:cNvCxnSpPr>
            <a:stCxn id="190" idx="4"/>
            <a:endCxn id="192" idx="0"/>
          </p:cNvCxnSpPr>
          <p:nvPr/>
        </p:nvCxnSpPr>
        <p:spPr>
          <a:xfrm flipH="1">
            <a:off x="3022536" y="1754703"/>
            <a:ext cx="7255" cy="28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2" idx="4"/>
            <a:endCxn id="193" idx="0"/>
          </p:cNvCxnSpPr>
          <p:nvPr/>
        </p:nvCxnSpPr>
        <p:spPr>
          <a:xfrm>
            <a:off x="3022536" y="2871985"/>
            <a:ext cx="7255" cy="9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3" idx="4"/>
            <a:endCxn id="194" idx="0"/>
          </p:cNvCxnSpPr>
          <p:nvPr/>
        </p:nvCxnSpPr>
        <p:spPr>
          <a:xfrm>
            <a:off x="3029791" y="3803370"/>
            <a:ext cx="0" cy="9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2357417" y="6002712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42</a:t>
            </a:r>
          </a:p>
        </p:txBody>
      </p:sp>
      <p:cxnSp>
        <p:nvCxnSpPr>
          <p:cNvPr id="199" name="Straight Arrow Connector 198"/>
          <p:cNvCxnSpPr>
            <a:stCxn id="194" idx="4"/>
            <a:endCxn id="198" idx="0"/>
          </p:cNvCxnSpPr>
          <p:nvPr/>
        </p:nvCxnSpPr>
        <p:spPr>
          <a:xfrm flipH="1">
            <a:off x="3022535" y="4728530"/>
            <a:ext cx="7256" cy="127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2348141" y="4826119"/>
            <a:ext cx="1330235" cy="834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4626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307</Words>
  <Application>Microsoft Office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 say</dc:creator>
  <cp:lastModifiedBy>Ene say</cp:lastModifiedBy>
  <cp:revision>8</cp:revision>
  <cp:lastPrinted>2015-02-04T05:56:34Z</cp:lastPrinted>
  <dcterms:created xsi:type="dcterms:W3CDTF">2015-02-04T05:52:21Z</dcterms:created>
  <dcterms:modified xsi:type="dcterms:W3CDTF">2015-02-04T06:43:03Z</dcterms:modified>
</cp:coreProperties>
</file>