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64" r:id="rId5"/>
    <p:sldId id="263" r:id="rId6"/>
    <p:sldId id="265" r:id="rId7"/>
    <p:sldId id="272" r:id="rId8"/>
    <p:sldId id="271" r:id="rId9"/>
    <p:sldId id="266" r:id="rId10"/>
    <p:sldId id="267" r:id="rId11"/>
    <p:sldId id="268" r:id="rId12"/>
    <p:sldId id="269" r:id="rId13"/>
    <p:sldId id="273" r:id="rId14"/>
    <p:sldId id="274" r:id="rId15"/>
    <p:sldId id="259" r:id="rId16"/>
    <p:sldId id="275" r:id="rId17"/>
    <p:sldId id="276" r:id="rId18"/>
    <p:sldId id="277" r:id="rId19"/>
    <p:sldId id="278" r:id="rId20"/>
    <p:sldId id="279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12" autoAdjust="0"/>
    <p:restoredTop sz="94660"/>
  </p:normalViewPr>
  <p:slideViewPr>
    <p:cSldViewPr snapToGrid="0">
      <p:cViewPr>
        <p:scale>
          <a:sx n="100" d="100"/>
          <a:sy n="100" d="100"/>
        </p:scale>
        <p:origin x="151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DCFE-D1AE-48D3-804A-3BD6B86CD6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ubiomech/ExoCode/tree/nano_teensy_board/Documentation" TargetMode="External"/><Relationship Id="rId2" Type="http://schemas.openxmlformats.org/officeDocument/2006/relationships/hyperlink" Target="https://github.com/naubiomech/ExoCode/tree/nano_teensy_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3D3-D0F9-E04C-EDF5-D6727990F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Code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470A1-707D-9261-4359-467838316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</a:t>
            </a:r>
            <a:r>
              <a:rPr lang="en-US" dirty="0" err="1"/>
              <a:t>Pridham</a:t>
            </a:r>
            <a:endParaRPr lang="en-US" dirty="0"/>
          </a:p>
          <a:p>
            <a:r>
              <a:rPr lang="en-US" dirty="0"/>
              <a:t>9/14/2022</a:t>
            </a:r>
          </a:p>
        </p:txBody>
      </p:sp>
    </p:spTree>
    <p:extLst>
      <p:ext uri="{BB962C8B-B14F-4D97-AF65-F5344CB8AC3E}">
        <p14:creationId xmlns:p14="http://schemas.microsoft.com/office/powerpoint/2010/main" val="312430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8A99775-F0C0-F5B3-B074-55C425CE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146050" y="3926840"/>
            <a:ext cx="1384300" cy="82550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Currently CAN motors but other types can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Takes in torque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353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BE0CC05-036E-1E82-A5EA-EBA6BF055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 Sensors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Measures torques at the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 have flag to use PID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if torque sensor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use if there is no torque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39906D-CF64-B129-852D-D37F1B891416}"/>
              </a:ext>
            </a:extLst>
          </p:cNvPr>
          <p:cNvSpPr/>
          <p:nvPr/>
        </p:nvSpPr>
        <p:spPr>
          <a:xfrm>
            <a:off x="85090" y="4422648"/>
            <a:ext cx="1384300" cy="102870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172F3DC-E576-4955-67FD-BE2B9772A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determine pressure at the heel and toe.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determine foot strike and percent gait based on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controllers use one or both of these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A0431A-07FF-8D61-1B68-EB06F705343F}"/>
              </a:ext>
            </a:extLst>
          </p:cNvPr>
          <p:cNvSpPr/>
          <p:nvPr/>
        </p:nvSpPr>
        <p:spPr>
          <a:xfrm>
            <a:off x="532673" y="2928198"/>
            <a:ext cx="929641" cy="63617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AA12D5C-191B-18D3-4397-2F38FE92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Displays messages based on exoskeleton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Colors (RGB)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Patterns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Solid (Color)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Blink (Color, Freq)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Pulse (Color, Freq)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Rainbow (Freq)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E5F634-8E82-9A64-89AE-8DD931163E50}"/>
              </a:ext>
            </a:extLst>
          </p:cNvPr>
          <p:cNvSpPr/>
          <p:nvPr/>
        </p:nvSpPr>
        <p:spPr>
          <a:xfrm>
            <a:off x="2490108" y="5375808"/>
            <a:ext cx="1605641" cy="769257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62680D6-6903-993E-9477-C038EC97E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LED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4838702" y="5326743"/>
            <a:ext cx="1605641" cy="769257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synchronize the exoskeleton with infrared(IR) motion capture through an IR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Pulse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Long pulse at start and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Small pulses in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B3990-91D5-04BE-ED21-C9B376D69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96" y="5397500"/>
            <a:ext cx="4612104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BDA2E0F-8133-7666-6C43-C3E3AFBD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9" y="1718773"/>
            <a:ext cx="6226423" cy="280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94182-10FC-1BDA-5FAD-5821B2D086E3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4CD18-8812-CED1-FD0D-6C971D334500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A31ADA7-7B0B-45DB-349D-EAF85AEA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9" y="1718773"/>
            <a:ext cx="6226423" cy="280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90617-4BDE-EFD2-E837-9A59AF769D82}"/>
              </a:ext>
            </a:extLst>
          </p:cNvPr>
          <p:cNvCxnSpPr>
            <a:cxnSpLocks/>
          </p:cNvCxnSpPr>
          <p:nvPr/>
        </p:nvCxnSpPr>
        <p:spPr>
          <a:xfrm>
            <a:off x="6705600" y="1971675"/>
            <a:ext cx="59055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CEC05C-EC63-2BAA-9FB4-50FFC467C36C}"/>
              </a:ext>
            </a:extLst>
          </p:cNvPr>
          <p:cNvCxnSpPr>
            <a:cxnSpLocks/>
          </p:cNvCxnSpPr>
          <p:nvPr/>
        </p:nvCxnSpPr>
        <p:spPr>
          <a:xfrm>
            <a:off x="9258300" y="2000250"/>
            <a:ext cx="59055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2E2740-5B0B-D72D-0111-9565DE204BF9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8AFC5-6243-6BEC-D461-8D0C72EC347A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4389C5E-DDF6-0900-030F-F369A845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9" y="1718773"/>
            <a:ext cx="6226423" cy="280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90AAB-A190-0907-EBE7-66BDE9644D63}"/>
              </a:ext>
            </a:extLst>
          </p:cNvPr>
          <p:cNvSpPr/>
          <p:nvPr/>
        </p:nvSpPr>
        <p:spPr>
          <a:xfrm>
            <a:off x="8258175" y="2047875"/>
            <a:ext cx="962025" cy="151582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57A0E-9383-6F87-3C98-24BE3ECBE0D8}"/>
              </a:ext>
            </a:extLst>
          </p:cNvPr>
          <p:cNvSpPr/>
          <p:nvPr/>
        </p:nvSpPr>
        <p:spPr>
          <a:xfrm>
            <a:off x="9805987" y="2047874"/>
            <a:ext cx="962025" cy="151582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37D03-0A52-2F3C-68A0-D7EB35CF377E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DC391-BE7B-E7E8-ED3C-07F4D4562DCB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009F4EF-BE6C-0BDE-2ACD-8FCB3E1E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9" y="1718773"/>
            <a:ext cx="6226423" cy="280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8B2D9-120D-01B3-0393-2E92FEA2C746}"/>
              </a:ext>
            </a:extLst>
          </p:cNvPr>
          <p:cNvSpPr/>
          <p:nvPr/>
        </p:nvSpPr>
        <p:spPr>
          <a:xfrm>
            <a:off x="7277100" y="2047875"/>
            <a:ext cx="962025" cy="177165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316C9-3F8C-2D5D-EB5B-0819C413E511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0783D-0C2C-4F09-6845-1AF6A9B82634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BAAEB6-A3FB-5A21-D5D9-B2758F4C8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9" y="1718773"/>
            <a:ext cx="6226423" cy="280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615B4-D87D-A52D-6E43-2F882D9B5F53}"/>
              </a:ext>
            </a:extLst>
          </p:cNvPr>
          <p:cNvSpPr/>
          <p:nvPr/>
        </p:nvSpPr>
        <p:spPr>
          <a:xfrm>
            <a:off x="7329488" y="2593181"/>
            <a:ext cx="417512" cy="20716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CA5A7-D94F-3483-9454-746EFEA2AA31}"/>
              </a:ext>
            </a:extLst>
          </p:cNvPr>
          <p:cNvSpPr/>
          <p:nvPr/>
        </p:nvSpPr>
        <p:spPr>
          <a:xfrm>
            <a:off x="7381876" y="3362325"/>
            <a:ext cx="623887" cy="37147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9B9B7-DBDA-BAD9-5F76-61850848D78F}"/>
              </a:ext>
            </a:extLst>
          </p:cNvPr>
          <p:cNvCxnSpPr>
            <a:cxnSpLocks/>
          </p:cNvCxnSpPr>
          <p:nvPr/>
        </p:nvCxnSpPr>
        <p:spPr>
          <a:xfrm flipH="1">
            <a:off x="11068050" y="2009775"/>
            <a:ext cx="5531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DADA4C-AED4-A090-C2CB-1CD50DD4BC5F}"/>
              </a:ext>
            </a:extLst>
          </p:cNvPr>
          <p:cNvCxnSpPr>
            <a:cxnSpLocks/>
          </p:cNvCxnSpPr>
          <p:nvPr/>
        </p:nvCxnSpPr>
        <p:spPr>
          <a:xfrm flipH="1">
            <a:off x="9201150" y="2162175"/>
            <a:ext cx="6293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AB1AD8-595A-FE93-E8BE-55E83E3CC479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66081-D1A2-FBB4-BE50-F18AE11F9270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9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ED2A-8B25-C075-ED6A-4A1A544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New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569B-E17C-04E7-527B-A264B633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53437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Nano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Pro: has built in Bluetooth </a:t>
            </a:r>
          </a:p>
          <a:p>
            <a:pPr lvl="1"/>
            <a:r>
              <a:rPr lang="en-US" dirty="0"/>
              <a:t>Con: Slow clock</a:t>
            </a:r>
          </a:p>
          <a:p>
            <a:pPr lvl="1"/>
            <a:r>
              <a:rPr lang="en-US" dirty="0"/>
              <a:t>Con: Noisy ADC</a:t>
            </a:r>
          </a:p>
          <a:p>
            <a:r>
              <a:rPr lang="en-US" dirty="0">
                <a:solidFill>
                  <a:schemeClr val="accent6"/>
                </a:solidFill>
              </a:rPr>
              <a:t>Teensy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Pro: Fast Clock</a:t>
            </a:r>
          </a:p>
          <a:p>
            <a:pPr lvl="1"/>
            <a:r>
              <a:rPr lang="en-US" dirty="0"/>
              <a:t>Pro: Good ADC</a:t>
            </a:r>
          </a:p>
          <a:p>
            <a:pPr lvl="1"/>
            <a:r>
              <a:rPr lang="en-US" dirty="0"/>
              <a:t>Con: Needs external Bluetooth that can cause controls to hang while message is being sent </a:t>
            </a:r>
          </a:p>
          <a:p>
            <a:pPr lvl="1"/>
            <a:endParaRPr lang="en-US" dirty="0"/>
          </a:p>
          <a:p>
            <a:r>
              <a:rPr lang="en-US" dirty="0"/>
              <a:t>Each controllers’ cons are not an issue with the other so by having the </a:t>
            </a:r>
            <a:r>
              <a:rPr lang="en-US" dirty="0">
                <a:solidFill>
                  <a:schemeClr val="accent6"/>
                </a:solidFill>
              </a:rPr>
              <a:t>Teensy</a:t>
            </a:r>
            <a:r>
              <a:rPr lang="en-US" dirty="0"/>
              <a:t> offload Bluetooth communication to the </a:t>
            </a:r>
            <a:r>
              <a:rPr lang="en-US" dirty="0">
                <a:solidFill>
                  <a:schemeClr val="accent1"/>
                </a:solidFill>
              </a:rPr>
              <a:t>Nano</a:t>
            </a:r>
            <a:r>
              <a:rPr lang="en-US" dirty="0"/>
              <a:t> we should end up with an overall faster system</a:t>
            </a:r>
          </a:p>
          <a:p>
            <a:r>
              <a:rPr lang="en-US" dirty="0"/>
              <a:t>Expected possible control loop speed is ~600µs for 4 motors using 2 CAN busses and custom libraries. </a:t>
            </a:r>
          </a:p>
        </p:txBody>
      </p:sp>
    </p:spTree>
    <p:extLst>
      <p:ext uri="{BB962C8B-B14F-4D97-AF65-F5344CB8AC3E}">
        <p14:creationId xmlns:p14="http://schemas.microsoft.com/office/powerpoint/2010/main" val="5986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0AC6D79-3D8C-0EBE-30C1-1B8FACB57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9" y="1718773"/>
            <a:ext cx="6226423" cy="280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9235DB-0C61-E115-6F65-D4A0904AE7B3}"/>
              </a:ext>
            </a:extLst>
          </p:cNvPr>
          <p:cNvCxnSpPr>
            <a:cxnSpLocks/>
          </p:cNvCxnSpPr>
          <p:nvPr/>
        </p:nvCxnSpPr>
        <p:spPr>
          <a:xfrm flipH="1">
            <a:off x="11068050" y="2009775"/>
            <a:ext cx="5531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328E90-90CF-2943-5AB8-6330AF894F93}"/>
              </a:ext>
            </a:extLst>
          </p:cNvPr>
          <p:cNvCxnSpPr>
            <a:cxnSpLocks/>
          </p:cNvCxnSpPr>
          <p:nvPr/>
        </p:nvCxnSpPr>
        <p:spPr>
          <a:xfrm flipH="1">
            <a:off x="9201150" y="2162175"/>
            <a:ext cx="6293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F7312-95E7-F5FD-DEF8-C99BD0C1163C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03AF1-D190-B194-4A3C-7327C8C82DE3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7759E-7B6C-390C-222C-AD2C7A6AE812}"/>
              </a:ext>
            </a:extLst>
          </p:cNvPr>
          <p:cNvSpPr/>
          <p:nvPr/>
        </p:nvSpPr>
        <p:spPr>
          <a:xfrm>
            <a:off x="8369723" y="2702719"/>
            <a:ext cx="771896" cy="2262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2FE62-2014-BB6A-2854-014801E3C5DB}"/>
              </a:ext>
            </a:extLst>
          </p:cNvPr>
          <p:cNvSpPr/>
          <p:nvPr/>
        </p:nvSpPr>
        <p:spPr>
          <a:xfrm>
            <a:off x="7379494" y="2952750"/>
            <a:ext cx="781050" cy="22145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 animBg="1"/>
      <p:bldP spid="14" grpId="1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083C51E-9FC2-0B98-87DE-DDA441C6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9" y="1718773"/>
            <a:ext cx="6226423" cy="280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AF95B-62A1-3F7B-25B3-FE5604322468}"/>
              </a:ext>
            </a:extLst>
          </p:cNvPr>
          <p:cNvSpPr txBox="1"/>
          <p:nvPr/>
        </p:nvSpPr>
        <p:spPr>
          <a:xfrm>
            <a:off x="5930333" y="4698432"/>
            <a:ext cx="53454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pushes updated app info to the Teensy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pulls new sensor data from the Teensy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D476-9EDD-486B-4CE1-27D97DB5047B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1F2AF-1BC8-BD2F-1D79-E5D19FF6770C}"/>
              </a:ext>
            </a:extLst>
          </p:cNvPr>
          <p:cNvSpPr/>
          <p:nvPr/>
        </p:nvSpPr>
        <p:spPr>
          <a:xfrm>
            <a:off x="7290033" y="1904302"/>
            <a:ext cx="1925230" cy="213919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BFCCD-2C24-3081-F64C-AAE5D7FA712E}"/>
              </a:ext>
            </a:extLst>
          </p:cNvPr>
          <p:cNvSpPr/>
          <p:nvPr/>
        </p:nvSpPr>
        <p:spPr>
          <a:xfrm>
            <a:off x="9798049" y="1904302"/>
            <a:ext cx="1283807" cy="213919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0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6AE7-2CAB-AFA9-F3B4-83B7D4B5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840"/>
            <a:ext cx="10515600" cy="5598123"/>
          </a:xfrm>
        </p:spPr>
        <p:txBody>
          <a:bodyPr/>
          <a:lstStyle/>
          <a:p>
            <a:r>
              <a:rPr lang="en-US" sz="4400" dirty="0"/>
              <a:t>Code Location</a:t>
            </a:r>
            <a:endParaRPr lang="en-US" sz="4400" dirty="0">
              <a:hlinkClick r:id="rId2"/>
            </a:endParaRPr>
          </a:p>
          <a:p>
            <a:pPr lvl="1"/>
            <a:r>
              <a:rPr lang="en-US" sz="3200" dirty="0">
                <a:hlinkClick r:id="rId2"/>
              </a:rPr>
              <a:t>https://github.com/naubiomech/ExoCode/tree/nano_teensy_board</a:t>
            </a:r>
            <a:endParaRPr lang="en-US" sz="3200" dirty="0"/>
          </a:p>
          <a:p>
            <a:pPr lvl="1"/>
            <a:endParaRPr lang="en-US" dirty="0"/>
          </a:p>
          <a:p>
            <a:r>
              <a:rPr lang="en-US" sz="4400" dirty="0"/>
              <a:t>User Guide </a:t>
            </a:r>
          </a:p>
          <a:p>
            <a:pPr lvl="1"/>
            <a:r>
              <a:rPr lang="en-US" sz="3200" dirty="0">
                <a:hlinkClick r:id="rId3"/>
              </a:rPr>
              <a:t>https://github.com/naubiomech/ExoCode/tree/nano_teensy_board/Documentation</a:t>
            </a:r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6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5CD53C-E060-10FB-7C87-93A249A1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17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F51FAB4-626E-70CF-222F-5EAA799FD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Host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10871200" y="1195405"/>
            <a:ext cx="1333399" cy="1201046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-1" y="1250302"/>
            <a:ext cx="6667501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the user touches, app on phone or tablet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Packages and sends individual Bluetooth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0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B34AE18-4E62-CEE2-686E-7B063D58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6946433" y="1342035"/>
            <a:ext cx="3632083" cy="494265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-1" y="1250302"/>
            <a:ext cx="6667501" cy="572464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Bluetooth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Mirrors </a:t>
            </a:r>
            <a:r>
              <a:rPr lang="en-US" sz="2800" dirty="0" err="1"/>
              <a:t>ExoData</a:t>
            </a:r>
            <a:r>
              <a:rPr lang="en-US" sz="2800" dirty="0"/>
              <a:t> stored on the Teensy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low frequency sensor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5C30921-F3D2-9998-69F5-D253E96F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Teensy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1504950" y="1027905"/>
            <a:ext cx="5772150" cy="5611019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most of the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Configures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primary sensor 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FSR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Torque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primary output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Sync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Status LED</a:t>
            </a:r>
          </a:p>
        </p:txBody>
      </p:sp>
    </p:spTree>
    <p:extLst>
      <p:ext uri="{BB962C8B-B14F-4D97-AF65-F5344CB8AC3E}">
        <p14:creationId xmlns:p14="http://schemas.microsoft.com/office/powerpoint/2010/main" val="166259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0DC16D3-0E35-BD06-B172-9168C157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ExoData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4238171" y="1690688"/>
            <a:ext cx="2264330" cy="3577998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Stores the data and parameters used to control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Mirrors setup of 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98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FC3917-3CDC-F54D-17DD-873B20E6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2264229" y="2002971"/>
            <a:ext cx="2322285" cy="365760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the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sensors and puts data in </a:t>
            </a:r>
            <a:r>
              <a:rPr lang="en-US" sz="2800" dirty="0" err="1"/>
              <a:t>ExoData</a:t>
            </a:r>
            <a:r>
              <a:rPr lang="en-US" sz="2800" dirty="0"/>
              <a:t> instance.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FSR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Torque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Calculates output commands and sends to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Sync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Status LED</a:t>
            </a:r>
          </a:p>
        </p:txBody>
      </p:sp>
    </p:spTree>
    <p:extLst>
      <p:ext uri="{BB962C8B-B14F-4D97-AF65-F5344CB8AC3E}">
        <p14:creationId xmlns:p14="http://schemas.microsoft.com/office/powerpoint/2010/main" val="281009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2D32E31-77F5-8554-AA59-059826FA9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0" y="1355542"/>
            <a:ext cx="1435100" cy="930458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Stores system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Till app fully set 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Contains parameter sets for different controllers.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05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7406</TotalTime>
  <Words>990</Words>
  <Application>Microsoft Office PowerPoint</Application>
  <PresentationFormat>Widescreen</PresentationFormat>
  <Paragraphs>309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Public Sans</vt:lpstr>
      <vt:lpstr>Office Theme</vt:lpstr>
      <vt:lpstr>New Code Base</vt:lpstr>
      <vt:lpstr>Why New Code?</vt:lpstr>
      <vt:lpstr>Overview</vt:lpstr>
      <vt:lpstr>UI Host</vt:lpstr>
      <vt:lpstr>Nano</vt:lpstr>
      <vt:lpstr>Teensy</vt:lpstr>
      <vt:lpstr>ExoData</vt:lpstr>
      <vt:lpstr>Exo</vt:lpstr>
      <vt:lpstr>SD Card</vt:lpstr>
      <vt:lpstr>Motors</vt:lpstr>
      <vt:lpstr>Torque Sensors</vt:lpstr>
      <vt:lpstr>FSR</vt:lpstr>
      <vt:lpstr>Status LED</vt:lpstr>
      <vt:lpstr>Sync LED</vt:lpstr>
      <vt:lpstr>Concept of Operations</vt:lpstr>
      <vt:lpstr>Concept of Operations</vt:lpstr>
      <vt:lpstr>Concept of Operations</vt:lpstr>
      <vt:lpstr>Concept of Operations</vt:lpstr>
      <vt:lpstr>Concept of Operations</vt:lpstr>
      <vt:lpstr>Concept of Operations</vt:lpstr>
      <vt:lpstr>Concept of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Code Base</dc:title>
  <dc:creator>Paul R Stegall</dc:creator>
  <cp:lastModifiedBy>Paul R Stegall</cp:lastModifiedBy>
  <cp:revision>18</cp:revision>
  <dcterms:created xsi:type="dcterms:W3CDTF">2022-09-07T20:00:39Z</dcterms:created>
  <dcterms:modified xsi:type="dcterms:W3CDTF">2022-09-15T22:35:13Z</dcterms:modified>
</cp:coreProperties>
</file>