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56" r:id="rId2"/>
    <p:sldId id="279" r:id="rId3"/>
    <p:sldId id="280" r:id="rId4"/>
    <p:sldId id="303" r:id="rId5"/>
    <p:sldId id="257" r:id="rId6"/>
    <p:sldId id="306" r:id="rId7"/>
    <p:sldId id="282" r:id="rId8"/>
    <p:sldId id="283" r:id="rId9"/>
    <p:sldId id="281" r:id="rId10"/>
    <p:sldId id="284" r:id="rId11"/>
    <p:sldId id="286" r:id="rId12"/>
    <p:sldId id="285" r:id="rId13"/>
    <p:sldId id="287" r:id="rId14"/>
    <p:sldId id="288" r:id="rId15"/>
    <p:sldId id="289" r:id="rId16"/>
    <p:sldId id="290" r:id="rId17"/>
    <p:sldId id="291" r:id="rId18"/>
    <p:sldId id="292" r:id="rId19"/>
    <p:sldId id="293" r:id="rId20"/>
    <p:sldId id="296" r:id="rId21"/>
    <p:sldId id="297" r:id="rId22"/>
    <p:sldId id="294" r:id="rId23"/>
    <p:sldId id="295" r:id="rId24"/>
    <p:sldId id="298" r:id="rId25"/>
    <p:sldId id="299" r:id="rId26"/>
    <p:sldId id="300" r:id="rId27"/>
    <p:sldId id="301" r:id="rId28"/>
    <p:sldId id="304" r:id="rId29"/>
    <p:sldId id="305" r:id="rId30"/>
    <p:sldId id="302" r:id="rId31"/>
  </p:sldIdLst>
  <p:sldSz cx="9144000" cy="5143500" type="screen16x9"/>
  <p:notesSz cx="6858000" cy="9144000"/>
  <p:embeddedFontLst>
    <p:embeddedFont>
      <p:font typeface="Fira Sans Extra Condensed" panose="020B0503050000020004"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Montserrat Medium" panose="00000600000000000000" pitchFamily="2" charset="0"/>
      <p:regular r:id="rId41"/>
      <p:bold r:id="rId42"/>
      <p:italic r:id="rId43"/>
      <p:boldItalic r:id="rId44"/>
    </p:embeddedFont>
    <p:embeddedFont>
      <p:font typeface="Roboto Mono" panose="00000009000000000000" pitchFamily="49" charset="0"/>
      <p:regular r:id="rId45"/>
      <p:bold r:id="rId46"/>
      <p:italic r:id="rId47"/>
      <p:boldItalic r:id="rId48"/>
    </p:embeddedFont>
    <p:embeddedFont>
      <p:font typeface="Rubik"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46" d="100"/>
          <a:sy n="146"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31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63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019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32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61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49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9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13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88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687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578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3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860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8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9178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8119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3515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451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3998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786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817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494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77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17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307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18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rive.google.com/file/d/1iDOBdKZ4-kkLhpklQWWrsFvACtI7MCz3/view?usp=sharing" TargetMode="External"/><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drive.google.com/file/d/1739wO7BwtVStHCA4Dcj9xGhlc_blBNbT/view?usp=sharing" TargetMode="External"/><Relationship Id="rId5" Type="http://schemas.openxmlformats.org/officeDocument/2006/relationships/hyperlink" Target="https://drive.google.com/file/d/1vzaasqIeXqqe_jI99dNLaa8nxnoe9OWW/view?usp=sharing" TargetMode="External"/><Relationship Id="rId4" Type="http://schemas.openxmlformats.org/officeDocument/2006/relationships/hyperlink" Target="https://drive.google.com/file/d/1ihtG2t0V1AO0IAGkGwQaqtba6AxDEKDI/view?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rive.google.com/drive/folders/1NoG8y5-wSZ-aodwXqu3hc64QVFZFpBQv?usp=drive_lin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rive.google.com/drive/folders/1XdUyezs-vW1_1hwA95_ZZ3R0EIPb4_6J?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youtu.be/iyfze4nGoRA"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s://youtu.be/iyfze4nGoRA" TargetMode="Externa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youtu.be/iyfze4nGoRA"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5"/>
          <p:cNvSpPr txBox="1">
            <a:spLocks noGrp="1"/>
          </p:cNvSpPr>
          <p:nvPr>
            <p:ph type="ctrTitle"/>
          </p:nvPr>
        </p:nvSpPr>
        <p:spPr>
          <a:xfrm>
            <a:off x="677962" y="1249526"/>
            <a:ext cx="4539958" cy="15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2800" b="1" i="0" dirty="0">
                <a:solidFill>
                  <a:srgbClr val="083A59"/>
                </a:solidFill>
                <a:effectLst/>
                <a:latin typeface="Montserrat" panose="00000500000000000000" pitchFamily="2" charset="0"/>
              </a:rPr>
              <a:t>PT. Kimia </a:t>
            </a:r>
            <a:r>
              <a:rPr lang="en-ID" sz="2800" b="1" i="0" dirty="0" err="1">
                <a:solidFill>
                  <a:srgbClr val="083A59"/>
                </a:solidFill>
                <a:effectLst/>
                <a:latin typeface="Montserrat" panose="00000500000000000000" pitchFamily="2" charset="0"/>
              </a:rPr>
              <a:t>Farma</a:t>
            </a:r>
            <a:r>
              <a:rPr lang="en-ID" sz="2800" b="1" i="0" dirty="0">
                <a:solidFill>
                  <a:srgbClr val="083A59"/>
                </a:solidFill>
                <a:effectLst/>
                <a:latin typeface="Montserrat" panose="00000500000000000000" pitchFamily="2" charset="0"/>
              </a:rPr>
              <a:t> Performance ​Analytics </a:t>
            </a:r>
            <a:endParaRPr sz="2800" dirty="0"/>
          </a:p>
        </p:txBody>
      </p:sp>
      <p:sp>
        <p:nvSpPr>
          <p:cNvPr id="51" name="Google Shape;51;p15"/>
          <p:cNvSpPr txBox="1">
            <a:spLocks noGrp="1"/>
          </p:cNvSpPr>
          <p:nvPr>
            <p:ph type="subTitle" idx="1"/>
          </p:nvPr>
        </p:nvSpPr>
        <p:spPr>
          <a:xfrm>
            <a:off x="248566" y="2759789"/>
            <a:ext cx="4969351" cy="900515"/>
          </a:xfrm>
          <a:prstGeom prst="rect">
            <a:avLst/>
          </a:prstGeom>
        </p:spPr>
        <p:txBody>
          <a:bodyPr spcFirstLastPara="1" wrap="square" lIns="91425" tIns="91425" rIns="91425" bIns="91425" anchor="t" anchorCtr="0">
            <a:noAutofit/>
          </a:bodyPr>
          <a:lstStyle/>
          <a:p>
            <a:r>
              <a:rPr lang="en-US" b="0" i="0" dirty="0">
                <a:solidFill>
                  <a:srgbClr val="000000"/>
                </a:solidFill>
                <a:effectLst/>
                <a:latin typeface="Montserrat" panose="00000500000000000000" pitchFamily="2" charset="0"/>
              </a:rPr>
              <a:t>	Evaluating Financial and Operational Performance </a:t>
            </a:r>
            <a:r>
              <a:rPr lang="en-US" b="0" i="0" dirty="0">
                <a:solidFill>
                  <a:srgbClr val="083A59"/>
                </a:solidFill>
                <a:effectLst/>
                <a:latin typeface="Montserrat" panose="00000500000000000000" pitchFamily="2" charset="0"/>
              </a:rPr>
              <a:t>of Kimia </a:t>
            </a:r>
            <a:r>
              <a:rPr lang="en-US" b="0" i="0" dirty="0" err="1">
                <a:solidFill>
                  <a:srgbClr val="083A59"/>
                </a:solidFill>
                <a:effectLst/>
                <a:latin typeface="Montserrat" panose="00000500000000000000" pitchFamily="2" charset="0"/>
              </a:rPr>
              <a:t>Farma</a:t>
            </a:r>
            <a:endParaRPr lang="en-US" b="0" i="0" dirty="0">
              <a:solidFill>
                <a:srgbClr val="000000"/>
              </a:solidFill>
              <a:effectLst/>
              <a:latin typeface="Montserrat" panose="00000500000000000000" pitchFamily="2" charset="0"/>
            </a:endParaRPr>
          </a:p>
          <a:p>
            <a:br>
              <a:rPr lang="en-US" dirty="0">
                <a:latin typeface="Montserrat" panose="00000500000000000000" pitchFamily="2" charset="0"/>
              </a:rPr>
            </a:br>
            <a:endParaRPr lang="en-US" dirty="0">
              <a:latin typeface="Montserrat" panose="00000500000000000000" pitchFamily="2" charset="0"/>
            </a:endParaRPr>
          </a:p>
        </p:txBody>
      </p:sp>
      <p:sp>
        <p:nvSpPr>
          <p:cNvPr id="53" name="Google Shape;53;p15"/>
          <p:cNvSpPr/>
          <p:nvPr/>
        </p:nvSpPr>
        <p:spPr>
          <a:xfrm>
            <a:off x="5435875" y="3124767"/>
            <a:ext cx="614400" cy="600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4" name="Google Shape;54;p15"/>
          <p:cNvSpPr/>
          <p:nvPr/>
        </p:nvSpPr>
        <p:spPr>
          <a:xfrm>
            <a:off x="6231075" y="2512881"/>
            <a:ext cx="614400" cy="1211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 name="Google Shape;55;p15"/>
          <p:cNvSpPr/>
          <p:nvPr/>
        </p:nvSpPr>
        <p:spPr>
          <a:xfrm>
            <a:off x="7026293" y="1959242"/>
            <a:ext cx="614400" cy="1766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6" name="Google Shape;56;p15"/>
          <p:cNvSpPr/>
          <p:nvPr/>
        </p:nvSpPr>
        <p:spPr>
          <a:xfrm>
            <a:off x="7821500" y="2759789"/>
            <a:ext cx="614400" cy="965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57" name="Google Shape;57;p15"/>
          <p:cNvCxnSpPr>
            <a:cxnSpLocks/>
          </p:cNvCxnSpPr>
          <p:nvPr/>
        </p:nvCxnSpPr>
        <p:spPr>
          <a:xfrm rot="10800000">
            <a:off x="5441675" y="1418158"/>
            <a:ext cx="0" cy="2306700"/>
          </a:xfrm>
          <a:prstGeom prst="straightConnector1">
            <a:avLst/>
          </a:prstGeom>
          <a:noFill/>
          <a:ln w="19050" cap="flat" cmpd="sng">
            <a:solidFill>
              <a:schemeClr val="dk1"/>
            </a:solidFill>
            <a:prstDash val="solid"/>
            <a:round/>
            <a:headEnd type="none" w="med" len="med"/>
            <a:tailEnd type="oval" w="med" len="med"/>
          </a:ln>
        </p:spPr>
      </p:cxnSp>
      <p:cxnSp>
        <p:nvCxnSpPr>
          <p:cNvPr id="58" name="Google Shape;58;p15"/>
          <p:cNvCxnSpPr>
            <a:cxnSpLocks/>
          </p:cNvCxnSpPr>
          <p:nvPr/>
        </p:nvCxnSpPr>
        <p:spPr>
          <a:xfrm rot="10800000">
            <a:off x="6231076" y="1418158"/>
            <a:ext cx="0" cy="2306700"/>
          </a:xfrm>
          <a:prstGeom prst="straightConnector1">
            <a:avLst/>
          </a:prstGeom>
          <a:noFill/>
          <a:ln w="19050" cap="flat" cmpd="sng">
            <a:solidFill>
              <a:schemeClr val="dk1"/>
            </a:solidFill>
            <a:prstDash val="solid"/>
            <a:round/>
            <a:headEnd type="none" w="med" len="med"/>
            <a:tailEnd type="oval" w="med" len="med"/>
          </a:ln>
        </p:spPr>
      </p:cxnSp>
      <p:cxnSp>
        <p:nvCxnSpPr>
          <p:cNvPr id="59" name="Google Shape;59;p15"/>
          <p:cNvCxnSpPr>
            <a:cxnSpLocks/>
          </p:cNvCxnSpPr>
          <p:nvPr/>
        </p:nvCxnSpPr>
        <p:spPr>
          <a:xfrm rot="10800000">
            <a:off x="7026302" y="1418158"/>
            <a:ext cx="0" cy="2306700"/>
          </a:xfrm>
          <a:prstGeom prst="straightConnector1">
            <a:avLst/>
          </a:prstGeom>
          <a:noFill/>
          <a:ln w="19050" cap="flat" cmpd="sng">
            <a:solidFill>
              <a:schemeClr val="dk1"/>
            </a:solidFill>
            <a:prstDash val="solid"/>
            <a:round/>
            <a:headEnd type="none" w="med" len="med"/>
            <a:tailEnd type="oval" w="med" len="med"/>
          </a:ln>
        </p:spPr>
      </p:cxnSp>
      <p:cxnSp>
        <p:nvCxnSpPr>
          <p:cNvPr id="60" name="Google Shape;60;p15"/>
          <p:cNvCxnSpPr>
            <a:cxnSpLocks/>
          </p:cNvCxnSpPr>
          <p:nvPr/>
        </p:nvCxnSpPr>
        <p:spPr>
          <a:xfrm rot="10800000">
            <a:off x="7821504" y="1418158"/>
            <a:ext cx="0" cy="2306700"/>
          </a:xfrm>
          <a:prstGeom prst="straightConnector1">
            <a:avLst/>
          </a:prstGeom>
          <a:noFill/>
          <a:ln w="19050" cap="flat" cmpd="sng">
            <a:solidFill>
              <a:schemeClr val="dk1"/>
            </a:solidFill>
            <a:prstDash val="solid"/>
            <a:round/>
            <a:headEnd type="none" w="med" len="med"/>
            <a:tailEnd type="oval" w="med" len="med"/>
          </a:ln>
        </p:spPr>
      </p:cxnSp>
      <p:pic>
        <p:nvPicPr>
          <p:cNvPr id="5" name="Picture 4">
            <a:extLst>
              <a:ext uri="{FF2B5EF4-FFF2-40B4-BE49-F238E27FC236}">
                <a16:creationId xmlns:a16="http://schemas.microsoft.com/office/drawing/2014/main" id="{25E3F9B4-1D04-9D1B-F8D4-4D769E1798D2}"/>
              </a:ext>
            </a:extLst>
          </p:cNvPr>
          <p:cNvPicPr>
            <a:picLocks noChangeAspect="1"/>
          </p:cNvPicPr>
          <p:nvPr/>
        </p:nvPicPr>
        <p:blipFill>
          <a:blip r:embed="rId3"/>
          <a:stretch>
            <a:fillRect/>
          </a:stretch>
        </p:blipFill>
        <p:spPr>
          <a:xfrm>
            <a:off x="427652" y="165657"/>
            <a:ext cx="1423126" cy="559455"/>
          </a:xfrm>
          <a:prstGeom prst="rect">
            <a:avLst/>
          </a:prstGeom>
        </p:spPr>
      </p:pic>
      <p:pic>
        <p:nvPicPr>
          <p:cNvPr id="7" name="Picture 6">
            <a:extLst>
              <a:ext uri="{FF2B5EF4-FFF2-40B4-BE49-F238E27FC236}">
                <a16:creationId xmlns:a16="http://schemas.microsoft.com/office/drawing/2014/main" id="{FF5783A0-60BB-1251-C5BF-0EF38C83B355}"/>
              </a:ext>
            </a:extLst>
          </p:cNvPr>
          <p:cNvPicPr>
            <a:picLocks noChangeAspect="1"/>
          </p:cNvPicPr>
          <p:nvPr/>
        </p:nvPicPr>
        <p:blipFill>
          <a:blip r:embed="rId4"/>
          <a:stretch>
            <a:fillRect/>
          </a:stretch>
        </p:blipFill>
        <p:spPr>
          <a:xfrm>
            <a:off x="2050549" y="0"/>
            <a:ext cx="1365387" cy="910258"/>
          </a:xfrm>
          <a:prstGeom prst="rect">
            <a:avLst/>
          </a:prstGeom>
        </p:spPr>
      </p:pic>
      <p:sp>
        <p:nvSpPr>
          <p:cNvPr id="21" name="Google Shape;50;p15">
            <a:extLst>
              <a:ext uri="{FF2B5EF4-FFF2-40B4-BE49-F238E27FC236}">
                <a16:creationId xmlns:a16="http://schemas.microsoft.com/office/drawing/2014/main" id="{FD890261-C5B8-5F0F-4C99-C44F6A7684C8}"/>
              </a:ext>
            </a:extLst>
          </p:cNvPr>
          <p:cNvSpPr txBox="1">
            <a:spLocks/>
          </p:cNvSpPr>
          <p:nvPr/>
        </p:nvSpPr>
        <p:spPr>
          <a:xfrm>
            <a:off x="677962" y="4663698"/>
            <a:ext cx="4539958" cy="3112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r>
              <a:rPr lang="en-ID" sz="1400" b="0" i="1" dirty="0">
                <a:solidFill>
                  <a:schemeClr val="tx1"/>
                </a:solidFill>
                <a:latin typeface="Montserrat" panose="00000500000000000000" pitchFamily="2" charset="0"/>
              </a:rPr>
              <a:t>Kimia </a:t>
            </a:r>
            <a:r>
              <a:rPr lang="en-ID" sz="1400" b="0" i="1" dirty="0" err="1">
                <a:solidFill>
                  <a:schemeClr val="tx1"/>
                </a:solidFill>
                <a:latin typeface="Montserrat" panose="00000500000000000000" pitchFamily="2" charset="0"/>
              </a:rPr>
              <a:t>Farma</a:t>
            </a:r>
            <a:r>
              <a:rPr lang="en-ID" sz="1400" b="0" i="1" dirty="0">
                <a:solidFill>
                  <a:schemeClr val="tx1"/>
                </a:solidFill>
                <a:latin typeface="Montserrat" panose="00000500000000000000" pitchFamily="2" charset="0"/>
              </a:rPr>
              <a:t> - Big Data Analytics</a:t>
            </a:r>
          </a:p>
        </p:txBody>
      </p:sp>
      <p:sp>
        <p:nvSpPr>
          <p:cNvPr id="23" name="Google Shape;50;p15">
            <a:extLst>
              <a:ext uri="{FF2B5EF4-FFF2-40B4-BE49-F238E27FC236}">
                <a16:creationId xmlns:a16="http://schemas.microsoft.com/office/drawing/2014/main" id="{5D14596D-4541-5B30-090C-7220DA1B840F}"/>
              </a:ext>
            </a:extLst>
          </p:cNvPr>
          <p:cNvSpPr txBox="1">
            <a:spLocks/>
          </p:cNvSpPr>
          <p:nvPr/>
        </p:nvSpPr>
        <p:spPr>
          <a:xfrm>
            <a:off x="6231075" y="4670487"/>
            <a:ext cx="2338745" cy="3112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Montserrat"/>
              <a:buNone/>
              <a:defRPr sz="5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r>
              <a:rPr lang="en-ID" sz="1000" b="0" i="1" dirty="0">
                <a:solidFill>
                  <a:srgbClr val="083A59"/>
                </a:solidFill>
                <a:latin typeface="Montserrat" panose="00000500000000000000" pitchFamily="2" charset="0"/>
              </a:rPr>
              <a:t>Presented by</a:t>
            </a:r>
          </a:p>
          <a:p>
            <a:r>
              <a:rPr lang="en-ID" sz="1400" b="0" i="1" dirty="0" err="1">
                <a:solidFill>
                  <a:srgbClr val="083A59"/>
                </a:solidFill>
                <a:latin typeface="Montserrat" panose="00000500000000000000" pitchFamily="2" charset="0"/>
              </a:rPr>
              <a:t>Muh</a:t>
            </a:r>
            <a:r>
              <a:rPr lang="en-ID" sz="1400" b="0" i="1" dirty="0">
                <a:solidFill>
                  <a:srgbClr val="083A59"/>
                </a:solidFill>
                <a:latin typeface="Montserrat" panose="00000500000000000000" pitchFamily="2" charset="0"/>
              </a:rPr>
              <a:t>. Naufal </a:t>
            </a:r>
            <a:r>
              <a:rPr lang="en-ID" sz="1400" b="0" i="1" dirty="0" err="1">
                <a:solidFill>
                  <a:srgbClr val="083A59"/>
                </a:solidFill>
                <a:latin typeface="Montserrat" panose="00000500000000000000" pitchFamily="2" charset="0"/>
              </a:rPr>
              <a:t>Hibatulloh</a:t>
            </a:r>
            <a:endParaRPr lang="en-ID" sz="1400" b="0" i="1" dirty="0">
              <a:solidFill>
                <a:srgbClr val="083A59"/>
              </a:solidFill>
              <a:latin typeface="Montserrat"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3" name="Google Shape;73;p16"/>
          <p:cNvSpPr txBox="1"/>
          <p:nvPr/>
        </p:nvSpPr>
        <p:spPr>
          <a:xfrm>
            <a:off x="641531" y="2350507"/>
            <a:ext cx="2899106" cy="1433103"/>
          </a:xfrm>
          <a:prstGeom prst="round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b="1" dirty="0">
                <a:solidFill>
                  <a:schemeClr val="dk1"/>
                </a:solidFill>
                <a:latin typeface="Montserrat" panose="00000500000000000000" pitchFamily="2" charset="0"/>
                <a:ea typeface="Montserrat Medium"/>
                <a:cs typeface="Montserrat Medium"/>
                <a:sym typeface="Montserrat Medium"/>
              </a:rPr>
              <a:t>Sumber Dataset :</a:t>
            </a:r>
            <a:br>
              <a:rPr lang="en" sz="1200" b="1" dirty="0">
                <a:solidFill>
                  <a:schemeClr val="dk1"/>
                </a:solidFill>
                <a:latin typeface="Montserrat" panose="00000500000000000000" pitchFamily="2" charset="0"/>
                <a:ea typeface="Montserrat Medium"/>
                <a:cs typeface="Montserrat Medium"/>
                <a:sym typeface="Montserrat Medium"/>
              </a:rPr>
            </a:br>
            <a:r>
              <a:rPr lang="en-ID" sz="1200" b="1" dirty="0">
                <a:solidFill>
                  <a:schemeClr val="dk1"/>
                </a:solidFill>
                <a:latin typeface="Montserrat" panose="00000500000000000000" pitchFamily="2" charset="0"/>
                <a:ea typeface="Montserrat Medium"/>
                <a:cs typeface="Montserrat Medium"/>
                <a:sym typeface="Montserrat Medium"/>
              </a:rPr>
              <a:t>- </a:t>
            </a:r>
            <a:r>
              <a:rPr lang="en-ID" sz="1200" dirty="0">
                <a:solidFill>
                  <a:schemeClr val="dk1"/>
                </a:solidFill>
                <a:latin typeface="Montserrat" panose="00000500000000000000" pitchFamily="2" charset="0"/>
                <a:ea typeface="Montserrat Medium"/>
                <a:cs typeface="Montserrat Medium"/>
                <a:sym typeface="Montserrat Medium"/>
              </a:rPr>
              <a:t>kf_final_transaction.csv (</a:t>
            </a:r>
            <a:r>
              <a:rPr lang="en-ID" sz="1200" b="1" dirty="0">
                <a:solidFill>
                  <a:schemeClr val="tx2"/>
                </a:solidFill>
                <a:latin typeface="Montserrat" panose="00000500000000000000" pitchFamily="2" charset="0"/>
                <a:ea typeface="Montserrat Medium"/>
                <a:cs typeface="Montserrat Medium"/>
                <a:sym typeface="Montserrat Medium"/>
                <a:hlinkClick r:id="rId3">
                  <a:extLst>
                    <a:ext uri="{A12FA001-AC4F-418D-AE19-62706E023703}">
                      <ahyp:hlinkClr xmlns:ahyp="http://schemas.microsoft.com/office/drawing/2018/hyperlinkcolor" val="tx"/>
                    </a:ext>
                  </a:extLst>
                </a:hlinkClick>
              </a:rPr>
              <a:t>Link</a:t>
            </a:r>
            <a:r>
              <a:rPr lang="en-ID" sz="1200" dirty="0">
                <a:solidFill>
                  <a:schemeClr val="dk1"/>
                </a:solidFill>
                <a:latin typeface="Montserrat" panose="00000500000000000000" pitchFamily="2" charset="0"/>
                <a:ea typeface="Montserrat Medium"/>
                <a:cs typeface="Montserrat Medium"/>
                <a:sym typeface="Montserrat Medium"/>
              </a:rPr>
              <a:t>), </a:t>
            </a:r>
          </a:p>
          <a:p>
            <a:pPr marL="0" lvl="0" indent="0" rtl="0">
              <a:lnSpc>
                <a:spcPct val="115000"/>
              </a:lnSpc>
              <a:spcBef>
                <a:spcPts val="0"/>
              </a:spcBef>
              <a:spcAft>
                <a:spcPts val="0"/>
              </a:spcAft>
              <a:buNone/>
            </a:pPr>
            <a:r>
              <a:rPr lang="en-ID" sz="1200" dirty="0">
                <a:solidFill>
                  <a:schemeClr val="dk1"/>
                </a:solidFill>
                <a:latin typeface="Montserrat" panose="00000500000000000000" pitchFamily="2" charset="0"/>
                <a:ea typeface="Montserrat Medium"/>
                <a:cs typeface="Montserrat Medium"/>
                <a:sym typeface="Montserrat Medium"/>
              </a:rPr>
              <a:t>- kf_inventory.csv (</a:t>
            </a:r>
            <a:r>
              <a:rPr lang="en-ID" sz="1200" b="1" dirty="0">
                <a:solidFill>
                  <a:schemeClr val="tx2"/>
                </a:solidFill>
                <a:latin typeface="Montserrat" panose="00000500000000000000" pitchFamily="2" charset="0"/>
                <a:ea typeface="Montserrat Medium"/>
                <a:cs typeface="Montserrat Medium"/>
                <a:sym typeface="Montserrat Medium"/>
                <a:hlinkClick r:id="rId4">
                  <a:extLst>
                    <a:ext uri="{A12FA001-AC4F-418D-AE19-62706E023703}">
                      <ahyp:hlinkClr xmlns:ahyp="http://schemas.microsoft.com/office/drawing/2018/hyperlinkcolor" val="tx"/>
                    </a:ext>
                  </a:extLst>
                </a:hlinkClick>
              </a:rPr>
              <a:t>Link</a:t>
            </a:r>
            <a:r>
              <a:rPr lang="en-ID" sz="1200" dirty="0">
                <a:solidFill>
                  <a:schemeClr val="dk1"/>
                </a:solidFill>
                <a:latin typeface="Montserrat" panose="00000500000000000000" pitchFamily="2" charset="0"/>
                <a:ea typeface="Montserrat Medium"/>
                <a:cs typeface="Montserrat Medium"/>
                <a:sym typeface="Montserrat Medium"/>
              </a:rPr>
              <a:t>), </a:t>
            </a:r>
          </a:p>
          <a:p>
            <a:pPr marL="0" lvl="0" indent="0" rtl="0">
              <a:lnSpc>
                <a:spcPct val="115000"/>
              </a:lnSpc>
              <a:spcBef>
                <a:spcPts val="0"/>
              </a:spcBef>
              <a:spcAft>
                <a:spcPts val="0"/>
              </a:spcAft>
              <a:buNone/>
            </a:pPr>
            <a:r>
              <a:rPr lang="en-ID" sz="1200" dirty="0">
                <a:solidFill>
                  <a:schemeClr val="dk1"/>
                </a:solidFill>
                <a:latin typeface="Montserrat" panose="00000500000000000000" pitchFamily="2" charset="0"/>
                <a:ea typeface="Montserrat Medium"/>
                <a:cs typeface="Montserrat Medium"/>
                <a:sym typeface="Montserrat Medium"/>
              </a:rPr>
              <a:t>- kf_kantor_cabang.csv (</a:t>
            </a:r>
            <a:r>
              <a:rPr lang="en-ID" sz="1200" b="1" dirty="0">
                <a:solidFill>
                  <a:schemeClr val="tx2"/>
                </a:solidFill>
                <a:latin typeface="Montserrat" panose="00000500000000000000" pitchFamily="2" charset="0"/>
                <a:ea typeface="Montserrat Medium"/>
                <a:cs typeface="Montserrat Medium"/>
                <a:sym typeface="Montserrat Medium"/>
                <a:hlinkClick r:id="rId5">
                  <a:extLst>
                    <a:ext uri="{A12FA001-AC4F-418D-AE19-62706E023703}">
                      <ahyp:hlinkClr xmlns:ahyp="http://schemas.microsoft.com/office/drawing/2018/hyperlinkcolor" val="tx"/>
                    </a:ext>
                  </a:extLst>
                </a:hlinkClick>
              </a:rPr>
              <a:t>Link</a:t>
            </a:r>
            <a:r>
              <a:rPr lang="en-ID" sz="1200" dirty="0">
                <a:solidFill>
                  <a:schemeClr val="dk1"/>
                </a:solidFill>
                <a:latin typeface="Montserrat" panose="00000500000000000000" pitchFamily="2" charset="0"/>
                <a:ea typeface="Montserrat Medium"/>
                <a:cs typeface="Montserrat Medium"/>
                <a:sym typeface="Montserrat Medium"/>
              </a:rPr>
              <a:t>), </a:t>
            </a:r>
          </a:p>
          <a:p>
            <a:pPr marL="0" lvl="0" indent="0" rtl="0">
              <a:lnSpc>
                <a:spcPct val="115000"/>
              </a:lnSpc>
              <a:spcBef>
                <a:spcPts val="0"/>
              </a:spcBef>
              <a:spcAft>
                <a:spcPts val="0"/>
              </a:spcAft>
              <a:buNone/>
            </a:pPr>
            <a:r>
              <a:rPr lang="en-ID" sz="1200" dirty="0">
                <a:solidFill>
                  <a:schemeClr val="dk1"/>
                </a:solidFill>
                <a:latin typeface="Montserrat" panose="00000500000000000000" pitchFamily="2" charset="0"/>
                <a:ea typeface="Montserrat Medium"/>
                <a:cs typeface="Montserrat Medium"/>
                <a:sym typeface="Montserrat Medium"/>
              </a:rPr>
              <a:t>- kf_product.csv (</a:t>
            </a:r>
            <a:r>
              <a:rPr lang="en-ID" sz="1200" b="1" dirty="0">
                <a:solidFill>
                  <a:schemeClr val="tx2"/>
                </a:solidFill>
                <a:latin typeface="Montserrat" panose="00000500000000000000" pitchFamily="2" charset="0"/>
                <a:ea typeface="Montserrat Medium"/>
                <a:cs typeface="Montserrat Medium"/>
                <a:sym typeface="Montserrat Medium"/>
                <a:hlinkClick r:id="rId6">
                  <a:extLst>
                    <a:ext uri="{A12FA001-AC4F-418D-AE19-62706E023703}">
                      <ahyp:hlinkClr xmlns:ahyp="http://schemas.microsoft.com/office/drawing/2018/hyperlinkcolor" val="tx"/>
                    </a:ext>
                  </a:extLst>
                </a:hlinkClick>
              </a:rPr>
              <a:t>Link</a:t>
            </a:r>
            <a:r>
              <a:rPr lang="en-ID" sz="1200" dirty="0">
                <a:solidFill>
                  <a:schemeClr val="dk1"/>
                </a:solidFill>
                <a:latin typeface="Montserrat" panose="00000500000000000000" pitchFamily="2" charset="0"/>
                <a:ea typeface="Montserrat Medium"/>
                <a:cs typeface="Montserrat Medium"/>
                <a:sym typeface="Montserrat Medium"/>
              </a:rPr>
              <a:t>).</a:t>
            </a:r>
            <a:r>
              <a:rPr lang="en" sz="1200" dirty="0">
                <a:solidFill>
                  <a:schemeClr val="dk1"/>
                </a:solidFill>
                <a:latin typeface="Montserrat" panose="00000500000000000000" pitchFamily="2" charset="0"/>
                <a:ea typeface="Montserrat Medium"/>
                <a:cs typeface="Montserrat Medium"/>
                <a:sym typeface="Montserrat Medium"/>
              </a:rPr>
              <a:t> </a:t>
            </a:r>
          </a:p>
        </p:txBody>
      </p:sp>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7"/>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8"/>
          <a:stretch>
            <a:fillRect/>
          </a:stretch>
        </p:blipFill>
        <p:spPr>
          <a:xfrm>
            <a:off x="8137842" y="37105"/>
            <a:ext cx="881744" cy="587829"/>
          </a:xfrm>
          <a:prstGeom prst="rect">
            <a:avLst/>
          </a:prstGeom>
        </p:spPr>
      </p:pic>
      <p:sp>
        <p:nvSpPr>
          <p:cNvPr id="5" name="Google Shape;73;p16">
            <a:extLst>
              <a:ext uri="{FF2B5EF4-FFF2-40B4-BE49-F238E27FC236}">
                <a16:creationId xmlns:a16="http://schemas.microsoft.com/office/drawing/2014/main" id="{7E69F3CA-F9ED-B04E-692A-AF1C6503876A}"/>
              </a:ext>
            </a:extLst>
          </p:cNvPr>
          <p:cNvSpPr txBox="1"/>
          <p:nvPr/>
        </p:nvSpPr>
        <p:spPr>
          <a:xfrm>
            <a:off x="641531" y="1217850"/>
            <a:ext cx="2899106" cy="415833"/>
          </a:xfrm>
          <a:prstGeom prst="round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200" b="1" dirty="0">
                <a:solidFill>
                  <a:schemeClr val="dk1"/>
                </a:solidFill>
                <a:latin typeface="Montserrat" panose="00000500000000000000" pitchFamily="2" charset="0"/>
                <a:ea typeface="Montserrat Medium"/>
                <a:cs typeface="Montserrat Medium"/>
                <a:sym typeface="Montserrat Medium"/>
              </a:rPr>
              <a:t>1. Download Dataset</a:t>
            </a:r>
            <a:endParaRPr lang="en" sz="1200" dirty="0">
              <a:solidFill>
                <a:schemeClr val="dk1"/>
              </a:solidFill>
              <a:latin typeface="Montserrat" panose="00000500000000000000" pitchFamily="2" charset="0"/>
              <a:ea typeface="Montserrat Medium"/>
              <a:cs typeface="Montserrat Medium"/>
              <a:sym typeface="Montserrat Medium"/>
            </a:endParaRPr>
          </a:p>
        </p:txBody>
      </p:sp>
      <p:sp>
        <p:nvSpPr>
          <p:cNvPr id="7" name="Arrow: Down 6">
            <a:extLst>
              <a:ext uri="{FF2B5EF4-FFF2-40B4-BE49-F238E27FC236}">
                <a16:creationId xmlns:a16="http://schemas.microsoft.com/office/drawing/2014/main" id="{6076D133-B168-28BD-91B3-B82109898363}"/>
              </a:ext>
            </a:extLst>
          </p:cNvPr>
          <p:cNvSpPr/>
          <p:nvPr/>
        </p:nvSpPr>
        <p:spPr>
          <a:xfrm>
            <a:off x="1794569" y="1701446"/>
            <a:ext cx="418012" cy="581297"/>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8" name="Google Shape;73;p16">
            <a:extLst>
              <a:ext uri="{FF2B5EF4-FFF2-40B4-BE49-F238E27FC236}">
                <a16:creationId xmlns:a16="http://schemas.microsoft.com/office/drawing/2014/main" id="{F115F377-8429-59E5-3A5E-37A891BFB9F1}"/>
              </a:ext>
            </a:extLst>
          </p:cNvPr>
          <p:cNvSpPr txBox="1"/>
          <p:nvPr/>
        </p:nvSpPr>
        <p:spPr>
          <a:xfrm>
            <a:off x="4962557" y="1217850"/>
            <a:ext cx="3728892" cy="415833"/>
          </a:xfrm>
          <a:prstGeom prst="round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200" b="1" dirty="0">
                <a:solidFill>
                  <a:schemeClr val="dk1"/>
                </a:solidFill>
                <a:latin typeface="Montserrat" panose="00000500000000000000" pitchFamily="2" charset="0"/>
                <a:ea typeface="Montserrat Medium"/>
                <a:cs typeface="Montserrat Medium"/>
                <a:sym typeface="Montserrat Medium"/>
              </a:rPr>
              <a:t>2. Upload Dataset Ke Big Query</a:t>
            </a:r>
            <a:endParaRPr lang="en" sz="1200" dirty="0">
              <a:solidFill>
                <a:schemeClr val="dk1"/>
              </a:solidFill>
              <a:latin typeface="Montserrat" panose="00000500000000000000" pitchFamily="2" charset="0"/>
              <a:ea typeface="Montserrat Medium"/>
              <a:cs typeface="Montserrat Medium"/>
              <a:sym typeface="Montserrat Medium"/>
            </a:endParaRPr>
          </a:p>
        </p:txBody>
      </p:sp>
      <p:sp>
        <p:nvSpPr>
          <p:cNvPr id="9" name="Arrow: Down 8">
            <a:extLst>
              <a:ext uri="{FF2B5EF4-FFF2-40B4-BE49-F238E27FC236}">
                <a16:creationId xmlns:a16="http://schemas.microsoft.com/office/drawing/2014/main" id="{87B4C74D-5291-37AC-7AD2-742CFB41F4FE}"/>
              </a:ext>
            </a:extLst>
          </p:cNvPr>
          <p:cNvSpPr/>
          <p:nvPr/>
        </p:nvSpPr>
        <p:spPr>
          <a:xfrm rot="14393718">
            <a:off x="3972437" y="1403329"/>
            <a:ext cx="418012" cy="1177531"/>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0" name="Google Shape;73;p16">
            <a:extLst>
              <a:ext uri="{FF2B5EF4-FFF2-40B4-BE49-F238E27FC236}">
                <a16:creationId xmlns:a16="http://schemas.microsoft.com/office/drawing/2014/main" id="{F97AB381-8A7C-B16B-711F-4FE0585D458A}"/>
              </a:ext>
            </a:extLst>
          </p:cNvPr>
          <p:cNvSpPr txBox="1"/>
          <p:nvPr/>
        </p:nvSpPr>
        <p:spPr>
          <a:xfrm>
            <a:off x="5000171" y="2275987"/>
            <a:ext cx="3765005" cy="2714923"/>
          </a:xfrm>
          <a:prstGeom prst="round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t" anchorCtr="0">
            <a:noAutofit/>
          </a:bodyPr>
          <a:lstStyle/>
          <a:p>
            <a:pPr marL="228600" lvl="0" indent="-228600" rtl="0">
              <a:lnSpc>
                <a:spcPct val="115000"/>
              </a:lnSpc>
              <a:spcBef>
                <a:spcPts val="0"/>
              </a:spcBef>
              <a:spcAft>
                <a:spcPts val="0"/>
              </a:spcAft>
              <a:buAutoNum type="arabicPeriod"/>
            </a:pPr>
            <a:r>
              <a:rPr lang="en-US" sz="1200" b="1" dirty="0" err="1">
                <a:solidFill>
                  <a:schemeClr val="dk1"/>
                </a:solidFill>
                <a:latin typeface="Montserrat" panose="00000500000000000000" pitchFamily="2" charset="0"/>
                <a:ea typeface="Montserrat Medium"/>
                <a:cs typeface="Montserrat Medium"/>
                <a:sym typeface="Montserrat Medium"/>
              </a:rPr>
              <a:t>Pergi</a:t>
            </a:r>
            <a:r>
              <a:rPr lang="en-US" sz="1200" b="1" dirty="0">
                <a:solidFill>
                  <a:schemeClr val="dk1"/>
                </a:solidFill>
                <a:latin typeface="Montserrat" panose="00000500000000000000" pitchFamily="2" charset="0"/>
                <a:ea typeface="Montserrat Medium"/>
                <a:cs typeface="Montserrat Medium"/>
                <a:sym typeface="Montserrat Medium"/>
              </a:rPr>
              <a:t> ke </a:t>
            </a:r>
            <a:r>
              <a:rPr lang="en-US" sz="800" b="1" dirty="0">
                <a:solidFill>
                  <a:schemeClr val="tx2"/>
                </a:solidFill>
                <a:latin typeface="Montserrat" panose="00000500000000000000" pitchFamily="2" charset="0"/>
                <a:ea typeface="Montserrat Medium"/>
                <a:cs typeface="Montserrat Medium"/>
                <a:sym typeface="Montserrat Medium"/>
              </a:rPr>
              <a:t>https://console.cloud.google.com/bigquery </a:t>
            </a:r>
          </a:p>
          <a:p>
            <a:pPr marL="228600" lvl="0" indent="-228600" rtl="0">
              <a:lnSpc>
                <a:spcPct val="115000"/>
              </a:lnSpc>
              <a:spcBef>
                <a:spcPts val="0"/>
              </a:spcBef>
              <a:spcAft>
                <a:spcPts val="0"/>
              </a:spcAft>
              <a:buAutoNum type="arabicPeriod"/>
            </a:pPr>
            <a:r>
              <a:rPr lang="en-US" sz="1200" b="1" dirty="0">
                <a:solidFill>
                  <a:schemeClr val="dk1"/>
                </a:solidFill>
                <a:latin typeface="Montserrat" panose="00000500000000000000" pitchFamily="2" charset="0"/>
                <a:ea typeface="Montserrat Medium"/>
                <a:cs typeface="Montserrat Medium"/>
                <a:sym typeface="Montserrat Medium"/>
              </a:rPr>
              <a:t>Create New Project (PBI-</a:t>
            </a:r>
            <a:r>
              <a:rPr lang="en-US" sz="1200" b="1" dirty="0" err="1">
                <a:solidFill>
                  <a:schemeClr val="dk1"/>
                </a:solidFill>
                <a:latin typeface="Montserrat" panose="00000500000000000000" pitchFamily="2" charset="0"/>
                <a:ea typeface="Montserrat Medium"/>
                <a:cs typeface="Montserrat Medium"/>
                <a:sym typeface="Montserrat Medium"/>
              </a:rPr>
              <a:t>Kimiafarma</a:t>
            </a:r>
            <a:r>
              <a:rPr lang="en-US" sz="1200" b="1" dirty="0">
                <a:solidFill>
                  <a:schemeClr val="dk1"/>
                </a:solidFill>
                <a:latin typeface="Montserrat" panose="00000500000000000000" pitchFamily="2" charset="0"/>
                <a:ea typeface="Montserrat Medium"/>
                <a:cs typeface="Montserrat Medium"/>
                <a:sym typeface="Montserrat Medium"/>
              </a:rPr>
              <a:t>)</a:t>
            </a:r>
          </a:p>
          <a:p>
            <a:pPr marL="228600" lvl="0" indent="-228600" rtl="0">
              <a:lnSpc>
                <a:spcPct val="115000"/>
              </a:lnSpc>
              <a:spcBef>
                <a:spcPts val="0"/>
              </a:spcBef>
              <a:spcAft>
                <a:spcPts val="0"/>
              </a:spcAft>
              <a:buAutoNum type="arabicPeriod"/>
            </a:pPr>
            <a:r>
              <a:rPr lang="en-US" sz="1200" b="1" dirty="0" err="1">
                <a:solidFill>
                  <a:schemeClr val="dk1"/>
                </a:solidFill>
                <a:latin typeface="Montserrat" panose="00000500000000000000" pitchFamily="2" charset="0"/>
                <a:ea typeface="Montserrat Medium"/>
                <a:cs typeface="Montserrat Medium"/>
                <a:sym typeface="Montserrat Medium"/>
              </a:rPr>
              <a:t>Klik</a:t>
            </a:r>
            <a:r>
              <a:rPr lang="en-US" sz="1200" b="1" dirty="0">
                <a:solidFill>
                  <a:schemeClr val="dk1"/>
                </a:solidFill>
                <a:latin typeface="Montserrat" panose="00000500000000000000" pitchFamily="2" charset="0"/>
                <a:ea typeface="Montserrat Medium"/>
                <a:cs typeface="Montserrat Medium"/>
                <a:sym typeface="Montserrat Medium"/>
              </a:rPr>
              <a:t> </a:t>
            </a:r>
            <a:r>
              <a:rPr lang="en-US" sz="1200" b="1" dirty="0">
                <a:solidFill>
                  <a:schemeClr val="tx2"/>
                </a:solidFill>
                <a:latin typeface="Montserrat" panose="00000500000000000000" pitchFamily="2" charset="0"/>
                <a:ea typeface="Montserrat Medium"/>
                <a:cs typeface="Montserrat Medium"/>
                <a:sym typeface="Montserrat Medium"/>
              </a:rPr>
              <a:t>+ADD </a:t>
            </a:r>
            <a:r>
              <a:rPr lang="en-US" sz="1200" b="1" dirty="0">
                <a:solidFill>
                  <a:schemeClr val="tx1"/>
                </a:solidFill>
                <a:latin typeface="Montserrat" panose="00000500000000000000" pitchFamily="2" charset="0"/>
                <a:ea typeface="Montserrat Medium"/>
                <a:cs typeface="Montserrat Medium"/>
                <a:sym typeface="Montserrat Medium"/>
              </a:rPr>
              <a:t>pada </a:t>
            </a:r>
            <a:r>
              <a:rPr lang="en-US" sz="1200" b="1" dirty="0" err="1">
                <a:solidFill>
                  <a:schemeClr val="tx1"/>
                </a:solidFill>
                <a:latin typeface="Montserrat" panose="00000500000000000000" pitchFamily="2" charset="0"/>
                <a:ea typeface="Montserrat Medium"/>
                <a:cs typeface="Montserrat Medium"/>
                <a:sym typeface="Montserrat Medium"/>
              </a:rPr>
              <a:t>kolom</a:t>
            </a:r>
            <a:r>
              <a:rPr lang="en-US" sz="1200" b="1" dirty="0">
                <a:solidFill>
                  <a:schemeClr val="tx1"/>
                </a:solidFill>
                <a:latin typeface="Montserrat" panose="00000500000000000000" pitchFamily="2" charset="0"/>
                <a:ea typeface="Montserrat Medium"/>
                <a:cs typeface="Montserrat Medium"/>
                <a:sym typeface="Montserrat Medium"/>
              </a:rPr>
              <a:t> Explorer</a:t>
            </a:r>
          </a:p>
          <a:p>
            <a:pPr marL="228600" lvl="0" indent="-228600" rtl="0">
              <a:lnSpc>
                <a:spcPct val="115000"/>
              </a:lnSpc>
              <a:spcBef>
                <a:spcPts val="0"/>
              </a:spcBef>
              <a:spcAft>
                <a:spcPts val="0"/>
              </a:spcAft>
              <a:buAutoNum type="arabicPeriod"/>
            </a:pPr>
            <a:r>
              <a:rPr lang="en" sz="1200" b="1" dirty="0">
                <a:solidFill>
                  <a:schemeClr val="tx1"/>
                </a:solidFill>
                <a:latin typeface="Montserrat" panose="00000500000000000000" pitchFamily="2" charset="0"/>
                <a:ea typeface="Montserrat Medium"/>
                <a:cs typeface="Montserrat Medium"/>
                <a:sym typeface="Montserrat Medium"/>
              </a:rPr>
              <a:t>Pilih Local File </a:t>
            </a:r>
          </a:p>
          <a:p>
            <a:pPr marL="228600" lvl="0" indent="-228600" rtl="0">
              <a:lnSpc>
                <a:spcPct val="115000"/>
              </a:lnSpc>
              <a:spcBef>
                <a:spcPts val="0"/>
              </a:spcBef>
              <a:spcAft>
                <a:spcPts val="0"/>
              </a:spcAft>
              <a:buAutoNum type="arabicPeriod"/>
            </a:pPr>
            <a:r>
              <a:rPr lang="en" sz="1200" b="1" dirty="0">
                <a:solidFill>
                  <a:schemeClr val="tx1"/>
                </a:solidFill>
                <a:latin typeface="Montserrat" panose="00000500000000000000" pitchFamily="2" charset="0"/>
                <a:ea typeface="Montserrat Medium"/>
                <a:cs typeface="Montserrat Medium"/>
                <a:sym typeface="Montserrat Medium"/>
              </a:rPr>
              <a:t>Pada “select file” klik “Browse” pilih dataset yang sudah didownload</a:t>
            </a:r>
          </a:p>
          <a:p>
            <a:pPr marL="228600" lvl="0" indent="-228600" rtl="0">
              <a:lnSpc>
                <a:spcPct val="115000"/>
              </a:lnSpc>
              <a:spcBef>
                <a:spcPts val="0"/>
              </a:spcBef>
              <a:spcAft>
                <a:spcPts val="0"/>
              </a:spcAft>
              <a:buAutoNum type="arabicPeriod"/>
            </a:pPr>
            <a:r>
              <a:rPr lang="en" sz="1200" b="1" dirty="0">
                <a:solidFill>
                  <a:schemeClr val="tx1"/>
                </a:solidFill>
                <a:latin typeface="Montserrat" panose="00000500000000000000" pitchFamily="2" charset="0"/>
                <a:ea typeface="Montserrat Medium"/>
                <a:cs typeface="Montserrat Medium"/>
                <a:sym typeface="Montserrat Medium"/>
              </a:rPr>
              <a:t>Membuat Dataset terlebih dahulu (ex: dataset_kimiafarma)</a:t>
            </a:r>
          </a:p>
          <a:p>
            <a:pPr marL="228600" lvl="0" indent="-228600" rtl="0">
              <a:lnSpc>
                <a:spcPct val="115000"/>
              </a:lnSpc>
              <a:spcBef>
                <a:spcPts val="0"/>
              </a:spcBef>
              <a:spcAft>
                <a:spcPts val="0"/>
              </a:spcAft>
              <a:buAutoNum type="arabicPeriod"/>
            </a:pPr>
            <a:r>
              <a:rPr lang="en" sz="1200" b="1" dirty="0">
                <a:solidFill>
                  <a:schemeClr val="tx1"/>
                </a:solidFill>
                <a:latin typeface="Montserrat" panose="00000500000000000000" pitchFamily="2" charset="0"/>
                <a:ea typeface="Montserrat Medium"/>
                <a:cs typeface="Montserrat Medium"/>
                <a:sym typeface="Montserrat Medium"/>
              </a:rPr>
              <a:t>Isikan Nama table (bisa disesuaikan)</a:t>
            </a:r>
          </a:p>
          <a:p>
            <a:pPr marL="228600" lvl="0" indent="-228600" rtl="0">
              <a:lnSpc>
                <a:spcPct val="115000"/>
              </a:lnSpc>
              <a:spcBef>
                <a:spcPts val="0"/>
              </a:spcBef>
              <a:spcAft>
                <a:spcPts val="0"/>
              </a:spcAft>
              <a:buAutoNum type="arabicPeriod"/>
            </a:pPr>
            <a:r>
              <a:rPr lang="en" sz="1200" b="1" dirty="0">
                <a:solidFill>
                  <a:schemeClr val="tx1"/>
                </a:solidFill>
                <a:latin typeface="Montserrat" panose="00000500000000000000" pitchFamily="2" charset="0"/>
                <a:ea typeface="Montserrat Medium"/>
                <a:cs typeface="Montserrat Medium"/>
                <a:sym typeface="Montserrat Medium"/>
              </a:rPr>
              <a:t>Pada “Schema” centang  Auto Detect</a:t>
            </a:r>
          </a:p>
          <a:p>
            <a:pPr marL="228600" lvl="0" indent="-228600" rtl="0">
              <a:lnSpc>
                <a:spcPct val="115000"/>
              </a:lnSpc>
              <a:spcBef>
                <a:spcPts val="0"/>
              </a:spcBef>
              <a:spcAft>
                <a:spcPts val="0"/>
              </a:spcAft>
              <a:buAutoNum type="arabicPeriod"/>
            </a:pPr>
            <a:r>
              <a:rPr lang="en" sz="1200" b="1" dirty="0">
                <a:solidFill>
                  <a:schemeClr val="tx1"/>
                </a:solidFill>
                <a:latin typeface="Montserrat" panose="00000500000000000000" pitchFamily="2" charset="0"/>
                <a:ea typeface="Montserrat Medium"/>
                <a:cs typeface="Montserrat Medium"/>
                <a:sym typeface="Montserrat Medium"/>
              </a:rPr>
              <a:t>Klik Button Create Table</a:t>
            </a:r>
            <a:endParaRPr lang="en-US" sz="1200" b="1" dirty="0">
              <a:solidFill>
                <a:schemeClr val="tx1"/>
              </a:solidFill>
              <a:latin typeface="Montserrat" panose="00000500000000000000" pitchFamily="2" charset="0"/>
              <a:ea typeface="Montserrat Medium"/>
              <a:cs typeface="Montserrat Medium"/>
              <a:sym typeface="Montserrat Medium"/>
            </a:endParaRPr>
          </a:p>
        </p:txBody>
      </p:sp>
      <p:sp>
        <p:nvSpPr>
          <p:cNvPr id="11" name="Arrow: Down 10">
            <a:extLst>
              <a:ext uri="{FF2B5EF4-FFF2-40B4-BE49-F238E27FC236}">
                <a16:creationId xmlns:a16="http://schemas.microsoft.com/office/drawing/2014/main" id="{9AA47CA2-BE7E-F661-7F06-08F9436889B8}"/>
              </a:ext>
            </a:extLst>
          </p:cNvPr>
          <p:cNvSpPr/>
          <p:nvPr/>
        </p:nvSpPr>
        <p:spPr>
          <a:xfrm>
            <a:off x="6684760" y="1701446"/>
            <a:ext cx="418012" cy="459055"/>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8C2E62CB-9E84-5218-A162-80547AFC0A19}"/>
              </a:ext>
            </a:extLst>
          </p:cNvPr>
          <p:cNvSpPr txBox="1"/>
          <p:nvPr/>
        </p:nvSpPr>
        <p:spPr>
          <a:xfrm>
            <a:off x="480378" y="363324"/>
            <a:ext cx="4572000" cy="261610"/>
          </a:xfrm>
          <a:prstGeom prst="rect">
            <a:avLst/>
          </a:prstGeom>
          <a:noFill/>
        </p:spPr>
        <p:txBody>
          <a:bodyPr wrap="square">
            <a:spAutoFit/>
          </a:bodyPr>
          <a:lstStyle/>
          <a:p>
            <a:r>
              <a:rPr lang="en-US" sz="1100" b="1" dirty="0">
                <a:latin typeface="Montserrat" panose="00000500000000000000" pitchFamily="2" charset="0"/>
                <a:ea typeface="Rubik"/>
                <a:cs typeface="Rubik"/>
                <a:sym typeface="Rubik"/>
              </a:rPr>
              <a:t>1. Importing Dataset to </a:t>
            </a:r>
            <a:r>
              <a:rPr lang="en-US" sz="1100" b="1" dirty="0" err="1">
                <a:latin typeface="Montserrat" panose="00000500000000000000" pitchFamily="2" charset="0"/>
                <a:ea typeface="Rubik"/>
                <a:cs typeface="Rubik"/>
                <a:sym typeface="Rubik"/>
              </a:rPr>
              <a:t>BigQuery</a:t>
            </a:r>
            <a:endParaRPr lang="en-ID" sz="1100" dirty="0"/>
          </a:p>
        </p:txBody>
      </p:sp>
      <p:sp>
        <p:nvSpPr>
          <p:cNvPr id="16" name="Rectangle 15">
            <a:extLst>
              <a:ext uri="{FF2B5EF4-FFF2-40B4-BE49-F238E27FC236}">
                <a16:creationId xmlns:a16="http://schemas.microsoft.com/office/drawing/2014/main" id="{2EEC7513-9D2F-DD35-EBE1-A78E5C6C460B}"/>
              </a:ext>
            </a:extLst>
          </p:cNvPr>
          <p:cNvSpPr/>
          <p:nvPr/>
        </p:nvSpPr>
        <p:spPr>
          <a:xfrm>
            <a:off x="579821" y="609787"/>
            <a:ext cx="2548733"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1248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6" name="Google Shape;73;p16">
            <a:extLst>
              <a:ext uri="{FF2B5EF4-FFF2-40B4-BE49-F238E27FC236}">
                <a16:creationId xmlns:a16="http://schemas.microsoft.com/office/drawing/2014/main" id="{DD24EF7C-6146-21A4-D674-E7E3A6A645B5}"/>
              </a:ext>
            </a:extLst>
          </p:cNvPr>
          <p:cNvSpPr txBox="1"/>
          <p:nvPr/>
        </p:nvSpPr>
        <p:spPr>
          <a:xfrm>
            <a:off x="521971" y="955636"/>
            <a:ext cx="8112577" cy="524428"/>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100" dirty="0">
                <a:solidFill>
                  <a:schemeClr val="dk1"/>
                </a:solidFill>
                <a:latin typeface="Montserrat" panose="00000500000000000000" pitchFamily="2" charset="0"/>
                <a:ea typeface="Montserrat Medium"/>
                <a:cs typeface="Montserrat Medium"/>
                <a:sym typeface="Montserrat Medium"/>
              </a:rPr>
              <a:t>Tabel analisa yaitu tabel hasil agregasi dari ke-empat tabel yang sudah diimport / upload sebelumnya</a:t>
            </a:r>
          </a:p>
        </p:txBody>
      </p:sp>
      <p:sp>
        <p:nvSpPr>
          <p:cNvPr id="15" name="TextBox 14">
            <a:extLst>
              <a:ext uri="{FF2B5EF4-FFF2-40B4-BE49-F238E27FC236}">
                <a16:creationId xmlns:a16="http://schemas.microsoft.com/office/drawing/2014/main" id="{218411F6-8544-E692-3BDB-AB505680C10C}"/>
              </a:ext>
            </a:extLst>
          </p:cNvPr>
          <p:cNvSpPr txBox="1"/>
          <p:nvPr/>
        </p:nvSpPr>
        <p:spPr>
          <a:xfrm>
            <a:off x="521971" y="1416340"/>
            <a:ext cx="1972491" cy="273152"/>
          </a:xfrm>
          <a:prstGeom prst="rect">
            <a:avLst/>
          </a:prstGeom>
          <a:noFill/>
        </p:spPr>
        <p:txBody>
          <a:bodyPr wrap="square">
            <a:spAutoFit/>
          </a:bodyPr>
          <a:lstStyle/>
          <a:p>
            <a:pPr marL="0" lvl="0" indent="0" rtl="0">
              <a:lnSpc>
                <a:spcPct val="115000"/>
              </a:lnSpc>
              <a:spcBef>
                <a:spcPts val="0"/>
              </a:spcBef>
              <a:spcAft>
                <a:spcPts val="0"/>
              </a:spcAft>
              <a:buNone/>
            </a:pPr>
            <a:r>
              <a:rPr lang="en" sz="1100" b="1" i="1" u="sng" dirty="0">
                <a:solidFill>
                  <a:schemeClr val="tx2"/>
                </a:solidFill>
                <a:latin typeface="Montserrat" panose="00000500000000000000" pitchFamily="2" charset="0"/>
                <a:ea typeface="Montserrat Medium"/>
                <a:cs typeface="Montserrat Medium"/>
                <a:sym typeface="Montserrat Medium"/>
              </a:rPr>
              <a:t>Dengan ketentuan </a:t>
            </a:r>
          </a:p>
        </p:txBody>
      </p:sp>
      <p:sp>
        <p:nvSpPr>
          <p:cNvPr id="2" name="Google Shape;73;p16">
            <a:extLst>
              <a:ext uri="{FF2B5EF4-FFF2-40B4-BE49-F238E27FC236}">
                <a16:creationId xmlns:a16="http://schemas.microsoft.com/office/drawing/2014/main" id="{9DC9F428-677D-3DF4-0DC9-F65007C16554}"/>
              </a:ext>
            </a:extLst>
          </p:cNvPr>
          <p:cNvSpPr txBox="1"/>
          <p:nvPr/>
        </p:nvSpPr>
        <p:spPr>
          <a:xfrm>
            <a:off x="521972" y="1898920"/>
            <a:ext cx="3024594" cy="3104154"/>
          </a:xfrm>
          <a:prstGeom prst="roundRect">
            <a:avLst/>
          </a:pr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000" b="1" dirty="0">
                <a:solidFill>
                  <a:schemeClr val="dk1"/>
                </a:solidFill>
                <a:latin typeface="Montserrat" panose="00000500000000000000" pitchFamily="2" charset="0"/>
                <a:ea typeface="Montserrat Medium"/>
                <a:cs typeface="Montserrat Medium"/>
                <a:sym typeface="Montserrat Medium"/>
              </a:rPr>
              <a:t>Kolom yang harus ada di kf_analisa:</a:t>
            </a: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transaction_id</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a:solidFill>
                  <a:schemeClr val="dk1"/>
                </a:solidFill>
                <a:latin typeface="Montserrat" panose="00000500000000000000" pitchFamily="2" charset="0"/>
                <a:ea typeface="Montserrat Medium"/>
                <a:cs typeface="Montserrat Medium"/>
                <a:sym typeface="Montserrat Medium"/>
              </a:rPr>
              <a:t>date</a:t>
            </a: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branch_id</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branch_name</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kota</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provinsi</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rating_cabang</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customer_name</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product_id</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product_name</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actual_price</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discount_percentage</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persentase_gross_laba</a:t>
            </a:r>
            <a:r>
              <a:rPr lang="en-ID" sz="900" dirty="0">
                <a:solidFill>
                  <a:schemeClr val="dk1"/>
                </a:solidFill>
                <a:latin typeface="Montserrat" panose="00000500000000000000" pitchFamily="2" charset="0"/>
                <a:ea typeface="Montserrat Medium"/>
                <a:cs typeface="Montserrat Medium"/>
                <a:sym typeface="Montserrat Medium"/>
              </a:rPr>
              <a:t>	</a:t>
            </a:r>
            <a:r>
              <a:rPr lang="en-ID" sz="900" b="1" dirty="0">
                <a:solidFill>
                  <a:srgbClr val="C00000"/>
                </a:solidFill>
                <a:latin typeface="Montserrat" panose="00000500000000000000" pitchFamily="2" charset="0"/>
                <a:ea typeface="Montserrat Medium"/>
                <a:cs typeface="Montserrat Medium"/>
                <a:sym typeface="Montserrat Medium"/>
              </a:rPr>
              <a:t>NEW</a:t>
            </a: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nett_sales</a:t>
            </a:r>
            <a:r>
              <a:rPr lang="en-ID" sz="900" dirty="0">
                <a:solidFill>
                  <a:schemeClr val="dk1"/>
                </a:solidFill>
                <a:latin typeface="Montserrat" panose="00000500000000000000" pitchFamily="2" charset="0"/>
                <a:ea typeface="Montserrat Medium"/>
                <a:cs typeface="Montserrat Medium"/>
                <a:sym typeface="Montserrat Medium"/>
              </a:rPr>
              <a:t> 		</a:t>
            </a:r>
            <a:r>
              <a:rPr lang="en-ID" sz="900" b="1" dirty="0">
                <a:solidFill>
                  <a:srgbClr val="C00000"/>
                </a:solidFill>
                <a:latin typeface="Montserrat" panose="00000500000000000000" pitchFamily="2" charset="0"/>
                <a:ea typeface="Montserrat Medium"/>
                <a:cs typeface="Montserrat Medium"/>
                <a:sym typeface="Montserrat Medium"/>
              </a:rPr>
              <a:t>NEW</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nett_profit</a:t>
            </a:r>
            <a:r>
              <a:rPr lang="en-ID" sz="900" dirty="0">
                <a:solidFill>
                  <a:schemeClr val="dk1"/>
                </a:solidFill>
                <a:latin typeface="Montserrat" panose="00000500000000000000" pitchFamily="2" charset="0"/>
                <a:ea typeface="Montserrat Medium"/>
                <a:cs typeface="Montserrat Medium"/>
                <a:sym typeface="Montserrat Medium"/>
              </a:rPr>
              <a:t>	 	</a:t>
            </a:r>
            <a:r>
              <a:rPr lang="en-ID" sz="900" b="1" dirty="0">
                <a:solidFill>
                  <a:srgbClr val="C00000"/>
                </a:solidFill>
                <a:latin typeface="Montserrat" panose="00000500000000000000" pitchFamily="2" charset="0"/>
                <a:ea typeface="Montserrat Medium"/>
                <a:cs typeface="Montserrat Medium"/>
                <a:sym typeface="Montserrat Medium"/>
              </a:rPr>
              <a:t>NEW</a:t>
            </a:r>
            <a:endParaRPr lang="en-ID" sz="900"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900" dirty="0" err="1">
                <a:solidFill>
                  <a:schemeClr val="dk1"/>
                </a:solidFill>
                <a:latin typeface="Montserrat" panose="00000500000000000000" pitchFamily="2" charset="0"/>
                <a:ea typeface="Montserrat Medium"/>
                <a:cs typeface="Montserrat Medium"/>
                <a:sym typeface="Montserrat Medium"/>
              </a:rPr>
              <a:t>rating_transaksi</a:t>
            </a:r>
            <a:br>
              <a:rPr lang="en" sz="1200" b="1" dirty="0">
                <a:solidFill>
                  <a:schemeClr val="dk1"/>
                </a:solidFill>
                <a:latin typeface="Montserrat" panose="00000500000000000000" pitchFamily="2" charset="0"/>
                <a:ea typeface="Montserrat Medium"/>
                <a:cs typeface="Montserrat Medium"/>
                <a:sym typeface="Montserrat Medium"/>
              </a:rPr>
            </a:br>
            <a:endParaRPr lang="en" sz="1200" dirty="0">
              <a:solidFill>
                <a:schemeClr val="dk1"/>
              </a:solidFill>
              <a:latin typeface="Montserrat" panose="00000500000000000000" pitchFamily="2" charset="0"/>
              <a:ea typeface="Montserrat Medium"/>
              <a:cs typeface="Montserrat Medium"/>
              <a:sym typeface="Montserrat Medium"/>
            </a:endParaRPr>
          </a:p>
        </p:txBody>
      </p:sp>
      <p:sp>
        <p:nvSpPr>
          <p:cNvPr id="10" name="TextBox 9">
            <a:extLst>
              <a:ext uri="{FF2B5EF4-FFF2-40B4-BE49-F238E27FC236}">
                <a16:creationId xmlns:a16="http://schemas.microsoft.com/office/drawing/2014/main" id="{AF402543-E47E-3B7F-E190-EABECDE99D8D}"/>
              </a:ext>
            </a:extLst>
          </p:cNvPr>
          <p:cNvSpPr txBox="1"/>
          <p:nvPr/>
        </p:nvSpPr>
        <p:spPr>
          <a:xfrm>
            <a:off x="4238898" y="2041043"/>
            <a:ext cx="3461656" cy="1413153"/>
          </a:xfrm>
          <a:prstGeom prst="round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buClr>
                <a:schemeClr val="tx2"/>
              </a:buClr>
            </a:pPr>
            <a:r>
              <a:rPr lang="en-ID" sz="1100" b="1" u="sng" dirty="0" err="1">
                <a:solidFill>
                  <a:schemeClr val="tx1"/>
                </a:solidFill>
                <a:latin typeface="Montserrat" panose="00000500000000000000" pitchFamily="2" charset="0"/>
                <a:ea typeface="Montserrat Medium"/>
                <a:cs typeface="Montserrat Medium"/>
                <a:sym typeface="Montserrat Medium"/>
              </a:rPr>
              <a:t>persentase_gross_laba</a:t>
            </a:r>
            <a:r>
              <a:rPr lang="en-ID" sz="1100" b="1" u="sng" dirty="0">
                <a:solidFill>
                  <a:schemeClr val="tx1"/>
                </a:solidFill>
                <a:latin typeface="Montserrat" panose="00000500000000000000" pitchFamily="2" charset="0"/>
                <a:ea typeface="Montserrat Medium"/>
                <a:cs typeface="Montserrat Medium"/>
                <a:sym typeface="Montserrat Medium"/>
              </a:rPr>
              <a:t> :</a:t>
            </a:r>
          </a:p>
          <a:p>
            <a:pPr>
              <a:buClr>
                <a:schemeClr val="tx2"/>
              </a:buClr>
            </a:pPr>
            <a:endParaRPr lang="en-ID" sz="1100" dirty="0">
              <a:latin typeface="Montserrat" panose="00000500000000000000" pitchFamily="2" charset="0"/>
            </a:endParaRPr>
          </a:p>
          <a:p>
            <a:pPr marL="171450" indent="-171450">
              <a:buClr>
                <a:schemeClr val="tx2"/>
              </a:buClr>
              <a:buFont typeface="Wingdings" panose="05000000000000000000" pitchFamily="2" charset="2"/>
              <a:buChar char="§"/>
            </a:pPr>
            <a:r>
              <a:rPr lang="en-ID" sz="1100" dirty="0">
                <a:latin typeface="Montserrat" panose="00000500000000000000" pitchFamily="2" charset="0"/>
              </a:rPr>
              <a:t>Harga &lt;= Rp 50.000 -&gt; </a:t>
            </a:r>
            <a:r>
              <a:rPr lang="en-ID" sz="1100" dirty="0" err="1">
                <a:latin typeface="Montserrat" panose="00000500000000000000" pitchFamily="2" charset="0"/>
              </a:rPr>
              <a:t>laba</a:t>
            </a:r>
            <a:r>
              <a:rPr lang="en-ID" sz="1100" dirty="0">
                <a:latin typeface="Montserrat" panose="00000500000000000000" pitchFamily="2" charset="0"/>
              </a:rPr>
              <a:t> 10%</a:t>
            </a:r>
          </a:p>
          <a:p>
            <a:pPr marL="171450" indent="-171450">
              <a:buClr>
                <a:schemeClr val="tx2"/>
              </a:buClr>
              <a:buFont typeface="Wingdings" panose="05000000000000000000" pitchFamily="2" charset="2"/>
              <a:buChar char="§"/>
            </a:pPr>
            <a:r>
              <a:rPr lang="en-ID" sz="1100" dirty="0">
                <a:latin typeface="Montserrat" panose="00000500000000000000" pitchFamily="2" charset="0"/>
              </a:rPr>
              <a:t>Harga &gt; Rp 50.000 - 100.000 -&gt; </a:t>
            </a:r>
            <a:r>
              <a:rPr lang="en-ID" sz="1100" dirty="0" err="1">
                <a:latin typeface="Montserrat" panose="00000500000000000000" pitchFamily="2" charset="0"/>
              </a:rPr>
              <a:t>laba</a:t>
            </a:r>
            <a:r>
              <a:rPr lang="en-ID" sz="1100" dirty="0">
                <a:latin typeface="Montserrat" panose="00000500000000000000" pitchFamily="2" charset="0"/>
              </a:rPr>
              <a:t> 15%</a:t>
            </a:r>
          </a:p>
          <a:p>
            <a:pPr marL="171450" indent="-171450">
              <a:buClr>
                <a:schemeClr val="tx2"/>
              </a:buClr>
              <a:buFont typeface="Wingdings" panose="05000000000000000000" pitchFamily="2" charset="2"/>
              <a:buChar char="§"/>
            </a:pPr>
            <a:r>
              <a:rPr lang="en-ID" sz="1100" dirty="0">
                <a:latin typeface="Montserrat" panose="00000500000000000000" pitchFamily="2" charset="0"/>
              </a:rPr>
              <a:t>Harga &gt; Rp 100.000 - 300.000 -&gt; </a:t>
            </a:r>
            <a:r>
              <a:rPr lang="en-ID" sz="1100" dirty="0" err="1">
                <a:latin typeface="Montserrat" panose="00000500000000000000" pitchFamily="2" charset="0"/>
              </a:rPr>
              <a:t>laba</a:t>
            </a:r>
            <a:r>
              <a:rPr lang="en-ID" sz="1100" dirty="0">
                <a:latin typeface="Montserrat" panose="00000500000000000000" pitchFamily="2" charset="0"/>
              </a:rPr>
              <a:t> 20%</a:t>
            </a:r>
          </a:p>
          <a:p>
            <a:pPr marL="171450" indent="-171450">
              <a:buClr>
                <a:schemeClr val="tx2"/>
              </a:buClr>
              <a:buFont typeface="Wingdings" panose="05000000000000000000" pitchFamily="2" charset="2"/>
              <a:buChar char="§"/>
            </a:pPr>
            <a:r>
              <a:rPr lang="en-ID" sz="1100" dirty="0">
                <a:latin typeface="Montserrat" panose="00000500000000000000" pitchFamily="2" charset="0"/>
              </a:rPr>
              <a:t>Harga &gt; Rp 300.000 - 500.000 -&gt; </a:t>
            </a:r>
            <a:r>
              <a:rPr lang="en-ID" sz="1100" dirty="0" err="1">
                <a:latin typeface="Montserrat" panose="00000500000000000000" pitchFamily="2" charset="0"/>
              </a:rPr>
              <a:t>laba</a:t>
            </a:r>
            <a:r>
              <a:rPr lang="en-ID" sz="1100" dirty="0">
                <a:latin typeface="Montserrat" panose="00000500000000000000" pitchFamily="2" charset="0"/>
              </a:rPr>
              <a:t> 25%</a:t>
            </a:r>
          </a:p>
          <a:p>
            <a:pPr marL="171450" indent="-171450">
              <a:buClr>
                <a:schemeClr val="tx2"/>
              </a:buClr>
              <a:buFont typeface="Wingdings" panose="05000000000000000000" pitchFamily="2" charset="2"/>
              <a:buChar char="§"/>
            </a:pPr>
            <a:r>
              <a:rPr lang="en-ID" sz="1100" dirty="0">
                <a:latin typeface="Montserrat" panose="00000500000000000000" pitchFamily="2" charset="0"/>
              </a:rPr>
              <a:t>Harga &gt; Rp 500.000 -&gt; </a:t>
            </a:r>
            <a:r>
              <a:rPr lang="en-ID" sz="1100" dirty="0" err="1">
                <a:latin typeface="Montserrat" panose="00000500000000000000" pitchFamily="2" charset="0"/>
              </a:rPr>
              <a:t>laba</a:t>
            </a:r>
            <a:r>
              <a:rPr lang="en-ID" sz="1100" dirty="0">
                <a:latin typeface="Montserrat" panose="00000500000000000000" pitchFamily="2" charset="0"/>
              </a:rPr>
              <a:t> 30%,</a:t>
            </a:r>
          </a:p>
        </p:txBody>
      </p:sp>
      <p:sp>
        <p:nvSpPr>
          <p:cNvPr id="17" name="TextBox 16">
            <a:extLst>
              <a:ext uri="{FF2B5EF4-FFF2-40B4-BE49-F238E27FC236}">
                <a16:creationId xmlns:a16="http://schemas.microsoft.com/office/drawing/2014/main" id="{C1CEDE07-8816-6831-8FF7-94433A6A2314}"/>
              </a:ext>
            </a:extLst>
          </p:cNvPr>
          <p:cNvSpPr txBox="1"/>
          <p:nvPr/>
        </p:nvSpPr>
        <p:spPr>
          <a:xfrm>
            <a:off x="4238898" y="3658124"/>
            <a:ext cx="3461656" cy="664012"/>
          </a:xfrm>
          <a:prstGeom prst="round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buClr>
                <a:schemeClr val="tx2"/>
              </a:buClr>
            </a:pPr>
            <a:r>
              <a:rPr lang="en-ID" sz="1100" b="1" dirty="0" err="1">
                <a:latin typeface="Montserrat" panose="00000500000000000000" pitchFamily="2" charset="0"/>
              </a:rPr>
              <a:t>nett_sales</a:t>
            </a:r>
            <a:r>
              <a:rPr lang="en-ID" sz="1100" dirty="0">
                <a:latin typeface="Montserrat" panose="00000500000000000000" pitchFamily="2" charset="0"/>
              </a:rPr>
              <a:t> = </a:t>
            </a:r>
            <a:r>
              <a:rPr lang="en-ID" sz="1100" dirty="0" err="1">
                <a:latin typeface="Montserrat" panose="00000500000000000000" pitchFamily="2" charset="0"/>
              </a:rPr>
              <a:t>harga</a:t>
            </a:r>
            <a:r>
              <a:rPr lang="en-ID" sz="1100" dirty="0">
                <a:latin typeface="Montserrat" panose="00000500000000000000" pitchFamily="2" charset="0"/>
              </a:rPr>
              <a:t> </a:t>
            </a:r>
            <a:r>
              <a:rPr lang="en-ID" sz="1100" dirty="0" err="1">
                <a:latin typeface="Montserrat" panose="00000500000000000000" pitchFamily="2" charset="0"/>
              </a:rPr>
              <a:t>setelah</a:t>
            </a:r>
            <a:r>
              <a:rPr lang="en-ID" sz="1100" dirty="0">
                <a:latin typeface="Montserrat" panose="00000500000000000000" pitchFamily="2" charset="0"/>
              </a:rPr>
              <a:t> </a:t>
            </a:r>
            <a:r>
              <a:rPr lang="en-ID" sz="1100" dirty="0" err="1">
                <a:latin typeface="Montserrat" panose="00000500000000000000" pitchFamily="2" charset="0"/>
              </a:rPr>
              <a:t>diskon</a:t>
            </a:r>
            <a:r>
              <a:rPr lang="en-ID" sz="1100" dirty="0">
                <a:latin typeface="Montserrat" panose="00000500000000000000" pitchFamily="2" charset="0"/>
              </a:rPr>
              <a:t>,</a:t>
            </a:r>
          </a:p>
          <a:p>
            <a:pPr>
              <a:buClr>
                <a:schemeClr val="tx2"/>
              </a:buClr>
            </a:pPr>
            <a:r>
              <a:rPr lang="sv-SE" sz="1100" b="1" dirty="0">
                <a:latin typeface="Montserrat" panose="00000500000000000000" pitchFamily="2" charset="0"/>
              </a:rPr>
              <a:t>nett_profit </a:t>
            </a:r>
            <a:r>
              <a:rPr lang="sv-SE" sz="1100" dirty="0">
                <a:latin typeface="Montserrat" panose="00000500000000000000" pitchFamily="2" charset="0"/>
              </a:rPr>
              <a:t>= keuntungan yang diperoleh Kimia Farma</a:t>
            </a:r>
            <a:endParaRPr lang="en-ID" sz="1100" dirty="0">
              <a:latin typeface="Montserrat" panose="00000500000000000000" pitchFamily="2" charset="0"/>
            </a:endParaRPr>
          </a:p>
        </p:txBody>
      </p:sp>
      <p:sp>
        <p:nvSpPr>
          <p:cNvPr id="26" name="TextBox 25">
            <a:extLst>
              <a:ext uri="{FF2B5EF4-FFF2-40B4-BE49-F238E27FC236}">
                <a16:creationId xmlns:a16="http://schemas.microsoft.com/office/drawing/2014/main" id="{F97548E9-B625-199C-2E76-EC1579DA4015}"/>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2. </a:t>
            </a:r>
            <a:r>
              <a:rPr lang="en-ID" sz="1100" b="1" dirty="0" err="1">
                <a:latin typeface="Montserrat" panose="00000500000000000000" pitchFamily="2" charset="0"/>
                <a:ea typeface="Rubik"/>
                <a:cs typeface="Rubik"/>
                <a:sym typeface="Rubik"/>
              </a:rPr>
              <a:t>Tabel</a:t>
            </a:r>
            <a:r>
              <a:rPr lang="en-ID" sz="1100" b="1" dirty="0">
                <a:latin typeface="Montserrat" panose="00000500000000000000" pitchFamily="2" charset="0"/>
                <a:ea typeface="Rubik"/>
                <a:cs typeface="Rubik"/>
                <a:sym typeface="Rubik"/>
              </a:rPr>
              <a:t> Analisa</a:t>
            </a:r>
            <a:endParaRPr lang="en-ID" sz="1100" dirty="0"/>
          </a:p>
        </p:txBody>
      </p:sp>
      <p:sp>
        <p:nvSpPr>
          <p:cNvPr id="27" name="Rectangle 26">
            <a:extLst>
              <a:ext uri="{FF2B5EF4-FFF2-40B4-BE49-F238E27FC236}">
                <a16:creationId xmlns:a16="http://schemas.microsoft.com/office/drawing/2014/main" id="{1EDFC053-7A48-A5BA-5997-98600E335DE8}"/>
              </a:ext>
            </a:extLst>
          </p:cNvPr>
          <p:cNvSpPr/>
          <p:nvPr/>
        </p:nvSpPr>
        <p:spPr>
          <a:xfrm>
            <a:off x="579821" y="609787"/>
            <a:ext cx="1732305"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17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6" name="Google Shape;73;p16">
            <a:extLst>
              <a:ext uri="{FF2B5EF4-FFF2-40B4-BE49-F238E27FC236}">
                <a16:creationId xmlns:a16="http://schemas.microsoft.com/office/drawing/2014/main" id="{DD24EF7C-6146-21A4-D674-E7E3A6A645B5}"/>
              </a:ext>
            </a:extLst>
          </p:cNvPr>
          <p:cNvSpPr txBox="1"/>
          <p:nvPr/>
        </p:nvSpPr>
        <p:spPr>
          <a:xfrm>
            <a:off x="541567" y="483721"/>
            <a:ext cx="6773633" cy="400897"/>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100" dirty="0">
                <a:solidFill>
                  <a:schemeClr val="dk1"/>
                </a:solidFill>
                <a:latin typeface="Montserrat" panose="00000500000000000000" pitchFamily="2" charset="0"/>
                <a:ea typeface="Montserrat Medium"/>
                <a:cs typeface="Montserrat Medium"/>
                <a:sym typeface="Montserrat Medium"/>
              </a:rPr>
              <a:t>Berikut Kolom Tabel yang terdapat pada Tabel Analisa (kf_analisa) pada google BigQuery</a:t>
            </a:r>
          </a:p>
        </p:txBody>
      </p:sp>
      <p:pic>
        <p:nvPicPr>
          <p:cNvPr id="13" name="Picture 12">
            <a:extLst>
              <a:ext uri="{FF2B5EF4-FFF2-40B4-BE49-F238E27FC236}">
                <a16:creationId xmlns:a16="http://schemas.microsoft.com/office/drawing/2014/main" id="{439B9986-75D7-D206-8C58-8B35242F4940}"/>
              </a:ext>
            </a:extLst>
          </p:cNvPr>
          <p:cNvPicPr>
            <a:picLocks noChangeAspect="1"/>
          </p:cNvPicPr>
          <p:nvPr/>
        </p:nvPicPr>
        <p:blipFill>
          <a:blip r:embed="rId5"/>
          <a:stretch>
            <a:fillRect/>
          </a:stretch>
        </p:blipFill>
        <p:spPr>
          <a:xfrm>
            <a:off x="659132" y="1031967"/>
            <a:ext cx="4383305" cy="3518992"/>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0A0DC5E8-DF6C-9EE2-699B-2110AE4162D5}"/>
              </a:ext>
            </a:extLst>
          </p:cNvPr>
          <p:cNvPicPr>
            <a:picLocks noChangeAspect="1"/>
          </p:cNvPicPr>
          <p:nvPr/>
        </p:nvPicPr>
        <p:blipFill>
          <a:blip r:embed="rId6"/>
          <a:stretch>
            <a:fillRect/>
          </a:stretch>
        </p:blipFill>
        <p:spPr>
          <a:xfrm>
            <a:off x="5192487" y="1031966"/>
            <a:ext cx="3072157" cy="1781941"/>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F2399DAB-16BC-1E76-304F-744D8C736B2A}"/>
              </a:ext>
            </a:extLst>
          </p:cNvPr>
          <p:cNvPicPr>
            <a:picLocks noChangeAspect="1"/>
          </p:cNvPicPr>
          <p:nvPr/>
        </p:nvPicPr>
        <p:blipFill>
          <a:blip r:embed="rId7"/>
          <a:stretch>
            <a:fillRect/>
          </a:stretch>
        </p:blipFill>
        <p:spPr>
          <a:xfrm>
            <a:off x="5192487" y="2842566"/>
            <a:ext cx="3081939" cy="1708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539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6" name="Google Shape;73;p16">
            <a:extLst>
              <a:ext uri="{FF2B5EF4-FFF2-40B4-BE49-F238E27FC236}">
                <a16:creationId xmlns:a16="http://schemas.microsoft.com/office/drawing/2014/main" id="{DD24EF7C-6146-21A4-D674-E7E3A6A645B5}"/>
              </a:ext>
            </a:extLst>
          </p:cNvPr>
          <p:cNvSpPr txBox="1"/>
          <p:nvPr/>
        </p:nvSpPr>
        <p:spPr>
          <a:xfrm>
            <a:off x="480378" y="858335"/>
            <a:ext cx="3744934" cy="4035274"/>
          </a:xfrm>
          <a:prstGeom prst="rect">
            <a:avLst/>
          </a:prstGeom>
          <a:noFill/>
          <a:ln>
            <a:noFill/>
          </a:ln>
        </p:spPr>
        <p:txBody>
          <a:bodyPr spcFirstLastPara="1" wrap="square" lIns="91425" tIns="91425" rIns="91425" bIns="91425" anchor="t" anchorCtr="0">
            <a:noAutofit/>
          </a:bodyPr>
          <a:lstStyle/>
          <a:p>
            <a:r>
              <a:rPr lang="en-ID" sz="600" b="0" dirty="0">
                <a:solidFill>
                  <a:srgbClr val="3367D6"/>
                </a:solidFill>
                <a:effectLst/>
                <a:latin typeface="Roboto Mono" panose="020B0604020202020204" pitchFamily="49" charset="0"/>
              </a:rPr>
              <a:t>CREATE</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TABLE</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dataset_kimiafarma.kf_analisa</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SELECT</a:t>
            </a:r>
            <a:r>
              <a:rPr lang="en-ID" sz="600" b="0" dirty="0">
                <a:solidFill>
                  <a:srgbClr val="3A474E"/>
                </a:solidFill>
                <a:effectLst/>
                <a:latin typeface="Roboto Mono" panose="020B0604020202020204" pitchFamily="49" charset="0"/>
              </a:rPr>
              <a:t> </a:t>
            </a:r>
          </a:p>
          <a:p>
            <a:r>
              <a:rPr lang="en-ID" sz="600" b="0" dirty="0" err="1">
                <a:solidFill>
                  <a:srgbClr val="000000"/>
                </a:solidFill>
                <a:effectLst/>
                <a:latin typeface="Roboto Mono" panose="020B0604020202020204" pitchFamily="49" charset="0"/>
              </a:rPr>
              <a:t>ft.transaction_id</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ft.date</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ft.branch_id</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kc.branch_name</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kc.kota</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kc.provinsi</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kc.rating</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rating_cabang</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ft.customer_name</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ft.product_id</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p.product_name</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p.price</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actual_price</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ft.discount_percentage</a:t>
            </a:r>
            <a:r>
              <a:rPr lang="en-ID" sz="600" b="0" dirty="0">
                <a:solidFill>
                  <a:srgbClr val="3A474E"/>
                </a:solidFill>
                <a:effectLst/>
                <a:latin typeface="Roboto Mono" panose="020B0604020202020204" pitchFamily="49" charset="0"/>
              </a:rPr>
              <a:t>,</a:t>
            </a:r>
          </a:p>
          <a:p>
            <a:r>
              <a:rPr lang="en-ID" sz="600" b="0" dirty="0">
                <a:solidFill>
                  <a:srgbClr val="3367D6"/>
                </a:solidFill>
                <a:effectLst/>
                <a:latin typeface="Roboto Mono" panose="020B0604020202020204" pitchFamily="49" charset="0"/>
              </a:rPr>
              <a:t>CASE</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50000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10</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&gt;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50000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AND</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100000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15</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&gt;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100000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AND</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300000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20</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&gt;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300000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AND</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500000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25</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ELSE</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30</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END</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persentase_gross_laba</a:t>
            </a:r>
            <a:r>
              <a:rPr lang="en-ID" sz="600" b="0" dirty="0">
                <a:solidFill>
                  <a:srgbClr val="3A474E"/>
                </a:solidFill>
                <a:effectLst/>
                <a:latin typeface="Roboto Mono" panose="020B0604020202020204" pitchFamily="49" charset="0"/>
              </a:rPr>
              <a:t>,</a:t>
            </a:r>
          </a:p>
          <a:p>
            <a:r>
              <a:rPr lang="en-ID" sz="600" b="0" dirty="0">
                <a:solidFill>
                  <a:srgbClr val="D81B60"/>
                </a:solidFill>
                <a:effectLst/>
                <a:latin typeface="Roboto Mono" panose="020B0604020202020204" pitchFamily="49" charset="0"/>
              </a:rPr>
              <a:t>#rumus net sales </a:t>
            </a:r>
            <a:r>
              <a:rPr lang="en-ID" sz="600" b="0" dirty="0" err="1">
                <a:solidFill>
                  <a:srgbClr val="D81B60"/>
                </a:solidFill>
                <a:effectLst/>
                <a:latin typeface="Roboto Mono" panose="020B0604020202020204" pitchFamily="49" charset="0"/>
              </a:rPr>
              <a:t>adalah</a:t>
            </a:r>
            <a:r>
              <a:rPr lang="en-ID" sz="600" b="0" dirty="0">
                <a:solidFill>
                  <a:srgbClr val="D81B60"/>
                </a:solidFill>
                <a:effectLst/>
                <a:latin typeface="Roboto Mono" panose="020B0604020202020204" pitchFamily="49" charset="0"/>
              </a:rPr>
              <a:t> </a:t>
            </a:r>
            <a:r>
              <a:rPr lang="en-ID" sz="600" b="0" dirty="0" err="1">
                <a:solidFill>
                  <a:srgbClr val="D81B60"/>
                </a:solidFill>
                <a:effectLst/>
                <a:latin typeface="Roboto Mono" panose="020B0604020202020204" pitchFamily="49" charset="0"/>
              </a:rPr>
              <a:t>harga</a:t>
            </a:r>
            <a:r>
              <a:rPr lang="en-ID" sz="600" b="0" dirty="0">
                <a:solidFill>
                  <a:srgbClr val="D81B60"/>
                </a:solidFill>
                <a:effectLst/>
                <a:latin typeface="Roboto Mono" panose="020B0604020202020204" pitchFamily="49" charset="0"/>
              </a:rPr>
              <a:t> x </a:t>
            </a:r>
            <a:r>
              <a:rPr lang="en-ID" sz="600" b="0" dirty="0" err="1">
                <a:solidFill>
                  <a:srgbClr val="D81B60"/>
                </a:solidFill>
                <a:effectLst/>
                <a:latin typeface="Roboto Mono" panose="020B0604020202020204" pitchFamily="49" charset="0"/>
              </a:rPr>
              <a:t>diskon</a:t>
            </a:r>
            <a:endParaRPr lang="en-ID" sz="600" b="0" dirty="0">
              <a:solidFill>
                <a:srgbClr val="3A474E"/>
              </a:solidFill>
              <a:effectLst/>
              <a:latin typeface="Roboto Mono" panose="020B0604020202020204" pitchFamily="49" charset="0"/>
            </a:endParaRPr>
          </a:p>
          <a:p>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a:t>
            </a:r>
            <a:r>
              <a:rPr lang="en-ID" sz="600" b="0" dirty="0">
                <a:solidFill>
                  <a:srgbClr val="F4511E"/>
                </a:solidFill>
                <a:effectLst/>
                <a:latin typeface="Roboto Mono" panose="020B0604020202020204" pitchFamily="49" charset="0"/>
              </a:rPr>
              <a:t>1</a:t>
            </a:r>
            <a:r>
              <a:rPr lang="en-ID" sz="600" b="0" dirty="0">
                <a:solidFill>
                  <a:srgbClr val="37474F"/>
                </a:solidFill>
                <a:effectLst/>
                <a:latin typeface="Roboto Mono" panose="020B0604020202020204" pitchFamily="49" charset="0"/>
              </a:rPr>
              <a:t>-</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ft.discount_percentage</a:t>
            </a:r>
            <a:r>
              <a:rPr lang="en-ID" sz="600" b="0" dirty="0">
                <a:solidFill>
                  <a:srgbClr val="37474F"/>
                </a:solidFill>
                <a:effectLst/>
                <a:latin typeface="Roboto Mono" panose="020B0604020202020204" pitchFamily="49" charset="0"/>
              </a:rPr>
              <a:t>/</a:t>
            </a:r>
            <a:r>
              <a:rPr lang="en-ID" sz="600" b="0" dirty="0">
                <a:solidFill>
                  <a:srgbClr val="F4511E"/>
                </a:solidFill>
                <a:effectLst/>
                <a:latin typeface="Roboto Mono" panose="020B0604020202020204" pitchFamily="49" charset="0"/>
              </a:rPr>
              <a:t>100</a:t>
            </a:r>
            <a:r>
              <a:rPr lang="en-ID" sz="600" b="0" dirty="0">
                <a:solidFill>
                  <a:srgbClr val="37474F"/>
                </a:solidFill>
                <a:effectLst/>
                <a:latin typeface="Roboto Mono" panose="020B0604020202020204" pitchFamily="49" charset="0"/>
              </a:rPr>
              <a:t>)</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nett_sales</a:t>
            </a:r>
            <a:r>
              <a:rPr lang="en-ID" sz="600" b="0" dirty="0">
                <a:solidFill>
                  <a:srgbClr val="3A474E"/>
                </a:solidFill>
                <a:effectLst/>
                <a:latin typeface="Roboto Mono" panose="020B0604020202020204" pitchFamily="49" charset="0"/>
              </a:rPr>
              <a:t>,</a:t>
            </a:r>
          </a:p>
          <a:p>
            <a:r>
              <a:rPr lang="en-ID" sz="600" b="0" dirty="0">
                <a:solidFill>
                  <a:srgbClr val="D81B60"/>
                </a:solidFill>
                <a:effectLst/>
                <a:latin typeface="Roboto Mono" panose="020B0604020202020204" pitchFamily="49" charset="0"/>
              </a:rPr>
              <a:t>#rumus nett profit </a:t>
            </a:r>
            <a:r>
              <a:rPr lang="en-ID" sz="600" b="0" dirty="0" err="1">
                <a:solidFill>
                  <a:srgbClr val="D81B60"/>
                </a:solidFill>
                <a:effectLst/>
                <a:latin typeface="Roboto Mono" panose="020B0604020202020204" pitchFamily="49" charset="0"/>
              </a:rPr>
              <a:t>adlh</a:t>
            </a:r>
            <a:r>
              <a:rPr lang="en-ID" sz="600" b="0" dirty="0">
                <a:solidFill>
                  <a:srgbClr val="D81B60"/>
                </a:solidFill>
                <a:effectLst/>
                <a:latin typeface="Roboto Mono" panose="020B0604020202020204" pitchFamily="49" charset="0"/>
              </a:rPr>
              <a:t> </a:t>
            </a:r>
            <a:r>
              <a:rPr lang="en-ID" sz="600" b="0" dirty="0" err="1">
                <a:solidFill>
                  <a:srgbClr val="D81B60"/>
                </a:solidFill>
                <a:effectLst/>
                <a:latin typeface="Roboto Mono" panose="020B0604020202020204" pitchFamily="49" charset="0"/>
              </a:rPr>
              <a:t>harga</a:t>
            </a:r>
            <a:r>
              <a:rPr lang="en-ID" sz="600" b="0" dirty="0">
                <a:solidFill>
                  <a:srgbClr val="D81B60"/>
                </a:solidFill>
                <a:effectLst/>
                <a:latin typeface="Roboto Mono" panose="020B0604020202020204" pitchFamily="49" charset="0"/>
              </a:rPr>
              <a:t> x </a:t>
            </a:r>
            <a:r>
              <a:rPr lang="en-ID" sz="600" b="0" dirty="0" err="1">
                <a:solidFill>
                  <a:srgbClr val="D81B60"/>
                </a:solidFill>
                <a:effectLst/>
                <a:latin typeface="Roboto Mono" panose="020B0604020202020204" pitchFamily="49" charset="0"/>
              </a:rPr>
              <a:t>diskon</a:t>
            </a:r>
            <a:r>
              <a:rPr lang="en-ID" sz="600" b="0" dirty="0">
                <a:solidFill>
                  <a:srgbClr val="D81B60"/>
                </a:solidFill>
                <a:effectLst/>
                <a:latin typeface="Roboto Mono" panose="020B0604020202020204" pitchFamily="49" charset="0"/>
              </a:rPr>
              <a:t> x gross </a:t>
            </a:r>
            <a:r>
              <a:rPr lang="en-ID" sz="600" b="0" dirty="0" err="1">
                <a:solidFill>
                  <a:srgbClr val="D81B60"/>
                </a:solidFill>
                <a:effectLst/>
                <a:latin typeface="Roboto Mono" panose="020B0604020202020204" pitchFamily="49" charset="0"/>
              </a:rPr>
              <a:t>laba</a:t>
            </a:r>
            <a:endParaRPr lang="en-ID" sz="600" b="0" dirty="0">
              <a:solidFill>
                <a:srgbClr val="3A474E"/>
              </a:solidFill>
              <a:effectLst/>
              <a:latin typeface="Roboto Mono" panose="020B0604020202020204" pitchFamily="49" charset="0"/>
            </a:endParaRPr>
          </a:p>
          <a:p>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a:t>
            </a:r>
            <a:r>
              <a:rPr lang="en-ID" sz="600" b="0" dirty="0">
                <a:solidFill>
                  <a:srgbClr val="F4511E"/>
                </a:solidFill>
                <a:effectLst/>
                <a:latin typeface="Roboto Mono" panose="020B0604020202020204" pitchFamily="49" charset="0"/>
              </a:rPr>
              <a:t>1</a:t>
            </a:r>
            <a:r>
              <a:rPr lang="en-ID" sz="600" b="0" dirty="0">
                <a:solidFill>
                  <a:srgbClr val="37474F"/>
                </a:solidFill>
                <a:effectLst/>
                <a:latin typeface="Roboto Mono" panose="020B0604020202020204" pitchFamily="49" charset="0"/>
              </a:rPr>
              <a:t>-</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ft.discount_percentage</a:t>
            </a:r>
            <a:r>
              <a:rPr lang="en-ID" sz="600" b="0" dirty="0">
                <a:solidFill>
                  <a:srgbClr val="37474F"/>
                </a:solidFill>
                <a:effectLst/>
                <a:latin typeface="Roboto Mono" panose="020B0604020202020204" pitchFamily="49" charset="0"/>
              </a:rPr>
              <a:t>/</a:t>
            </a:r>
            <a:r>
              <a:rPr lang="en-ID" sz="600" b="0" dirty="0">
                <a:solidFill>
                  <a:srgbClr val="F4511E"/>
                </a:solidFill>
                <a:effectLst/>
                <a:latin typeface="Roboto Mono" panose="020B0604020202020204" pitchFamily="49" charset="0"/>
              </a:rPr>
              <a:t>100</a:t>
            </a:r>
            <a:r>
              <a:rPr lang="en-ID" sz="600" b="0" dirty="0">
                <a:solidFill>
                  <a:srgbClr val="37474F"/>
                </a:solidFill>
                <a:effectLst/>
                <a:latin typeface="Roboto Mono" panose="020B0604020202020204" pitchFamily="49" charset="0"/>
              </a:rPr>
              <a:t>)</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CASE</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50000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0.10</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&gt;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50000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AND</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100000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0.15</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&gt;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100000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AND</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300000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0.20</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WHEN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&gt;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300000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AND</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ft.price</a:t>
            </a:r>
            <a:r>
              <a:rPr lang="en-ID" sz="600" b="0" dirty="0">
                <a:solidFill>
                  <a:srgbClr val="3A474E"/>
                </a:solidFill>
                <a:effectLst/>
                <a:latin typeface="Roboto Mono" panose="020B0604020202020204" pitchFamily="49" charset="0"/>
              </a:rPr>
              <a:t> </a:t>
            </a:r>
            <a:r>
              <a:rPr lang="en-ID" sz="600" b="0" dirty="0">
                <a:solidFill>
                  <a:srgbClr val="37474F"/>
                </a:solidFill>
                <a:effectLst/>
                <a:latin typeface="Roboto Mono" panose="020B0604020202020204" pitchFamily="49" charset="0"/>
              </a:rPr>
              <a:t>&lt;=</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500000</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THEN</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0.25</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ELSE</a:t>
            </a:r>
            <a:r>
              <a:rPr lang="en-ID" sz="600" b="0" dirty="0">
                <a:solidFill>
                  <a:srgbClr val="3A474E"/>
                </a:solidFill>
                <a:effectLst/>
                <a:latin typeface="Roboto Mono" panose="020B0604020202020204" pitchFamily="49" charset="0"/>
              </a:rPr>
              <a:t> </a:t>
            </a:r>
            <a:r>
              <a:rPr lang="en-ID" sz="600" b="0" dirty="0">
                <a:solidFill>
                  <a:srgbClr val="F4511E"/>
                </a:solidFill>
                <a:effectLst/>
                <a:latin typeface="Roboto Mono" panose="020B0604020202020204" pitchFamily="49" charset="0"/>
              </a:rPr>
              <a:t>0.30</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END</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nett_profit</a:t>
            </a:r>
            <a:r>
              <a:rPr lang="en-ID" sz="600" b="0" dirty="0">
                <a:solidFill>
                  <a:srgbClr val="3A474E"/>
                </a:solidFill>
                <a:effectLst/>
                <a:latin typeface="Roboto Mono" panose="020B0604020202020204" pitchFamily="49" charset="0"/>
              </a:rPr>
              <a:t>,</a:t>
            </a:r>
          </a:p>
          <a:p>
            <a:r>
              <a:rPr lang="en-ID" sz="600" b="0" dirty="0" err="1">
                <a:solidFill>
                  <a:srgbClr val="000000"/>
                </a:solidFill>
                <a:effectLst/>
                <a:latin typeface="Roboto Mono" panose="020B0604020202020204" pitchFamily="49" charset="0"/>
              </a:rPr>
              <a:t>ft.rating</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rating_transaksi</a:t>
            </a:r>
            <a:endParaRPr lang="en-ID" sz="600" b="0" dirty="0">
              <a:solidFill>
                <a:srgbClr val="3A474E"/>
              </a:solidFill>
              <a:effectLst/>
              <a:latin typeface="Roboto Mono" panose="020B0604020202020204" pitchFamily="49" charset="0"/>
            </a:endParaRPr>
          </a:p>
          <a:p>
            <a:br>
              <a:rPr lang="en-ID" sz="600" b="0" dirty="0">
                <a:solidFill>
                  <a:srgbClr val="3A474E"/>
                </a:solidFill>
                <a:effectLst/>
                <a:latin typeface="Roboto Mono" panose="020B0604020202020204" pitchFamily="49" charset="0"/>
              </a:rPr>
            </a:br>
            <a:r>
              <a:rPr lang="en-ID" sz="600" b="0" dirty="0">
                <a:solidFill>
                  <a:srgbClr val="3367D6"/>
                </a:solidFill>
                <a:effectLst/>
                <a:latin typeface="Roboto Mono" panose="020B0604020202020204" pitchFamily="49" charset="0"/>
              </a:rPr>
              <a:t>FROM</a:t>
            </a:r>
            <a:r>
              <a:rPr lang="en-ID" sz="600" b="0" dirty="0">
                <a:solidFill>
                  <a:srgbClr val="3A474E"/>
                </a:solidFill>
                <a:effectLst/>
                <a:latin typeface="Roboto Mono" panose="020B0604020202020204" pitchFamily="49" charset="0"/>
              </a:rPr>
              <a:t> </a:t>
            </a:r>
            <a:r>
              <a:rPr lang="en-ID" sz="600" b="0" dirty="0">
                <a:solidFill>
                  <a:srgbClr val="0D904F"/>
                </a:solidFill>
                <a:effectLst/>
                <a:latin typeface="Roboto Mono" panose="020B0604020202020204" pitchFamily="49" charset="0"/>
              </a:rPr>
              <a:t>`pbi-kimiafarma-423707.dataset_kimiafarma.kf_final_transaction`</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a:solidFill>
                  <a:srgbClr val="000000"/>
                </a:solidFill>
                <a:effectLst/>
                <a:latin typeface="Roboto Mono" panose="020B0604020202020204" pitchFamily="49" charset="0"/>
              </a:rPr>
              <a:t>ft</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JOIN</a:t>
            </a:r>
            <a:r>
              <a:rPr lang="en-ID" sz="600" b="0" dirty="0">
                <a:solidFill>
                  <a:srgbClr val="3A474E"/>
                </a:solidFill>
                <a:effectLst/>
                <a:latin typeface="Roboto Mono" panose="020B0604020202020204" pitchFamily="49" charset="0"/>
              </a:rPr>
              <a:t> </a:t>
            </a:r>
            <a:r>
              <a:rPr lang="en-ID" sz="600" b="0" dirty="0">
                <a:solidFill>
                  <a:srgbClr val="0D904F"/>
                </a:solidFill>
                <a:effectLst/>
                <a:latin typeface="Roboto Mono" panose="020B0604020202020204" pitchFamily="49" charset="0"/>
              </a:rPr>
              <a:t>`pbi-kimiafarma-423707.dataset_kimiafarma.kf_kantor_cabang`</a:t>
            </a:r>
            <a:r>
              <a:rPr lang="en-ID" sz="600" b="0" dirty="0">
                <a:solidFill>
                  <a:srgbClr val="3A474E"/>
                </a:solidFill>
                <a:effectLst/>
                <a:latin typeface="Roboto Mono" panose="020B0604020202020204" pitchFamily="49" charset="0"/>
              </a:rPr>
              <a:t> </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a:solidFill>
                  <a:srgbClr val="000000"/>
                </a:solidFill>
                <a:effectLst/>
                <a:latin typeface="Roboto Mono" panose="020B0604020202020204" pitchFamily="49" charset="0"/>
              </a:rPr>
              <a:t>kc</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ON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ft.branch_id</a:t>
            </a:r>
            <a:r>
              <a:rPr lang="en-ID" sz="600" b="0" dirty="0">
                <a:solidFill>
                  <a:srgbClr val="3A474E"/>
                </a:solidFill>
                <a:effectLst/>
                <a:latin typeface="Roboto Mono" panose="020B0604020202020204" pitchFamily="49" charset="0"/>
              </a:rPr>
              <a:t> = </a:t>
            </a:r>
            <a:r>
              <a:rPr lang="en-ID" sz="600" b="0" dirty="0" err="1">
                <a:solidFill>
                  <a:srgbClr val="000000"/>
                </a:solidFill>
                <a:effectLst/>
                <a:latin typeface="Roboto Mono" panose="020B0604020202020204" pitchFamily="49" charset="0"/>
              </a:rPr>
              <a:t>kc.branch_id</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JOIN</a:t>
            </a:r>
            <a:r>
              <a:rPr lang="en-ID" sz="600" b="0" dirty="0">
                <a:solidFill>
                  <a:srgbClr val="3A474E"/>
                </a:solidFill>
                <a:effectLst/>
                <a:latin typeface="Roboto Mono" panose="020B0604020202020204" pitchFamily="49" charset="0"/>
              </a:rPr>
              <a:t> </a:t>
            </a:r>
            <a:r>
              <a:rPr lang="en-ID" sz="600" b="0" dirty="0">
                <a:solidFill>
                  <a:srgbClr val="0D904F"/>
                </a:solidFill>
                <a:effectLst/>
                <a:latin typeface="Roboto Mono" panose="020B0604020202020204" pitchFamily="49" charset="0"/>
              </a:rPr>
              <a:t>`pbi-kimiafarma-423707.dataset_kimiafarma.kf_product`</a:t>
            </a:r>
            <a:r>
              <a:rPr lang="en-ID" sz="600" b="0" dirty="0">
                <a:solidFill>
                  <a:srgbClr val="3367D6"/>
                </a:solidFill>
                <a:effectLst/>
                <a:latin typeface="Roboto Mono" panose="020B0604020202020204" pitchFamily="49" charset="0"/>
              </a:rPr>
              <a:t>AS</a:t>
            </a:r>
            <a:r>
              <a:rPr lang="en-ID" sz="600" b="0" dirty="0">
                <a:solidFill>
                  <a:srgbClr val="3A474E"/>
                </a:solidFill>
                <a:effectLst/>
                <a:latin typeface="Roboto Mono" panose="020B0604020202020204" pitchFamily="49" charset="0"/>
              </a:rPr>
              <a:t> </a:t>
            </a:r>
            <a:r>
              <a:rPr lang="en-ID" sz="600" b="0" dirty="0">
                <a:solidFill>
                  <a:srgbClr val="000000"/>
                </a:solidFill>
                <a:effectLst/>
                <a:latin typeface="Roboto Mono" panose="020B0604020202020204" pitchFamily="49" charset="0"/>
              </a:rPr>
              <a:t>p</a:t>
            </a:r>
            <a:endParaRPr lang="en-ID" sz="600" b="0" dirty="0">
              <a:solidFill>
                <a:srgbClr val="3A474E"/>
              </a:solidFill>
              <a:effectLst/>
              <a:latin typeface="Roboto Mono" panose="020B0604020202020204" pitchFamily="49" charset="0"/>
            </a:endParaRPr>
          </a:p>
          <a:p>
            <a:r>
              <a:rPr lang="en-ID" sz="600" b="0" dirty="0">
                <a:solidFill>
                  <a:srgbClr val="3367D6"/>
                </a:solidFill>
                <a:effectLst/>
                <a:latin typeface="Roboto Mono" panose="020B0604020202020204" pitchFamily="49" charset="0"/>
              </a:rPr>
              <a:t>ON</a:t>
            </a:r>
            <a:r>
              <a:rPr lang="en-ID" sz="600" b="0" dirty="0">
                <a:solidFill>
                  <a:srgbClr val="3A474E"/>
                </a:solidFill>
                <a:effectLst/>
                <a:latin typeface="Roboto Mono" panose="020B0604020202020204" pitchFamily="49" charset="0"/>
              </a:rPr>
              <a:t> </a:t>
            </a:r>
            <a:r>
              <a:rPr lang="en-ID" sz="600" b="0" dirty="0" err="1">
                <a:solidFill>
                  <a:srgbClr val="000000"/>
                </a:solidFill>
                <a:effectLst/>
                <a:latin typeface="Roboto Mono" panose="020B0604020202020204" pitchFamily="49" charset="0"/>
              </a:rPr>
              <a:t>ft.product_id</a:t>
            </a:r>
            <a:r>
              <a:rPr lang="en-ID" sz="600" b="0" dirty="0">
                <a:solidFill>
                  <a:srgbClr val="3A474E"/>
                </a:solidFill>
                <a:effectLst/>
                <a:latin typeface="Roboto Mono" panose="020B0604020202020204" pitchFamily="49" charset="0"/>
              </a:rPr>
              <a:t> = </a:t>
            </a:r>
            <a:r>
              <a:rPr lang="en-ID" sz="600" b="0" dirty="0" err="1">
                <a:solidFill>
                  <a:srgbClr val="000000"/>
                </a:solidFill>
                <a:effectLst/>
                <a:latin typeface="Roboto Mono" panose="020B0604020202020204" pitchFamily="49" charset="0"/>
              </a:rPr>
              <a:t>p.product_id</a:t>
            </a:r>
            <a:r>
              <a:rPr lang="en-ID" sz="600" b="0" dirty="0">
                <a:solidFill>
                  <a:srgbClr val="3A474E"/>
                </a:solidFill>
                <a:effectLst/>
                <a:latin typeface="Roboto Mono" panose="020B0604020202020204" pitchFamily="49" charset="0"/>
              </a:rPr>
              <a:t>;</a:t>
            </a:r>
          </a:p>
          <a:p>
            <a:pPr marL="0" lvl="0" indent="0" rtl="0">
              <a:lnSpc>
                <a:spcPct val="115000"/>
              </a:lnSpc>
              <a:spcBef>
                <a:spcPts val="0"/>
              </a:spcBef>
              <a:spcAft>
                <a:spcPts val="0"/>
              </a:spcAft>
              <a:buNone/>
            </a:pPr>
            <a:endParaRPr lang="en" sz="400" dirty="0">
              <a:solidFill>
                <a:schemeClr val="dk1"/>
              </a:solidFill>
              <a:latin typeface="Montserrat" panose="00000500000000000000" pitchFamily="2" charset="0"/>
              <a:ea typeface="Montserrat Medium"/>
              <a:cs typeface="Montserrat Medium"/>
              <a:sym typeface="Montserrat Medium"/>
            </a:endParaRPr>
          </a:p>
        </p:txBody>
      </p:sp>
      <p:sp>
        <p:nvSpPr>
          <p:cNvPr id="7" name="TextBox 6">
            <a:extLst>
              <a:ext uri="{FF2B5EF4-FFF2-40B4-BE49-F238E27FC236}">
                <a16:creationId xmlns:a16="http://schemas.microsoft.com/office/drawing/2014/main" id="{01A7B802-ECF5-DE49-7C5A-9929A93E6125}"/>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3. </a:t>
            </a:r>
            <a:r>
              <a:rPr lang="en-ID" sz="1100" b="1" dirty="0" err="1">
                <a:latin typeface="Montserrat" panose="00000500000000000000" pitchFamily="2" charset="0"/>
                <a:ea typeface="Rubik"/>
                <a:cs typeface="Rubik"/>
                <a:sym typeface="Rubik"/>
              </a:rPr>
              <a:t>BigQuery</a:t>
            </a:r>
            <a:r>
              <a:rPr lang="en-ID" sz="1100" b="1" dirty="0">
                <a:latin typeface="Montserrat" panose="00000500000000000000" pitchFamily="2" charset="0"/>
                <a:ea typeface="Rubik"/>
                <a:cs typeface="Rubik"/>
                <a:sym typeface="Rubik"/>
              </a:rPr>
              <a:t> Syntax</a:t>
            </a:r>
            <a:endParaRPr lang="en-ID" sz="1100" dirty="0"/>
          </a:p>
        </p:txBody>
      </p:sp>
      <p:sp>
        <p:nvSpPr>
          <p:cNvPr id="8" name="Rectangle 7">
            <a:extLst>
              <a:ext uri="{FF2B5EF4-FFF2-40B4-BE49-F238E27FC236}">
                <a16:creationId xmlns:a16="http://schemas.microsoft.com/office/drawing/2014/main" id="{5528418F-974A-823B-1986-2373595E680C}"/>
              </a:ext>
            </a:extLst>
          </p:cNvPr>
          <p:cNvSpPr/>
          <p:nvPr/>
        </p:nvSpPr>
        <p:spPr>
          <a:xfrm>
            <a:off x="579821" y="609787"/>
            <a:ext cx="1732305"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291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9" name="Picture 8">
            <a:extLst>
              <a:ext uri="{FF2B5EF4-FFF2-40B4-BE49-F238E27FC236}">
                <a16:creationId xmlns:a16="http://schemas.microsoft.com/office/drawing/2014/main" id="{DBF33777-80E5-2B74-6C33-3E005A3D1869}"/>
              </a:ext>
            </a:extLst>
          </p:cNvPr>
          <p:cNvPicPr>
            <a:picLocks noChangeAspect="1"/>
          </p:cNvPicPr>
          <p:nvPr/>
        </p:nvPicPr>
        <p:blipFill>
          <a:blip r:embed="rId5"/>
          <a:stretch>
            <a:fillRect/>
          </a:stretch>
        </p:blipFill>
        <p:spPr>
          <a:xfrm>
            <a:off x="820012" y="1970155"/>
            <a:ext cx="3548128" cy="762449"/>
          </a:xfrm>
          <a:prstGeom prst="rect">
            <a:avLst/>
          </a:prstGeom>
        </p:spPr>
      </p:pic>
      <p:sp>
        <p:nvSpPr>
          <p:cNvPr id="14" name="TextBox 13">
            <a:extLst>
              <a:ext uri="{FF2B5EF4-FFF2-40B4-BE49-F238E27FC236}">
                <a16:creationId xmlns:a16="http://schemas.microsoft.com/office/drawing/2014/main" id="{044D7DC8-489D-EAE9-D242-83EA6B26EE93}"/>
              </a:ext>
            </a:extLst>
          </p:cNvPr>
          <p:cNvSpPr txBox="1"/>
          <p:nvPr/>
        </p:nvSpPr>
        <p:spPr>
          <a:xfrm>
            <a:off x="820012" y="1397273"/>
            <a:ext cx="3751987" cy="954107"/>
          </a:xfrm>
          <a:prstGeom prst="rect">
            <a:avLst/>
          </a:prstGeom>
          <a:noFill/>
        </p:spPr>
        <p:txBody>
          <a:bodyPr wrap="square">
            <a:spAutoFit/>
          </a:bodyPr>
          <a:lstStyle/>
          <a:p>
            <a:r>
              <a:rPr lang="en-ID" b="1" dirty="0">
                <a:latin typeface="Montserrat" panose="00000500000000000000" pitchFamily="2" charset="0"/>
              </a:rPr>
              <a:t>DASHBOARD SUMMARY :</a:t>
            </a:r>
          </a:p>
          <a:p>
            <a:r>
              <a:rPr lang="en-ID" sz="1050" dirty="0">
                <a:latin typeface="Montserrat" panose="00000500000000000000" pitchFamily="2" charset="0"/>
              </a:rPr>
              <a:t>Summary data pada  </a:t>
            </a:r>
            <a:r>
              <a:rPr lang="en-ID" sz="1050" dirty="0" err="1">
                <a:latin typeface="Montserrat" panose="00000500000000000000" pitchFamily="2" charset="0"/>
              </a:rPr>
              <a:t>rentang</a:t>
            </a:r>
            <a:r>
              <a:rPr lang="en-ID" sz="1050" dirty="0">
                <a:latin typeface="Montserrat" panose="00000500000000000000" pitchFamily="2" charset="0"/>
              </a:rPr>
              <a:t> </a:t>
            </a:r>
            <a:r>
              <a:rPr lang="en-ID" sz="1050" dirty="0" err="1">
                <a:latin typeface="Montserrat" panose="00000500000000000000" pitchFamily="2" charset="0"/>
              </a:rPr>
              <a:t>tahun</a:t>
            </a:r>
            <a:r>
              <a:rPr lang="en-ID" sz="1050" dirty="0">
                <a:latin typeface="Montserrat" panose="00000500000000000000" pitchFamily="2" charset="0"/>
              </a:rPr>
              <a:t> 2020-2023 </a:t>
            </a:r>
          </a:p>
          <a:p>
            <a:endParaRPr lang="en-ID" sz="1050" dirty="0">
              <a:latin typeface="Montserrat" panose="00000500000000000000" pitchFamily="2" charset="0"/>
            </a:endParaRPr>
          </a:p>
          <a:p>
            <a:endParaRPr lang="en-ID" sz="1050" dirty="0">
              <a:latin typeface="Montserrat" panose="00000500000000000000" pitchFamily="2" charset="0"/>
            </a:endParaRPr>
          </a:p>
          <a:p>
            <a:endParaRPr lang="en-ID" sz="1050" dirty="0">
              <a:latin typeface="Montserrat" panose="00000500000000000000" pitchFamily="2" charset="0"/>
            </a:endParaRPr>
          </a:p>
        </p:txBody>
      </p:sp>
      <p:sp>
        <p:nvSpPr>
          <p:cNvPr id="22" name="TextBox 21">
            <a:extLst>
              <a:ext uri="{FF2B5EF4-FFF2-40B4-BE49-F238E27FC236}">
                <a16:creationId xmlns:a16="http://schemas.microsoft.com/office/drawing/2014/main" id="{67563E73-38B0-8A81-950F-CA4E39FA7B87}"/>
              </a:ext>
            </a:extLst>
          </p:cNvPr>
          <p:cNvSpPr txBox="1"/>
          <p:nvPr/>
        </p:nvSpPr>
        <p:spPr>
          <a:xfrm>
            <a:off x="761229" y="2905440"/>
            <a:ext cx="3869554" cy="1446550"/>
          </a:xfrm>
          <a:prstGeom prst="rect">
            <a:avLst/>
          </a:prstGeom>
          <a:noFill/>
        </p:spPr>
        <p:txBody>
          <a:bodyPr wrap="square">
            <a:spAutoFit/>
          </a:bodyPr>
          <a:lstStyle/>
          <a:p>
            <a:r>
              <a:rPr lang="fr-FR" sz="1100" dirty="0">
                <a:latin typeface="Montserrat" panose="00000500000000000000" pitchFamily="2" charset="0"/>
              </a:rPr>
              <a:t>Total </a:t>
            </a:r>
            <a:r>
              <a:rPr lang="fr-FR" sz="1100" b="1" dirty="0">
                <a:latin typeface="Montserrat" panose="00000500000000000000" pitchFamily="2" charset="0"/>
              </a:rPr>
              <a:t>net sales </a:t>
            </a:r>
            <a:r>
              <a:rPr lang="fr-FR" sz="1100" dirty="0" err="1">
                <a:latin typeface="Montserrat" panose="00000500000000000000" pitchFamily="2" charset="0"/>
              </a:rPr>
              <a:t>selama</a:t>
            </a:r>
            <a:r>
              <a:rPr lang="fr-FR" sz="1100" dirty="0">
                <a:latin typeface="Montserrat" panose="00000500000000000000" pitchFamily="2" charset="0"/>
              </a:rPr>
              <a:t> </a:t>
            </a:r>
            <a:r>
              <a:rPr lang="en-ID" sz="1100" dirty="0">
                <a:latin typeface="Montserrat" panose="00000500000000000000" pitchFamily="2" charset="0"/>
              </a:rPr>
              <a:t>2020-2023 </a:t>
            </a:r>
            <a:r>
              <a:rPr lang="fr-FR" sz="1100" dirty="0" err="1">
                <a:latin typeface="Montserrat" panose="00000500000000000000" pitchFamily="2" charset="0"/>
              </a:rPr>
              <a:t>adalah</a:t>
            </a:r>
            <a:r>
              <a:rPr lang="fr-FR" sz="1100" dirty="0">
                <a:latin typeface="Montserrat" panose="00000500000000000000" pitchFamily="2" charset="0"/>
              </a:rPr>
              <a:t> </a:t>
            </a:r>
            <a:r>
              <a:rPr lang="fr-FR" sz="1100" dirty="0" err="1">
                <a:latin typeface="Montserrat" panose="00000500000000000000" pitchFamily="2" charset="0"/>
              </a:rPr>
              <a:t>sebesar</a:t>
            </a:r>
            <a:r>
              <a:rPr lang="fr-FR" sz="1100" dirty="0">
                <a:latin typeface="Montserrat" panose="00000500000000000000" pitchFamily="2" charset="0"/>
              </a:rPr>
              <a:t> </a:t>
            </a:r>
            <a:r>
              <a:rPr lang="fr-FR" sz="1100" b="1" dirty="0">
                <a:solidFill>
                  <a:schemeClr val="tx2"/>
                </a:solidFill>
                <a:latin typeface="Montserrat" panose="00000500000000000000" pitchFamily="2" charset="0"/>
              </a:rPr>
              <a:t>346,96 </a:t>
            </a:r>
            <a:r>
              <a:rPr lang="fr-FR" sz="1100" b="1" dirty="0" err="1">
                <a:solidFill>
                  <a:schemeClr val="tx2"/>
                </a:solidFill>
                <a:latin typeface="Montserrat" panose="00000500000000000000" pitchFamily="2" charset="0"/>
              </a:rPr>
              <a:t>Miliar</a:t>
            </a:r>
            <a:r>
              <a:rPr lang="fr-FR" sz="1100" dirty="0">
                <a:latin typeface="Montserrat" panose="00000500000000000000" pitchFamily="2" charset="0"/>
              </a:rPr>
              <a:t>.</a:t>
            </a:r>
          </a:p>
          <a:p>
            <a:endParaRPr lang="fr-FR" sz="1100" dirty="0">
              <a:latin typeface="Montserrat" panose="00000500000000000000" pitchFamily="2" charset="0"/>
            </a:endParaRPr>
          </a:p>
          <a:p>
            <a:r>
              <a:rPr lang="fr-FR" sz="1100" dirty="0">
                <a:latin typeface="Montserrat" panose="00000500000000000000" pitchFamily="2" charset="0"/>
              </a:rPr>
              <a:t>Total </a:t>
            </a:r>
            <a:r>
              <a:rPr lang="fr-FR" sz="1100" b="1" dirty="0">
                <a:latin typeface="Montserrat" panose="00000500000000000000" pitchFamily="2" charset="0"/>
              </a:rPr>
              <a:t>net profit </a:t>
            </a:r>
            <a:r>
              <a:rPr lang="fr-FR" sz="1100" dirty="0" err="1">
                <a:latin typeface="Montserrat" panose="00000500000000000000" pitchFamily="2" charset="0"/>
              </a:rPr>
              <a:t>selama</a:t>
            </a:r>
            <a:r>
              <a:rPr lang="fr-FR" sz="1100" dirty="0">
                <a:latin typeface="Montserrat" panose="00000500000000000000" pitchFamily="2" charset="0"/>
              </a:rPr>
              <a:t> </a:t>
            </a:r>
            <a:r>
              <a:rPr lang="en-ID" sz="1100" dirty="0">
                <a:latin typeface="Montserrat" panose="00000500000000000000" pitchFamily="2" charset="0"/>
              </a:rPr>
              <a:t>2020-2023 </a:t>
            </a:r>
            <a:r>
              <a:rPr lang="fr-FR" sz="1100" dirty="0" err="1">
                <a:latin typeface="Montserrat" panose="00000500000000000000" pitchFamily="2" charset="0"/>
              </a:rPr>
              <a:t>adalah</a:t>
            </a:r>
            <a:r>
              <a:rPr lang="fr-FR" sz="1100" dirty="0">
                <a:latin typeface="Montserrat" panose="00000500000000000000" pitchFamily="2" charset="0"/>
              </a:rPr>
              <a:t> </a:t>
            </a:r>
            <a:r>
              <a:rPr lang="fr-FR" sz="1100" dirty="0" err="1">
                <a:latin typeface="Montserrat" panose="00000500000000000000" pitchFamily="2" charset="0"/>
              </a:rPr>
              <a:t>sebesar</a:t>
            </a:r>
            <a:r>
              <a:rPr lang="fr-FR" sz="1100" dirty="0">
                <a:latin typeface="Montserrat" panose="00000500000000000000" pitchFamily="2" charset="0"/>
              </a:rPr>
              <a:t> </a:t>
            </a:r>
            <a:r>
              <a:rPr lang="fr-FR" sz="1100" b="1" dirty="0">
                <a:solidFill>
                  <a:schemeClr val="tx2"/>
                </a:solidFill>
                <a:latin typeface="Montserrat" panose="00000500000000000000" pitchFamily="2" charset="0"/>
              </a:rPr>
              <a:t>98,54 </a:t>
            </a:r>
            <a:r>
              <a:rPr lang="fr-FR" sz="1100" b="1" dirty="0" err="1">
                <a:solidFill>
                  <a:schemeClr val="tx2"/>
                </a:solidFill>
                <a:latin typeface="Montserrat" panose="00000500000000000000" pitchFamily="2" charset="0"/>
              </a:rPr>
              <a:t>Miliar</a:t>
            </a:r>
            <a:endParaRPr lang="fr-FR" sz="1100" b="1" dirty="0">
              <a:solidFill>
                <a:schemeClr val="tx2"/>
              </a:solidFill>
              <a:latin typeface="Montserrat" panose="00000500000000000000" pitchFamily="2" charset="0"/>
            </a:endParaRPr>
          </a:p>
          <a:p>
            <a:endParaRPr lang="fr-FR" sz="1100" dirty="0">
              <a:latin typeface="Montserrat" panose="00000500000000000000" pitchFamily="2" charset="0"/>
            </a:endParaRPr>
          </a:p>
          <a:p>
            <a:r>
              <a:rPr lang="fr-FR" sz="1100" dirty="0">
                <a:latin typeface="Montserrat" panose="00000500000000000000" pitchFamily="2" charset="0"/>
              </a:rPr>
              <a:t>Total </a:t>
            </a:r>
            <a:r>
              <a:rPr lang="fr-FR" sz="1100" b="1" dirty="0" err="1">
                <a:latin typeface="Montserrat" panose="00000500000000000000" pitchFamily="2" charset="0"/>
              </a:rPr>
              <a:t>transaksi</a:t>
            </a:r>
            <a:r>
              <a:rPr lang="fr-FR" sz="1100" dirty="0">
                <a:latin typeface="Montserrat" panose="00000500000000000000" pitchFamily="2" charset="0"/>
              </a:rPr>
              <a:t> </a:t>
            </a:r>
            <a:r>
              <a:rPr lang="fr-FR" sz="1100" dirty="0" err="1">
                <a:latin typeface="Montserrat" panose="00000500000000000000" pitchFamily="2" charset="0"/>
              </a:rPr>
              <a:t>selama</a:t>
            </a:r>
            <a:r>
              <a:rPr lang="fr-FR" sz="1100" dirty="0">
                <a:latin typeface="Montserrat" panose="00000500000000000000" pitchFamily="2" charset="0"/>
              </a:rPr>
              <a:t> </a:t>
            </a:r>
            <a:r>
              <a:rPr lang="en-ID" sz="1100" dirty="0">
                <a:latin typeface="Montserrat" panose="00000500000000000000" pitchFamily="2" charset="0"/>
              </a:rPr>
              <a:t>2020-2023 </a:t>
            </a:r>
            <a:r>
              <a:rPr lang="fr-FR" sz="1100" dirty="0" err="1">
                <a:latin typeface="Montserrat" panose="00000500000000000000" pitchFamily="2" charset="0"/>
              </a:rPr>
              <a:t>adalah</a:t>
            </a:r>
            <a:r>
              <a:rPr lang="fr-FR" sz="1100" dirty="0">
                <a:latin typeface="Montserrat" panose="00000500000000000000" pitchFamily="2" charset="0"/>
              </a:rPr>
              <a:t> </a:t>
            </a:r>
            <a:r>
              <a:rPr lang="fr-FR" sz="1100" dirty="0" err="1">
                <a:latin typeface="Montserrat" panose="00000500000000000000" pitchFamily="2" charset="0"/>
              </a:rPr>
              <a:t>sebanyak</a:t>
            </a:r>
            <a:r>
              <a:rPr lang="fr-FR" sz="1100" dirty="0">
                <a:latin typeface="Montserrat" panose="00000500000000000000" pitchFamily="2" charset="0"/>
              </a:rPr>
              <a:t> </a:t>
            </a:r>
            <a:r>
              <a:rPr lang="fr-FR" sz="1100" b="1" dirty="0">
                <a:solidFill>
                  <a:schemeClr val="tx2"/>
                </a:solidFill>
                <a:latin typeface="Montserrat" panose="00000500000000000000" pitchFamily="2" charset="0"/>
              </a:rPr>
              <a:t>672,46 </a:t>
            </a:r>
            <a:r>
              <a:rPr lang="fr-FR" sz="1100" b="1" dirty="0" err="1">
                <a:solidFill>
                  <a:schemeClr val="tx2"/>
                </a:solidFill>
                <a:latin typeface="Montserrat" panose="00000500000000000000" pitchFamily="2" charset="0"/>
              </a:rPr>
              <a:t>Ribu</a:t>
            </a:r>
            <a:r>
              <a:rPr lang="fr-FR" sz="1100" b="1" dirty="0">
                <a:solidFill>
                  <a:schemeClr val="tx2"/>
                </a:solidFill>
                <a:latin typeface="Montserrat" panose="00000500000000000000" pitchFamily="2" charset="0"/>
              </a:rPr>
              <a:t> </a:t>
            </a:r>
            <a:r>
              <a:rPr lang="fr-FR" sz="1100" dirty="0" err="1">
                <a:latin typeface="Montserrat" panose="00000500000000000000" pitchFamily="2" charset="0"/>
              </a:rPr>
              <a:t>transaksi</a:t>
            </a:r>
            <a:r>
              <a:rPr lang="fr-FR" sz="1100" dirty="0">
                <a:latin typeface="Montserrat" panose="00000500000000000000" pitchFamily="2" charset="0"/>
              </a:rPr>
              <a:t>.</a:t>
            </a:r>
            <a:endParaRPr lang="en-ID" sz="1100" dirty="0">
              <a:latin typeface="Montserrat" panose="00000500000000000000" pitchFamily="2" charset="0"/>
            </a:endParaRPr>
          </a:p>
        </p:txBody>
      </p:sp>
      <p:sp>
        <p:nvSpPr>
          <p:cNvPr id="25" name="TextBox 24">
            <a:extLst>
              <a:ext uri="{FF2B5EF4-FFF2-40B4-BE49-F238E27FC236}">
                <a16:creationId xmlns:a16="http://schemas.microsoft.com/office/drawing/2014/main" id="{C00129D3-DC21-BC18-F07B-1D36A5E68215}"/>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4. Dashboard  Performance Analytics</a:t>
            </a:r>
            <a:endParaRPr lang="en-ID" sz="1100" dirty="0"/>
          </a:p>
        </p:txBody>
      </p:sp>
      <p:sp>
        <p:nvSpPr>
          <p:cNvPr id="26" name="Rectangle 25">
            <a:extLst>
              <a:ext uri="{FF2B5EF4-FFF2-40B4-BE49-F238E27FC236}">
                <a16:creationId xmlns:a16="http://schemas.microsoft.com/office/drawing/2014/main" id="{6F6C1A9C-416E-D1D8-F765-599CB0FF9F26}"/>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4559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14" name="TextBox 13">
            <a:extLst>
              <a:ext uri="{FF2B5EF4-FFF2-40B4-BE49-F238E27FC236}">
                <a16:creationId xmlns:a16="http://schemas.microsoft.com/office/drawing/2014/main" id="{044D7DC8-489D-EAE9-D242-83EA6B26EE93}"/>
              </a:ext>
            </a:extLst>
          </p:cNvPr>
          <p:cNvSpPr txBox="1"/>
          <p:nvPr/>
        </p:nvSpPr>
        <p:spPr>
          <a:xfrm>
            <a:off x="820012" y="1397273"/>
            <a:ext cx="4365942" cy="954107"/>
          </a:xfrm>
          <a:prstGeom prst="rect">
            <a:avLst/>
          </a:prstGeom>
          <a:noFill/>
        </p:spPr>
        <p:txBody>
          <a:bodyPr wrap="square">
            <a:spAutoFit/>
          </a:bodyPr>
          <a:lstStyle/>
          <a:p>
            <a:r>
              <a:rPr lang="en-ID" b="1" dirty="0">
                <a:latin typeface="Montserrat" panose="00000500000000000000" pitchFamily="2" charset="0"/>
              </a:rPr>
              <a:t>Annual Revenue Growth Chart:</a:t>
            </a:r>
          </a:p>
          <a:p>
            <a:r>
              <a:rPr lang="en-ID" sz="1050" dirty="0" err="1">
                <a:latin typeface="Montserrat" panose="00000500000000000000" pitchFamily="2" charset="0"/>
              </a:rPr>
              <a:t>Priode</a:t>
            </a:r>
            <a:r>
              <a:rPr lang="en-ID" sz="1050" dirty="0">
                <a:latin typeface="Montserrat" panose="00000500000000000000" pitchFamily="2" charset="0"/>
              </a:rPr>
              <a:t> </a:t>
            </a:r>
            <a:r>
              <a:rPr lang="en-ID" sz="1050" dirty="0" err="1">
                <a:latin typeface="Montserrat" panose="00000500000000000000" pitchFamily="2" charset="0"/>
              </a:rPr>
              <a:t>tahun</a:t>
            </a:r>
            <a:r>
              <a:rPr lang="en-ID" sz="1050" dirty="0">
                <a:latin typeface="Montserrat" panose="00000500000000000000" pitchFamily="2" charset="0"/>
              </a:rPr>
              <a:t> 2020-2023 </a:t>
            </a:r>
          </a:p>
          <a:p>
            <a:endParaRPr lang="en-ID" sz="1050" dirty="0">
              <a:latin typeface="Montserrat" panose="00000500000000000000" pitchFamily="2" charset="0"/>
            </a:endParaRPr>
          </a:p>
          <a:p>
            <a:endParaRPr lang="en-ID" sz="1050" dirty="0">
              <a:latin typeface="Montserrat" panose="00000500000000000000" pitchFamily="2" charset="0"/>
            </a:endParaRPr>
          </a:p>
          <a:p>
            <a:endParaRPr lang="en-ID" sz="1050" dirty="0">
              <a:latin typeface="Montserrat" panose="00000500000000000000" pitchFamily="2" charset="0"/>
            </a:endParaRPr>
          </a:p>
        </p:txBody>
      </p:sp>
      <p:pic>
        <p:nvPicPr>
          <p:cNvPr id="5" name="Picture 4">
            <a:extLst>
              <a:ext uri="{FF2B5EF4-FFF2-40B4-BE49-F238E27FC236}">
                <a16:creationId xmlns:a16="http://schemas.microsoft.com/office/drawing/2014/main" id="{C0DDD6E8-222A-8F3E-5183-E1B5F3A04503}"/>
              </a:ext>
            </a:extLst>
          </p:cNvPr>
          <p:cNvPicPr>
            <a:picLocks noChangeAspect="1"/>
          </p:cNvPicPr>
          <p:nvPr/>
        </p:nvPicPr>
        <p:blipFill>
          <a:blip r:embed="rId5"/>
          <a:stretch>
            <a:fillRect/>
          </a:stretch>
        </p:blipFill>
        <p:spPr>
          <a:xfrm>
            <a:off x="837037" y="2261213"/>
            <a:ext cx="4331891" cy="1697791"/>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76FF506E-A129-4828-E943-98A505727623}"/>
              </a:ext>
            </a:extLst>
          </p:cNvPr>
          <p:cNvSpPr txBox="1"/>
          <p:nvPr/>
        </p:nvSpPr>
        <p:spPr>
          <a:xfrm>
            <a:off x="5464324" y="1495245"/>
            <a:ext cx="3276895" cy="1015663"/>
          </a:xfrm>
          <a:prstGeom prst="rect">
            <a:avLst/>
          </a:prstGeom>
          <a:noFill/>
        </p:spPr>
        <p:txBody>
          <a:bodyPr wrap="square">
            <a:spAutoFit/>
          </a:bodyPr>
          <a:lstStyle/>
          <a:p>
            <a:r>
              <a:rPr lang="en-ID" sz="1000" b="1" dirty="0" err="1">
                <a:latin typeface="Montserrat" panose="00000500000000000000" pitchFamily="2" charset="0"/>
              </a:rPr>
              <a:t>Pendapatan</a:t>
            </a:r>
            <a:r>
              <a:rPr lang="en-ID" sz="1000" b="1" dirty="0">
                <a:latin typeface="Montserrat" panose="00000500000000000000" pitchFamily="2" charset="0"/>
              </a:rPr>
              <a:t> / Profit </a:t>
            </a:r>
            <a:r>
              <a:rPr lang="en-ID" sz="1000" b="1" dirty="0" err="1">
                <a:latin typeface="Montserrat" panose="00000500000000000000" pitchFamily="2" charset="0"/>
              </a:rPr>
              <a:t>Tahunan</a:t>
            </a:r>
            <a:r>
              <a:rPr lang="en-ID" sz="1000" b="1" dirty="0">
                <a:latin typeface="Montserrat" panose="00000500000000000000" pitchFamily="2" charset="0"/>
              </a:rPr>
              <a:t>:</a:t>
            </a:r>
          </a:p>
          <a:p>
            <a:endParaRPr lang="en-ID" sz="1000" dirty="0">
              <a:latin typeface="Montserrat" panose="00000500000000000000" pitchFamily="2" charset="0"/>
            </a:endParaRPr>
          </a:p>
          <a:p>
            <a:r>
              <a:rPr lang="en-ID" sz="1000" b="1" dirty="0">
                <a:latin typeface="Montserrat" panose="00000500000000000000" pitchFamily="2" charset="0"/>
              </a:rPr>
              <a:t>2020</a:t>
            </a:r>
            <a:r>
              <a:rPr lang="en-ID" sz="1000" dirty="0">
                <a:latin typeface="Montserrat" panose="00000500000000000000" pitchFamily="2" charset="0"/>
              </a:rPr>
              <a:t>: </a:t>
            </a:r>
            <a:r>
              <a:rPr lang="en-ID" sz="1000" dirty="0" err="1">
                <a:latin typeface="Montserrat" panose="00000500000000000000" pitchFamily="2" charset="0"/>
              </a:rPr>
              <a:t>Pendapatan</a:t>
            </a:r>
            <a:r>
              <a:rPr lang="en-ID" sz="1000" dirty="0">
                <a:latin typeface="Montserrat" panose="00000500000000000000" pitchFamily="2" charset="0"/>
              </a:rPr>
              <a:t> / profit </a:t>
            </a:r>
            <a:r>
              <a:rPr lang="en-ID" sz="1000" dirty="0" err="1">
                <a:latin typeface="Montserrat" panose="00000500000000000000" pitchFamily="2" charset="0"/>
              </a:rPr>
              <a:t>sebesar</a:t>
            </a:r>
            <a:r>
              <a:rPr lang="en-ID" sz="1000" dirty="0">
                <a:latin typeface="Montserrat" panose="00000500000000000000" pitchFamily="2" charset="0"/>
              </a:rPr>
              <a:t> </a:t>
            </a:r>
            <a:r>
              <a:rPr lang="en-ID" sz="1000" b="1" dirty="0">
                <a:solidFill>
                  <a:schemeClr val="tx2"/>
                </a:solidFill>
                <a:latin typeface="Montserrat" panose="00000500000000000000" pitchFamily="2" charset="0"/>
              </a:rPr>
              <a:t>24,67</a:t>
            </a:r>
            <a:r>
              <a:rPr lang="en-ID" sz="1000" dirty="0">
                <a:latin typeface="Montserrat" panose="00000500000000000000" pitchFamily="2" charset="0"/>
              </a:rPr>
              <a:t> </a:t>
            </a:r>
            <a:r>
              <a:rPr lang="en-ID" sz="1000" dirty="0" err="1">
                <a:latin typeface="Montserrat" panose="00000500000000000000" pitchFamily="2" charset="0"/>
              </a:rPr>
              <a:t>Miliar</a:t>
            </a:r>
            <a:r>
              <a:rPr lang="en-ID" sz="1000" dirty="0">
                <a:latin typeface="Montserrat" panose="00000500000000000000" pitchFamily="2" charset="0"/>
              </a:rPr>
              <a:t>.</a:t>
            </a:r>
          </a:p>
          <a:p>
            <a:r>
              <a:rPr lang="en-ID" sz="1000" b="1" dirty="0">
                <a:latin typeface="Montserrat" panose="00000500000000000000" pitchFamily="2" charset="0"/>
              </a:rPr>
              <a:t>2021</a:t>
            </a:r>
            <a:r>
              <a:rPr lang="en-ID" sz="1000" dirty="0">
                <a:latin typeface="Montserrat" panose="00000500000000000000" pitchFamily="2" charset="0"/>
              </a:rPr>
              <a:t>: </a:t>
            </a:r>
            <a:r>
              <a:rPr lang="en-ID" sz="1000" dirty="0" err="1">
                <a:latin typeface="Montserrat" panose="00000500000000000000" pitchFamily="2" charset="0"/>
              </a:rPr>
              <a:t>Pendapatan</a:t>
            </a:r>
            <a:r>
              <a:rPr lang="en-ID" sz="1000" dirty="0">
                <a:latin typeface="Montserrat" panose="00000500000000000000" pitchFamily="2" charset="0"/>
              </a:rPr>
              <a:t> / profit </a:t>
            </a:r>
            <a:r>
              <a:rPr lang="en-ID" sz="1000" dirty="0" err="1">
                <a:latin typeface="Montserrat" panose="00000500000000000000" pitchFamily="2" charset="0"/>
              </a:rPr>
              <a:t>sebesar</a:t>
            </a:r>
            <a:r>
              <a:rPr lang="en-ID" sz="1000" dirty="0">
                <a:latin typeface="Montserrat" panose="00000500000000000000" pitchFamily="2" charset="0"/>
              </a:rPr>
              <a:t> </a:t>
            </a:r>
            <a:r>
              <a:rPr lang="en-ID" sz="1000" b="1" dirty="0">
                <a:solidFill>
                  <a:schemeClr val="tx2"/>
                </a:solidFill>
                <a:latin typeface="Montserrat" panose="00000500000000000000" pitchFamily="2" charset="0"/>
              </a:rPr>
              <a:t>24,55</a:t>
            </a:r>
            <a:r>
              <a:rPr lang="en-ID" sz="1000" dirty="0">
                <a:latin typeface="Montserrat" panose="00000500000000000000" pitchFamily="2" charset="0"/>
              </a:rPr>
              <a:t> </a:t>
            </a:r>
            <a:r>
              <a:rPr lang="en-ID" sz="1000" dirty="0" err="1">
                <a:latin typeface="Montserrat" panose="00000500000000000000" pitchFamily="2" charset="0"/>
              </a:rPr>
              <a:t>Miliar</a:t>
            </a:r>
            <a:r>
              <a:rPr lang="en-ID" sz="1000" dirty="0">
                <a:latin typeface="Montserrat" panose="00000500000000000000" pitchFamily="2" charset="0"/>
              </a:rPr>
              <a:t>.</a:t>
            </a:r>
          </a:p>
          <a:p>
            <a:r>
              <a:rPr lang="en-ID" sz="1000" b="1" dirty="0">
                <a:latin typeface="Montserrat" panose="00000500000000000000" pitchFamily="2" charset="0"/>
              </a:rPr>
              <a:t>2022</a:t>
            </a:r>
            <a:r>
              <a:rPr lang="en-ID" sz="1000" dirty="0">
                <a:latin typeface="Montserrat" panose="00000500000000000000" pitchFamily="2" charset="0"/>
              </a:rPr>
              <a:t>: </a:t>
            </a:r>
            <a:r>
              <a:rPr lang="en-ID" sz="1000" dirty="0" err="1">
                <a:latin typeface="Montserrat" panose="00000500000000000000" pitchFamily="2" charset="0"/>
              </a:rPr>
              <a:t>Pendapatan</a:t>
            </a:r>
            <a:r>
              <a:rPr lang="en-ID" sz="1000" dirty="0">
                <a:latin typeface="Montserrat" panose="00000500000000000000" pitchFamily="2" charset="0"/>
              </a:rPr>
              <a:t> / profit </a:t>
            </a:r>
            <a:r>
              <a:rPr lang="en-ID" sz="1000" dirty="0" err="1">
                <a:latin typeface="Montserrat" panose="00000500000000000000" pitchFamily="2" charset="0"/>
              </a:rPr>
              <a:t>sebesar</a:t>
            </a:r>
            <a:r>
              <a:rPr lang="en-ID" sz="1000" dirty="0">
                <a:latin typeface="Montserrat" panose="00000500000000000000" pitchFamily="2" charset="0"/>
              </a:rPr>
              <a:t> </a:t>
            </a:r>
            <a:r>
              <a:rPr lang="en-ID" sz="1000" b="1" dirty="0">
                <a:solidFill>
                  <a:schemeClr val="tx2"/>
                </a:solidFill>
                <a:latin typeface="Montserrat" panose="00000500000000000000" pitchFamily="2" charset="0"/>
              </a:rPr>
              <a:t>24,72</a:t>
            </a:r>
            <a:r>
              <a:rPr lang="en-ID" sz="1000" dirty="0">
                <a:latin typeface="Montserrat" panose="00000500000000000000" pitchFamily="2" charset="0"/>
              </a:rPr>
              <a:t> </a:t>
            </a:r>
            <a:r>
              <a:rPr lang="en-ID" sz="1000" dirty="0" err="1">
                <a:latin typeface="Montserrat" panose="00000500000000000000" pitchFamily="2" charset="0"/>
              </a:rPr>
              <a:t>Miliar</a:t>
            </a:r>
            <a:r>
              <a:rPr lang="en-ID" sz="1000" dirty="0">
                <a:latin typeface="Montserrat" panose="00000500000000000000" pitchFamily="2" charset="0"/>
              </a:rPr>
              <a:t>.</a:t>
            </a:r>
          </a:p>
          <a:p>
            <a:r>
              <a:rPr lang="en-ID" sz="1000" b="1" dirty="0">
                <a:latin typeface="Montserrat" panose="00000500000000000000" pitchFamily="2" charset="0"/>
              </a:rPr>
              <a:t>2023</a:t>
            </a:r>
            <a:r>
              <a:rPr lang="en-ID" sz="1000" dirty="0">
                <a:latin typeface="Montserrat" panose="00000500000000000000" pitchFamily="2" charset="0"/>
              </a:rPr>
              <a:t>: </a:t>
            </a:r>
            <a:r>
              <a:rPr lang="en-ID" sz="1000" dirty="0" err="1">
                <a:latin typeface="Montserrat" panose="00000500000000000000" pitchFamily="2" charset="0"/>
              </a:rPr>
              <a:t>Pendapatan</a:t>
            </a:r>
            <a:r>
              <a:rPr lang="en-ID" sz="1000" dirty="0">
                <a:latin typeface="Montserrat" panose="00000500000000000000" pitchFamily="2" charset="0"/>
              </a:rPr>
              <a:t> / profit </a:t>
            </a:r>
            <a:r>
              <a:rPr lang="en-ID" sz="1000" dirty="0" err="1">
                <a:latin typeface="Montserrat" panose="00000500000000000000" pitchFamily="2" charset="0"/>
              </a:rPr>
              <a:t>sebesar</a:t>
            </a:r>
            <a:r>
              <a:rPr lang="en-ID" sz="1000" dirty="0">
                <a:latin typeface="Montserrat" panose="00000500000000000000" pitchFamily="2" charset="0"/>
              </a:rPr>
              <a:t> </a:t>
            </a:r>
            <a:r>
              <a:rPr lang="en-ID" sz="1000" b="1" dirty="0">
                <a:solidFill>
                  <a:schemeClr val="tx2"/>
                </a:solidFill>
                <a:latin typeface="Montserrat" panose="00000500000000000000" pitchFamily="2" charset="0"/>
              </a:rPr>
              <a:t>24,58</a:t>
            </a:r>
            <a:r>
              <a:rPr lang="en-ID" sz="1000" dirty="0">
                <a:latin typeface="Montserrat" panose="00000500000000000000" pitchFamily="2" charset="0"/>
              </a:rPr>
              <a:t> </a:t>
            </a:r>
            <a:r>
              <a:rPr lang="en-ID" sz="1000" dirty="0" err="1">
                <a:latin typeface="Montserrat" panose="00000500000000000000" pitchFamily="2" charset="0"/>
              </a:rPr>
              <a:t>Miliar</a:t>
            </a:r>
            <a:r>
              <a:rPr lang="en-ID" sz="1000" dirty="0">
                <a:latin typeface="Montserrat" panose="00000500000000000000" pitchFamily="2" charset="0"/>
              </a:rPr>
              <a:t>.</a:t>
            </a:r>
          </a:p>
        </p:txBody>
      </p:sp>
      <p:sp>
        <p:nvSpPr>
          <p:cNvPr id="15" name="TextBox 14">
            <a:extLst>
              <a:ext uri="{FF2B5EF4-FFF2-40B4-BE49-F238E27FC236}">
                <a16:creationId xmlns:a16="http://schemas.microsoft.com/office/drawing/2014/main" id="{DA3D933C-007B-61E4-9546-CFF93124766B}"/>
              </a:ext>
            </a:extLst>
          </p:cNvPr>
          <p:cNvSpPr txBox="1"/>
          <p:nvPr/>
        </p:nvSpPr>
        <p:spPr>
          <a:xfrm>
            <a:off x="5464323" y="2828537"/>
            <a:ext cx="3046127" cy="1384995"/>
          </a:xfrm>
          <a:prstGeom prst="rect">
            <a:avLst/>
          </a:prstGeom>
          <a:noFill/>
        </p:spPr>
        <p:txBody>
          <a:bodyPr wrap="square">
            <a:spAutoFit/>
          </a:bodyPr>
          <a:lstStyle/>
          <a:p>
            <a:r>
              <a:rPr lang="en-ID" sz="1000" b="1" i="1" dirty="0" err="1">
                <a:latin typeface="Montserrat" panose="00000500000000000000" pitchFamily="2" charset="0"/>
              </a:rPr>
              <a:t>Stabilitas</a:t>
            </a:r>
            <a:r>
              <a:rPr lang="en-ID" sz="1000" b="1" i="1" dirty="0">
                <a:latin typeface="Montserrat" panose="00000500000000000000" pitchFamily="2" charset="0"/>
              </a:rPr>
              <a:t> </a:t>
            </a:r>
            <a:r>
              <a:rPr lang="en-ID" sz="1000" b="1" i="1" dirty="0" err="1">
                <a:latin typeface="Montserrat" panose="00000500000000000000" pitchFamily="2" charset="0"/>
              </a:rPr>
              <a:t>Pendapatan</a:t>
            </a:r>
            <a:r>
              <a:rPr lang="en-ID" sz="1000" dirty="0">
                <a:latin typeface="Montserrat" panose="00000500000000000000" pitchFamily="2" charset="0"/>
              </a:rPr>
              <a:t>: </a:t>
            </a:r>
          </a:p>
          <a:p>
            <a:r>
              <a:rPr lang="en-ID" sz="800" i="1" dirty="0" err="1">
                <a:latin typeface="Montserrat" panose="00000500000000000000" pitchFamily="2" charset="0"/>
              </a:rPr>
              <a:t>Pendapatan</a:t>
            </a:r>
            <a:r>
              <a:rPr lang="en-ID" sz="800" i="1" dirty="0">
                <a:latin typeface="Montserrat" panose="00000500000000000000" pitchFamily="2" charset="0"/>
              </a:rPr>
              <a:t> Kimia </a:t>
            </a:r>
            <a:r>
              <a:rPr lang="en-ID" sz="800" i="1" dirty="0" err="1">
                <a:latin typeface="Montserrat" panose="00000500000000000000" pitchFamily="2" charset="0"/>
              </a:rPr>
              <a:t>Farma</a:t>
            </a:r>
            <a:r>
              <a:rPr lang="en-ID" sz="800" i="1" dirty="0">
                <a:latin typeface="Montserrat" panose="00000500000000000000" pitchFamily="2" charset="0"/>
              </a:rPr>
              <a:t> </a:t>
            </a:r>
            <a:r>
              <a:rPr lang="en-ID" sz="800" i="1" dirty="0" err="1">
                <a:latin typeface="Montserrat" panose="00000500000000000000" pitchFamily="2" charset="0"/>
              </a:rPr>
              <a:t>relatif</a:t>
            </a:r>
            <a:r>
              <a:rPr lang="en-ID" sz="800" i="1" dirty="0">
                <a:latin typeface="Montserrat" panose="00000500000000000000" pitchFamily="2" charset="0"/>
              </a:rPr>
              <a:t> </a:t>
            </a:r>
            <a:r>
              <a:rPr lang="en-ID" sz="800" i="1" dirty="0" err="1">
                <a:latin typeface="Montserrat" panose="00000500000000000000" pitchFamily="2" charset="0"/>
              </a:rPr>
              <a:t>stabil</a:t>
            </a:r>
            <a:r>
              <a:rPr lang="en-ID" sz="800" i="1" dirty="0">
                <a:latin typeface="Montserrat" panose="00000500000000000000" pitchFamily="2" charset="0"/>
              </a:rPr>
              <a:t> </a:t>
            </a:r>
            <a:r>
              <a:rPr lang="en-ID" sz="800" i="1" dirty="0" err="1">
                <a:latin typeface="Montserrat" panose="00000500000000000000" pitchFamily="2" charset="0"/>
              </a:rPr>
              <a:t>selama</a:t>
            </a:r>
            <a:r>
              <a:rPr lang="en-ID" sz="800" i="1" dirty="0">
                <a:latin typeface="Montserrat" panose="00000500000000000000" pitchFamily="2" charset="0"/>
              </a:rPr>
              <a:t> </a:t>
            </a:r>
            <a:r>
              <a:rPr lang="en-ID" sz="800" i="1" dirty="0" err="1">
                <a:latin typeface="Montserrat" panose="00000500000000000000" pitchFamily="2" charset="0"/>
              </a:rPr>
              <a:t>empat</a:t>
            </a:r>
            <a:r>
              <a:rPr lang="en-ID" sz="800" i="1" dirty="0">
                <a:latin typeface="Montserrat" panose="00000500000000000000" pitchFamily="2" charset="0"/>
              </a:rPr>
              <a:t> </a:t>
            </a:r>
            <a:r>
              <a:rPr lang="en-ID" sz="800" i="1" dirty="0" err="1">
                <a:latin typeface="Montserrat" panose="00000500000000000000" pitchFamily="2" charset="0"/>
              </a:rPr>
              <a:t>tahun</a:t>
            </a:r>
            <a:r>
              <a:rPr lang="en-ID" sz="800" i="1" dirty="0">
                <a:latin typeface="Montserrat" panose="00000500000000000000" pitchFamily="2" charset="0"/>
              </a:rPr>
              <a:t> </a:t>
            </a:r>
            <a:r>
              <a:rPr lang="en-ID" sz="800" i="1" dirty="0" err="1">
                <a:latin typeface="Montserrat" panose="00000500000000000000" pitchFamily="2" charset="0"/>
              </a:rPr>
              <a:t>terakhir</a:t>
            </a:r>
            <a:r>
              <a:rPr lang="en-ID" sz="800" i="1" dirty="0">
                <a:latin typeface="Montserrat" panose="00000500000000000000" pitchFamily="2" charset="0"/>
              </a:rPr>
              <a:t>, </a:t>
            </a:r>
            <a:r>
              <a:rPr lang="en-ID" sz="800" i="1" dirty="0" err="1">
                <a:latin typeface="Montserrat" panose="00000500000000000000" pitchFamily="2" charset="0"/>
              </a:rPr>
              <a:t>dengan</a:t>
            </a:r>
            <a:r>
              <a:rPr lang="en-ID" sz="800" i="1" dirty="0">
                <a:latin typeface="Montserrat" panose="00000500000000000000" pitchFamily="2" charset="0"/>
              </a:rPr>
              <a:t> </a:t>
            </a:r>
            <a:r>
              <a:rPr lang="en-ID" sz="800" i="1" dirty="0" err="1">
                <a:latin typeface="Montserrat" panose="00000500000000000000" pitchFamily="2" charset="0"/>
              </a:rPr>
              <a:t>sedikit</a:t>
            </a:r>
            <a:r>
              <a:rPr lang="en-ID" sz="800" i="1" dirty="0">
                <a:latin typeface="Montserrat" panose="00000500000000000000" pitchFamily="2" charset="0"/>
              </a:rPr>
              <a:t> </a:t>
            </a:r>
            <a:r>
              <a:rPr lang="en-ID" sz="800" i="1" dirty="0" err="1">
                <a:latin typeface="Montserrat" panose="00000500000000000000" pitchFamily="2" charset="0"/>
              </a:rPr>
              <a:t>fluktuasi</a:t>
            </a:r>
            <a:r>
              <a:rPr lang="en-ID" sz="800" i="1" dirty="0">
                <a:latin typeface="Montserrat" panose="00000500000000000000" pitchFamily="2" charset="0"/>
              </a:rPr>
              <a:t> </a:t>
            </a:r>
            <a:r>
              <a:rPr lang="en-ID" sz="800" i="1" dirty="0" err="1">
                <a:latin typeface="Montserrat" panose="00000500000000000000" pitchFamily="2" charset="0"/>
              </a:rPr>
              <a:t>setiap</a:t>
            </a:r>
            <a:r>
              <a:rPr lang="en-ID" sz="800" i="1" dirty="0">
                <a:latin typeface="Montserrat" panose="00000500000000000000" pitchFamily="2" charset="0"/>
              </a:rPr>
              <a:t> </a:t>
            </a:r>
            <a:r>
              <a:rPr lang="en-ID" sz="800" i="1" dirty="0" err="1">
                <a:latin typeface="Montserrat" panose="00000500000000000000" pitchFamily="2" charset="0"/>
              </a:rPr>
              <a:t>tahunnya</a:t>
            </a:r>
            <a:r>
              <a:rPr lang="en-ID" sz="800" i="1" dirty="0">
                <a:latin typeface="Montserrat" panose="00000500000000000000" pitchFamily="2" charset="0"/>
              </a:rPr>
              <a:t>.</a:t>
            </a:r>
          </a:p>
          <a:p>
            <a:endParaRPr lang="en-ID" sz="800" i="1" dirty="0">
              <a:latin typeface="Montserrat" panose="00000500000000000000" pitchFamily="2" charset="0"/>
            </a:endParaRPr>
          </a:p>
          <a:p>
            <a:r>
              <a:rPr lang="en-ID" sz="1000" b="1" dirty="0" err="1">
                <a:latin typeface="Montserrat" panose="00000500000000000000" pitchFamily="2" charset="0"/>
              </a:rPr>
              <a:t>Penurunan</a:t>
            </a:r>
            <a:r>
              <a:rPr lang="en-ID" sz="1000" b="1" dirty="0">
                <a:latin typeface="Montserrat" panose="00000500000000000000" pitchFamily="2" charset="0"/>
              </a:rPr>
              <a:t> dan </a:t>
            </a:r>
            <a:r>
              <a:rPr lang="en-ID" sz="1000" b="1" dirty="0" err="1">
                <a:latin typeface="Montserrat" panose="00000500000000000000" pitchFamily="2" charset="0"/>
              </a:rPr>
              <a:t>Kenaikan</a:t>
            </a:r>
            <a:r>
              <a:rPr lang="en-ID" sz="1000" dirty="0">
                <a:latin typeface="Montserrat" panose="00000500000000000000" pitchFamily="2" charset="0"/>
              </a:rPr>
              <a:t>: </a:t>
            </a:r>
          </a:p>
          <a:p>
            <a:r>
              <a:rPr lang="en-ID" sz="800" i="1" dirty="0">
                <a:latin typeface="Montserrat" panose="00000500000000000000" pitchFamily="2" charset="0"/>
              </a:rPr>
              <a:t>Ada </a:t>
            </a:r>
            <a:r>
              <a:rPr lang="en-ID" sz="800" i="1" dirty="0" err="1">
                <a:latin typeface="Montserrat" panose="00000500000000000000" pitchFamily="2" charset="0"/>
              </a:rPr>
              <a:t>sedikit</a:t>
            </a:r>
            <a:r>
              <a:rPr lang="en-ID" sz="800" i="1" dirty="0">
                <a:latin typeface="Montserrat" panose="00000500000000000000" pitchFamily="2" charset="0"/>
              </a:rPr>
              <a:t> </a:t>
            </a:r>
            <a:r>
              <a:rPr lang="en-ID" sz="800" i="1" dirty="0" err="1">
                <a:latin typeface="Montserrat" panose="00000500000000000000" pitchFamily="2" charset="0"/>
              </a:rPr>
              <a:t>penurunan</a:t>
            </a:r>
            <a:r>
              <a:rPr lang="en-ID" sz="800" i="1" dirty="0">
                <a:latin typeface="Montserrat" panose="00000500000000000000" pitchFamily="2" charset="0"/>
              </a:rPr>
              <a:t> </a:t>
            </a:r>
            <a:r>
              <a:rPr lang="en-ID" sz="800" i="1" dirty="0" err="1">
                <a:latin typeface="Montserrat" panose="00000500000000000000" pitchFamily="2" charset="0"/>
              </a:rPr>
              <a:t>pendapatan</a:t>
            </a:r>
            <a:r>
              <a:rPr lang="en-ID" sz="800" i="1" dirty="0">
                <a:latin typeface="Montserrat" panose="00000500000000000000" pitchFamily="2" charset="0"/>
              </a:rPr>
              <a:t> pada </a:t>
            </a:r>
            <a:r>
              <a:rPr lang="en-ID" sz="800" i="1" dirty="0" err="1">
                <a:latin typeface="Montserrat" panose="00000500000000000000" pitchFamily="2" charset="0"/>
              </a:rPr>
              <a:t>tahun</a:t>
            </a:r>
            <a:r>
              <a:rPr lang="en-ID" sz="800" i="1" dirty="0">
                <a:latin typeface="Montserrat" panose="00000500000000000000" pitchFamily="2" charset="0"/>
              </a:rPr>
              <a:t> 2021 </a:t>
            </a:r>
            <a:r>
              <a:rPr lang="en-ID" sz="800" i="1" dirty="0" err="1">
                <a:latin typeface="Montserrat" panose="00000500000000000000" pitchFamily="2" charset="0"/>
              </a:rPr>
              <a:t>dibandingkan</a:t>
            </a:r>
            <a:r>
              <a:rPr lang="en-ID" sz="800" i="1" dirty="0">
                <a:latin typeface="Montserrat" panose="00000500000000000000" pitchFamily="2" charset="0"/>
              </a:rPr>
              <a:t> </a:t>
            </a:r>
            <a:r>
              <a:rPr lang="en-ID" sz="800" i="1" dirty="0" err="1">
                <a:latin typeface="Montserrat" panose="00000500000000000000" pitchFamily="2" charset="0"/>
              </a:rPr>
              <a:t>tahun</a:t>
            </a:r>
            <a:r>
              <a:rPr lang="en-ID" sz="800" i="1" dirty="0">
                <a:latin typeface="Montserrat" panose="00000500000000000000" pitchFamily="2" charset="0"/>
              </a:rPr>
              <a:t> 2020, </a:t>
            </a:r>
            <a:r>
              <a:rPr lang="en-ID" sz="800" i="1" dirty="0" err="1">
                <a:latin typeface="Montserrat" panose="00000500000000000000" pitchFamily="2" charset="0"/>
              </a:rPr>
              <a:t>namun</a:t>
            </a:r>
            <a:r>
              <a:rPr lang="en-ID" sz="800" i="1" dirty="0">
                <a:latin typeface="Montserrat" panose="00000500000000000000" pitchFamily="2" charset="0"/>
              </a:rPr>
              <a:t> </a:t>
            </a:r>
            <a:r>
              <a:rPr lang="en-ID" sz="800" i="1" dirty="0" err="1">
                <a:latin typeface="Montserrat" panose="00000500000000000000" pitchFamily="2" charset="0"/>
              </a:rPr>
              <a:t>terdapat</a:t>
            </a:r>
            <a:r>
              <a:rPr lang="en-ID" sz="800" i="1" dirty="0">
                <a:latin typeface="Montserrat" panose="00000500000000000000" pitchFamily="2" charset="0"/>
              </a:rPr>
              <a:t> </a:t>
            </a:r>
            <a:r>
              <a:rPr lang="en-ID" sz="800" i="1" dirty="0" err="1">
                <a:latin typeface="Montserrat" panose="00000500000000000000" pitchFamily="2" charset="0"/>
              </a:rPr>
              <a:t>peningkatan</a:t>
            </a:r>
            <a:r>
              <a:rPr lang="en-ID" sz="800" i="1" dirty="0">
                <a:latin typeface="Montserrat" panose="00000500000000000000" pitchFamily="2" charset="0"/>
              </a:rPr>
              <a:t> </a:t>
            </a:r>
            <a:r>
              <a:rPr lang="en-ID" sz="800" i="1" dirty="0" err="1">
                <a:latin typeface="Montserrat" panose="00000500000000000000" pitchFamily="2" charset="0"/>
              </a:rPr>
              <a:t>kembali</a:t>
            </a:r>
            <a:r>
              <a:rPr lang="en-ID" sz="800" i="1" dirty="0">
                <a:latin typeface="Montserrat" panose="00000500000000000000" pitchFamily="2" charset="0"/>
              </a:rPr>
              <a:t> pada </a:t>
            </a:r>
            <a:r>
              <a:rPr lang="en-ID" sz="800" i="1" dirty="0" err="1">
                <a:latin typeface="Montserrat" panose="00000500000000000000" pitchFamily="2" charset="0"/>
              </a:rPr>
              <a:t>tahun</a:t>
            </a:r>
            <a:r>
              <a:rPr lang="en-ID" sz="800" i="1" dirty="0">
                <a:latin typeface="Montserrat" panose="00000500000000000000" pitchFamily="2" charset="0"/>
              </a:rPr>
              <a:t> 2022, </a:t>
            </a:r>
            <a:r>
              <a:rPr lang="en-ID" sz="800" i="1" dirty="0" err="1">
                <a:latin typeface="Montserrat" panose="00000500000000000000" pitchFamily="2" charset="0"/>
              </a:rPr>
              <a:t>diikuti</a:t>
            </a:r>
            <a:r>
              <a:rPr lang="en-ID" sz="800" i="1" dirty="0">
                <a:latin typeface="Montserrat" panose="00000500000000000000" pitchFamily="2" charset="0"/>
              </a:rPr>
              <a:t> oleh </a:t>
            </a:r>
            <a:r>
              <a:rPr lang="en-ID" sz="800" i="1" dirty="0" err="1">
                <a:latin typeface="Montserrat" panose="00000500000000000000" pitchFamily="2" charset="0"/>
              </a:rPr>
              <a:t>sedikit</a:t>
            </a:r>
            <a:r>
              <a:rPr lang="en-ID" sz="800" i="1" dirty="0">
                <a:latin typeface="Montserrat" panose="00000500000000000000" pitchFamily="2" charset="0"/>
              </a:rPr>
              <a:t> </a:t>
            </a:r>
            <a:r>
              <a:rPr lang="en-ID" sz="800" i="1" dirty="0" err="1">
                <a:latin typeface="Montserrat" panose="00000500000000000000" pitchFamily="2" charset="0"/>
              </a:rPr>
              <a:t>penurunan</a:t>
            </a:r>
            <a:r>
              <a:rPr lang="en-ID" sz="800" i="1" dirty="0">
                <a:latin typeface="Montserrat" panose="00000500000000000000" pitchFamily="2" charset="0"/>
              </a:rPr>
              <a:t> pada </a:t>
            </a:r>
            <a:r>
              <a:rPr lang="en-ID" sz="800" i="1" dirty="0" err="1">
                <a:latin typeface="Montserrat" panose="00000500000000000000" pitchFamily="2" charset="0"/>
              </a:rPr>
              <a:t>tahun</a:t>
            </a:r>
            <a:r>
              <a:rPr lang="en-ID" sz="800" i="1" dirty="0">
                <a:latin typeface="Montserrat" panose="00000500000000000000" pitchFamily="2" charset="0"/>
              </a:rPr>
              <a:t> 2023.</a:t>
            </a:r>
          </a:p>
        </p:txBody>
      </p:sp>
      <p:sp>
        <p:nvSpPr>
          <p:cNvPr id="19" name="TextBox 18">
            <a:extLst>
              <a:ext uri="{FF2B5EF4-FFF2-40B4-BE49-F238E27FC236}">
                <a16:creationId xmlns:a16="http://schemas.microsoft.com/office/drawing/2014/main" id="{5F71095C-19BD-3E7B-F968-F781A1A76F8B}"/>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20" name="Rectangle 19">
            <a:extLst>
              <a:ext uri="{FF2B5EF4-FFF2-40B4-BE49-F238E27FC236}">
                <a16:creationId xmlns:a16="http://schemas.microsoft.com/office/drawing/2014/main" id="{FD1C94DE-1AE7-CA7D-8EAE-F30CF9423E59}"/>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11402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14" name="TextBox 13">
            <a:extLst>
              <a:ext uri="{FF2B5EF4-FFF2-40B4-BE49-F238E27FC236}">
                <a16:creationId xmlns:a16="http://schemas.microsoft.com/office/drawing/2014/main" id="{044D7DC8-489D-EAE9-D242-83EA6B26EE93}"/>
              </a:ext>
            </a:extLst>
          </p:cNvPr>
          <p:cNvSpPr txBox="1"/>
          <p:nvPr/>
        </p:nvSpPr>
        <p:spPr>
          <a:xfrm>
            <a:off x="820012" y="1397273"/>
            <a:ext cx="4365942" cy="307777"/>
          </a:xfrm>
          <a:prstGeom prst="rect">
            <a:avLst/>
          </a:prstGeom>
          <a:noFill/>
        </p:spPr>
        <p:txBody>
          <a:bodyPr wrap="square">
            <a:spAutoFit/>
          </a:bodyPr>
          <a:lstStyle/>
          <a:p>
            <a:r>
              <a:rPr lang="en-ID" b="1" dirty="0">
                <a:latin typeface="Montserrat" panose="00000500000000000000" pitchFamily="2" charset="0"/>
              </a:rPr>
              <a:t>Filter &amp; Snapshot Data :</a:t>
            </a:r>
            <a:endParaRPr lang="en-ID" sz="1050" dirty="0">
              <a:latin typeface="Montserrat" panose="00000500000000000000" pitchFamily="2" charset="0"/>
            </a:endParaRPr>
          </a:p>
        </p:txBody>
      </p:sp>
      <p:pic>
        <p:nvPicPr>
          <p:cNvPr id="8" name="Picture 7">
            <a:extLst>
              <a:ext uri="{FF2B5EF4-FFF2-40B4-BE49-F238E27FC236}">
                <a16:creationId xmlns:a16="http://schemas.microsoft.com/office/drawing/2014/main" id="{B3793FDB-A706-E70F-1636-1AECDC6FC616}"/>
              </a:ext>
            </a:extLst>
          </p:cNvPr>
          <p:cNvPicPr>
            <a:picLocks noChangeAspect="1"/>
          </p:cNvPicPr>
          <p:nvPr/>
        </p:nvPicPr>
        <p:blipFill>
          <a:blip r:embed="rId5"/>
          <a:stretch>
            <a:fillRect/>
          </a:stretch>
        </p:blipFill>
        <p:spPr>
          <a:xfrm>
            <a:off x="4466750" y="1889858"/>
            <a:ext cx="783325" cy="479162"/>
          </a:xfrm>
          <a:prstGeom prst="rect">
            <a:avLst/>
          </a:prstGeom>
        </p:spPr>
      </p:pic>
      <p:pic>
        <p:nvPicPr>
          <p:cNvPr id="11" name="Picture 10">
            <a:extLst>
              <a:ext uri="{FF2B5EF4-FFF2-40B4-BE49-F238E27FC236}">
                <a16:creationId xmlns:a16="http://schemas.microsoft.com/office/drawing/2014/main" id="{9E895079-181F-E6D8-CCEF-02DFC3663C86}"/>
              </a:ext>
            </a:extLst>
          </p:cNvPr>
          <p:cNvPicPr>
            <a:picLocks noChangeAspect="1"/>
          </p:cNvPicPr>
          <p:nvPr/>
        </p:nvPicPr>
        <p:blipFill>
          <a:blip r:embed="rId6"/>
          <a:stretch>
            <a:fillRect/>
          </a:stretch>
        </p:blipFill>
        <p:spPr>
          <a:xfrm>
            <a:off x="5417212" y="1882257"/>
            <a:ext cx="848309" cy="454025"/>
          </a:xfrm>
          <a:prstGeom prst="rect">
            <a:avLst/>
          </a:prstGeom>
        </p:spPr>
      </p:pic>
      <p:pic>
        <p:nvPicPr>
          <p:cNvPr id="13" name="Picture 12">
            <a:extLst>
              <a:ext uri="{FF2B5EF4-FFF2-40B4-BE49-F238E27FC236}">
                <a16:creationId xmlns:a16="http://schemas.microsoft.com/office/drawing/2014/main" id="{4A7887DD-CA86-9F28-0386-C547A4F18D8A}"/>
              </a:ext>
            </a:extLst>
          </p:cNvPr>
          <p:cNvPicPr>
            <a:picLocks noChangeAspect="1"/>
          </p:cNvPicPr>
          <p:nvPr/>
        </p:nvPicPr>
        <p:blipFill>
          <a:blip r:embed="rId7"/>
          <a:stretch>
            <a:fillRect/>
          </a:stretch>
        </p:blipFill>
        <p:spPr>
          <a:xfrm>
            <a:off x="6400401" y="1889858"/>
            <a:ext cx="910773" cy="425027"/>
          </a:xfrm>
          <a:prstGeom prst="rect">
            <a:avLst/>
          </a:prstGeom>
        </p:spPr>
      </p:pic>
      <p:pic>
        <p:nvPicPr>
          <p:cNvPr id="19" name="Picture 18">
            <a:extLst>
              <a:ext uri="{FF2B5EF4-FFF2-40B4-BE49-F238E27FC236}">
                <a16:creationId xmlns:a16="http://schemas.microsoft.com/office/drawing/2014/main" id="{8BF80828-D0BD-840B-7624-9924C5DBCE6B}"/>
              </a:ext>
            </a:extLst>
          </p:cNvPr>
          <p:cNvPicPr>
            <a:picLocks noChangeAspect="1"/>
          </p:cNvPicPr>
          <p:nvPr/>
        </p:nvPicPr>
        <p:blipFill>
          <a:blip r:embed="rId8"/>
          <a:stretch>
            <a:fillRect/>
          </a:stretch>
        </p:blipFill>
        <p:spPr>
          <a:xfrm>
            <a:off x="4613738" y="1397200"/>
            <a:ext cx="3573326" cy="331247"/>
          </a:xfrm>
          <a:prstGeom prst="rect">
            <a:avLst/>
          </a:prstGeom>
        </p:spPr>
      </p:pic>
      <p:sp>
        <p:nvSpPr>
          <p:cNvPr id="20" name="TextBox 19">
            <a:extLst>
              <a:ext uri="{FF2B5EF4-FFF2-40B4-BE49-F238E27FC236}">
                <a16:creationId xmlns:a16="http://schemas.microsoft.com/office/drawing/2014/main" id="{FA44E842-4DEC-5D24-4EB1-F06AE1DE1579}"/>
              </a:ext>
            </a:extLst>
          </p:cNvPr>
          <p:cNvSpPr txBox="1"/>
          <p:nvPr/>
        </p:nvSpPr>
        <p:spPr>
          <a:xfrm>
            <a:off x="820012" y="1859082"/>
            <a:ext cx="3046127" cy="707886"/>
          </a:xfrm>
          <a:prstGeom prst="rect">
            <a:avLst/>
          </a:prstGeom>
          <a:noFill/>
        </p:spPr>
        <p:txBody>
          <a:bodyPr wrap="square">
            <a:spAutoFit/>
          </a:bodyPr>
          <a:lstStyle/>
          <a:p>
            <a:r>
              <a:rPr lang="en-US" sz="800" b="1" i="1" dirty="0">
                <a:solidFill>
                  <a:schemeClr val="tx2"/>
                </a:solidFill>
                <a:latin typeface="Montserrat" panose="00000500000000000000" pitchFamily="2" charset="0"/>
              </a:rPr>
              <a:t>Filter Data </a:t>
            </a:r>
            <a:r>
              <a:rPr lang="en-US" sz="800" b="1" i="1" dirty="0" err="1">
                <a:solidFill>
                  <a:schemeClr val="tx2"/>
                </a:solidFill>
                <a:latin typeface="Montserrat" panose="00000500000000000000" pitchFamily="2" charset="0"/>
              </a:rPr>
              <a:t>Rentang</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tanggal</a:t>
            </a:r>
            <a:r>
              <a:rPr lang="en-US" sz="800" b="1" i="1" dirty="0">
                <a:solidFill>
                  <a:schemeClr val="tx2"/>
                </a:solidFill>
                <a:latin typeface="Montserrat" panose="00000500000000000000" pitchFamily="2" charset="0"/>
              </a:rPr>
              <a:t> 1 Jan 2023 – 31 Des 2023 (</a:t>
            </a:r>
            <a:r>
              <a:rPr lang="en-US" sz="800" b="1" i="1" dirty="0" err="1">
                <a:solidFill>
                  <a:schemeClr val="tx2"/>
                </a:solidFill>
                <a:latin typeface="Montserrat" panose="00000500000000000000" pitchFamily="2" charset="0"/>
              </a:rPr>
              <a:t>tahun</a:t>
            </a:r>
            <a:r>
              <a:rPr lang="en-US" sz="800" b="1" i="1" dirty="0">
                <a:solidFill>
                  <a:schemeClr val="tx2"/>
                </a:solidFill>
                <a:latin typeface="Montserrat" panose="00000500000000000000" pitchFamily="2" charset="0"/>
              </a:rPr>
              <a:t> 2023)</a:t>
            </a:r>
          </a:p>
          <a:p>
            <a:endParaRPr lang="en-US" sz="800" b="1" i="1" dirty="0">
              <a:solidFill>
                <a:schemeClr val="tx2"/>
              </a:solidFill>
              <a:latin typeface="Montserrat" panose="00000500000000000000" pitchFamily="2" charset="0"/>
            </a:endParaRPr>
          </a:p>
          <a:p>
            <a:r>
              <a:rPr lang="en-US" sz="800" b="1" i="1" dirty="0">
                <a:solidFill>
                  <a:schemeClr val="tx2"/>
                </a:solidFill>
                <a:latin typeface="Montserrat" panose="00000500000000000000" pitchFamily="2" charset="0"/>
              </a:rPr>
              <a:t>Snapshot Data </a:t>
            </a:r>
            <a:r>
              <a:rPr lang="en-US" sz="800" b="1" i="1" dirty="0" err="1">
                <a:solidFill>
                  <a:schemeClr val="tx2"/>
                </a:solidFill>
                <a:latin typeface="Montserrat" panose="00000500000000000000" pitchFamily="2" charset="0"/>
              </a:rPr>
              <a:t>perbandingan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dengan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tahun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sebelumnya</a:t>
            </a:r>
            <a:endParaRPr lang="en-ID" sz="800" b="1" i="1" dirty="0">
              <a:solidFill>
                <a:schemeClr val="tx2"/>
              </a:solidFill>
              <a:latin typeface="Montserrat" panose="00000500000000000000" pitchFamily="2" charset="0"/>
            </a:endParaRPr>
          </a:p>
        </p:txBody>
      </p:sp>
      <p:sp>
        <p:nvSpPr>
          <p:cNvPr id="21" name="Rectangle: Rounded Corners 20">
            <a:extLst>
              <a:ext uri="{FF2B5EF4-FFF2-40B4-BE49-F238E27FC236}">
                <a16:creationId xmlns:a16="http://schemas.microsoft.com/office/drawing/2014/main" id="{4030B411-5F57-1858-7996-52F1E8189F9E}"/>
              </a:ext>
            </a:extLst>
          </p:cNvPr>
          <p:cNvSpPr/>
          <p:nvPr/>
        </p:nvSpPr>
        <p:spPr>
          <a:xfrm>
            <a:off x="4427177" y="1828307"/>
            <a:ext cx="848309"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2" name="Rectangle: Rounded Corners 21">
            <a:extLst>
              <a:ext uri="{FF2B5EF4-FFF2-40B4-BE49-F238E27FC236}">
                <a16:creationId xmlns:a16="http://schemas.microsoft.com/office/drawing/2014/main" id="{6891A1C9-BFCD-3217-04F4-F8B926B62DF3}"/>
              </a:ext>
            </a:extLst>
          </p:cNvPr>
          <p:cNvSpPr/>
          <p:nvPr/>
        </p:nvSpPr>
        <p:spPr>
          <a:xfrm>
            <a:off x="5410366" y="1828307"/>
            <a:ext cx="848309"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3" name="Rectangle: Rounded Corners 22">
            <a:extLst>
              <a:ext uri="{FF2B5EF4-FFF2-40B4-BE49-F238E27FC236}">
                <a16:creationId xmlns:a16="http://schemas.microsoft.com/office/drawing/2014/main" id="{C8DB7083-79C5-CE55-9381-7F73AB9E541C}"/>
              </a:ext>
            </a:extLst>
          </p:cNvPr>
          <p:cNvSpPr/>
          <p:nvPr/>
        </p:nvSpPr>
        <p:spPr>
          <a:xfrm>
            <a:off x="6393555" y="1828307"/>
            <a:ext cx="910773"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39FDC8AB-52CB-787B-5543-CC5DAA5D4F66}"/>
              </a:ext>
            </a:extLst>
          </p:cNvPr>
          <p:cNvSpPr/>
          <p:nvPr/>
        </p:nvSpPr>
        <p:spPr>
          <a:xfrm>
            <a:off x="7376744" y="1828307"/>
            <a:ext cx="1036634"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pic>
        <p:nvPicPr>
          <p:cNvPr id="26" name="Picture 25">
            <a:extLst>
              <a:ext uri="{FF2B5EF4-FFF2-40B4-BE49-F238E27FC236}">
                <a16:creationId xmlns:a16="http://schemas.microsoft.com/office/drawing/2014/main" id="{82FCE11C-48F6-CC8A-D67F-1A8A107A337C}"/>
              </a:ext>
            </a:extLst>
          </p:cNvPr>
          <p:cNvPicPr>
            <a:picLocks noChangeAspect="1"/>
          </p:cNvPicPr>
          <p:nvPr/>
        </p:nvPicPr>
        <p:blipFill>
          <a:blip r:embed="rId9"/>
          <a:stretch>
            <a:fillRect/>
          </a:stretch>
        </p:blipFill>
        <p:spPr>
          <a:xfrm>
            <a:off x="7466134" y="1859082"/>
            <a:ext cx="857854" cy="479162"/>
          </a:xfrm>
          <a:prstGeom prst="rect">
            <a:avLst/>
          </a:prstGeom>
        </p:spPr>
      </p:pic>
      <p:sp>
        <p:nvSpPr>
          <p:cNvPr id="27" name="TextBox 26">
            <a:extLst>
              <a:ext uri="{FF2B5EF4-FFF2-40B4-BE49-F238E27FC236}">
                <a16:creationId xmlns:a16="http://schemas.microsoft.com/office/drawing/2014/main" id="{0A8A770D-8E00-31D4-AB05-27692E39E110}"/>
              </a:ext>
            </a:extLst>
          </p:cNvPr>
          <p:cNvSpPr txBox="1"/>
          <p:nvPr/>
        </p:nvSpPr>
        <p:spPr>
          <a:xfrm>
            <a:off x="820013" y="3126117"/>
            <a:ext cx="7593366" cy="861774"/>
          </a:xfrm>
          <a:prstGeom prst="rect">
            <a:avLst/>
          </a:prstGeom>
          <a:noFill/>
        </p:spPr>
        <p:txBody>
          <a:bodyPr wrap="square">
            <a:spAutoFit/>
          </a:bodyPr>
          <a:lstStyle/>
          <a:p>
            <a:r>
              <a:rPr lang="nl-NL" sz="1000" b="1" i="1" dirty="0">
                <a:latin typeface="Montserrat" panose="00000500000000000000" pitchFamily="2" charset="0"/>
              </a:rPr>
              <a:t>Penurunan Net Sales dan Net Profit:</a:t>
            </a:r>
            <a:endParaRPr lang="en-ID" sz="1000" dirty="0">
              <a:latin typeface="Montserrat" panose="00000500000000000000" pitchFamily="2" charset="0"/>
            </a:endParaRPr>
          </a:p>
          <a:p>
            <a:r>
              <a:rPr lang="en-ID" sz="800" i="1" dirty="0">
                <a:latin typeface="Montserrat" panose="00000500000000000000" pitchFamily="2" charset="0"/>
              </a:rPr>
              <a:t>Ada </a:t>
            </a:r>
            <a:r>
              <a:rPr lang="en-ID" sz="800" i="1" dirty="0" err="1">
                <a:latin typeface="Montserrat" panose="00000500000000000000" pitchFamily="2" charset="0"/>
              </a:rPr>
              <a:t>penurunan</a:t>
            </a:r>
            <a:r>
              <a:rPr lang="en-ID" sz="800" i="1" dirty="0">
                <a:latin typeface="Montserrat" panose="00000500000000000000" pitchFamily="2" charset="0"/>
              </a:rPr>
              <a:t> </a:t>
            </a:r>
            <a:r>
              <a:rPr lang="en-ID" sz="800" i="1" dirty="0" err="1">
                <a:latin typeface="Montserrat" panose="00000500000000000000" pitchFamily="2" charset="0"/>
              </a:rPr>
              <a:t>kecil</a:t>
            </a:r>
            <a:r>
              <a:rPr lang="en-ID" sz="800" i="1" dirty="0">
                <a:latin typeface="Montserrat" panose="00000500000000000000" pitchFamily="2" charset="0"/>
              </a:rPr>
              <a:t> </a:t>
            </a:r>
            <a:r>
              <a:rPr lang="en-ID" sz="800" i="1" dirty="0" err="1">
                <a:latin typeface="Montserrat" panose="00000500000000000000" pitchFamily="2" charset="0"/>
              </a:rPr>
              <a:t>sebesar</a:t>
            </a:r>
            <a:r>
              <a:rPr lang="en-ID" sz="800" i="1" dirty="0">
                <a:latin typeface="Montserrat" panose="00000500000000000000" pitchFamily="2" charset="0"/>
              </a:rPr>
              <a:t> 0,6% </a:t>
            </a:r>
            <a:r>
              <a:rPr lang="en-ID" sz="800" i="1" dirty="0" err="1">
                <a:latin typeface="Montserrat" panose="00000500000000000000" pitchFamily="2" charset="0"/>
              </a:rPr>
              <a:t>dalam</a:t>
            </a:r>
            <a:r>
              <a:rPr lang="en-ID" sz="800" i="1" dirty="0">
                <a:latin typeface="Montserrat" panose="00000500000000000000" pitchFamily="2" charset="0"/>
              </a:rPr>
              <a:t> net sales dan net profit </a:t>
            </a:r>
            <a:r>
              <a:rPr lang="en-ID" sz="800" i="1" dirty="0" err="1">
                <a:latin typeface="Montserrat" panose="00000500000000000000" pitchFamily="2" charset="0"/>
              </a:rPr>
              <a:t>dibandingkan</a:t>
            </a:r>
            <a:r>
              <a:rPr lang="en-ID" sz="800" i="1" dirty="0">
                <a:latin typeface="Montserrat" panose="00000500000000000000" pitchFamily="2" charset="0"/>
              </a:rPr>
              <a:t> </a:t>
            </a:r>
            <a:r>
              <a:rPr lang="en-ID" sz="800" i="1" dirty="0" err="1">
                <a:latin typeface="Montserrat" panose="00000500000000000000" pitchFamily="2" charset="0"/>
              </a:rPr>
              <a:t>dengan</a:t>
            </a:r>
            <a:r>
              <a:rPr lang="en-ID" sz="800" i="1" dirty="0">
                <a:latin typeface="Montserrat" panose="00000500000000000000" pitchFamily="2" charset="0"/>
              </a:rPr>
              <a:t> </a:t>
            </a:r>
            <a:r>
              <a:rPr lang="en-ID" sz="800" i="1" dirty="0" err="1">
                <a:latin typeface="Montserrat" panose="00000500000000000000" pitchFamily="2" charset="0"/>
              </a:rPr>
              <a:t>tahun</a:t>
            </a:r>
            <a:r>
              <a:rPr lang="en-ID" sz="800" i="1" dirty="0">
                <a:latin typeface="Montserrat" panose="00000500000000000000" pitchFamily="2" charset="0"/>
              </a:rPr>
              <a:t> </a:t>
            </a:r>
            <a:r>
              <a:rPr lang="en-ID" sz="800" i="1" dirty="0" err="1">
                <a:latin typeface="Montserrat" panose="00000500000000000000" pitchFamily="2" charset="0"/>
              </a:rPr>
              <a:t>sebelumnya</a:t>
            </a:r>
            <a:r>
              <a:rPr lang="en-ID" sz="800" i="1" dirty="0">
                <a:latin typeface="Montserrat" panose="00000500000000000000" pitchFamily="2" charset="0"/>
              </a:rPr>
              <a:t>. </a:t>
            </a:r>
            <a:r>
              <a:rPr lang="en-ID" sz="800" i="1" dirty="0" err="1">
                <a:latin typeface="Montserrat" panose="00000500000000000000" pitchFamily="2" charset="0"/>
              </a:rPr>
              <a:t>Ini</a:t>
            </a:r>
            <a:r>
              <a:rPr lang="en-ID" sz="800" i="1" dirty="0">
                <a:latin typeface="Montserrat" panose="00000500000000000000" pitchFamily="2" charset="0"/>
              </a:rPr>
              <a:t> </a:t>
            </a:r>
            <a:r>
              <a:rPr lang="en-ID" sz="800" i="1" dirty="0" err="1">
                <a:latin typeface="Montserrat" panose="00000500000000000000" pitchFamily="2" charset="0"/>
              </a:rPr>
              <a:t>mungkin</a:t>
            </a:r>
            <a:r>
              <a:rPr lang="en-ID" sz="800" i="1" dirty="0">
                <a:latin typeface="Montserrat" panose="00000500000000000000" pitchFamily="2" charset="0"/>
              </a:rPr>
              <a:t> </a:t>
            </a:r>
            <a:r>
              <a:rPr lang="en-ID" sz="800" i="1" dirty="0" err="1">
                <a:latin typeface="Montserrat" panose="00000500000000000000" pitchFamily="2" charset="0"/>
              </a:rPr>
              <a:t>mengindikasikan</a:t>
            </a:r>
            <a:r>
              <a:rPr lang="en-ID" sz="800" i="1" dirty="0">
                <a:latin typeface="Montserrat" panose="00000500000000000000" pitchFamily="2" charset="0"/>
              </a:rPr>
              <a:t> </a:t>
            </a:r>
            <a:r>
              <a:rPr lang="en-ID" sz="800" i="1" dirty="0" err="1">
                <a:latin typeface="Montserrat" panose="00000500000000000000" pitchFamily="2" charset="0"/>
              </a:rPr>
              <a:t>adanya</a:t>
            </a:r>
            <a:r>
              <a:rPr lang="en-ID" sz="800" i="1" dirty="0">
                <a:latin typeface="Montserrat" panose="00000500000000000000" pitchFamily="2" charset="0"/>
              </a:rPr>
              <a:t> </a:t>
            </a:r>
            <a:r>
              <a:rPr lang="en-ID" sz="800" i="1" dirty="0" err="1">
                <a:latin typeface="Montserrat" panose="00000500000000000000" pitchFamily="2" charset="0"/>
              </a:rPr>
              <a:t>penurunan</a:t>
            </a:r>
            <a:r>
              <a:rPr lang="en-ID" sz="800" i="1" dirty="0">
                <a:latin typeface="Montserrat" panose="00000500000000000000" pitchFamily="2" charset="0"/>
              </a:rPr>
              <a:t> </a:t>
            </a:r>
            <a:r>
              <a:rPr lang="en-ID" sz="800" i="1" dirty="0" err="1">
                <a:latin typeface="Montserrat" panose="00000500000000000000" pitchFamily="2" charset="0"/>
              </a:rPr>
              <a:t>permintaan</a:t>
            </a:r>
            <a:r>
              <a:rPr lang="en-ID" sz="800" i="1" dirty="0">
                <a:latin typeface="Montserrat" panose="00000500000000000000" pitchFamily="2" charset="0"/>
              </a:rPr>
              <a:t>, </a:t>
            </a:r>
            <a:r>
              <a:rPr lang="en-ID" sz="800" i="1" dirty="0" err="1">
                <a:latin typeface="Montserrat" panose="00000500000000000000" pitchFamily="2" charset="0"/>
              </a:rPr>
              <a:t>perubahan</a:t>
            </a:r>
            <a:r>
              <a:rPr lang="en-ID" sz="800" i="1" dirty="0">
                <a:latin typeface="Montserrat" panose="00000500000000000000" pitchFamily="2" charset="0"/>
              </a:rPr>
              <a:t> pasar, </a:t>
            </a:r>
            <a:r>
              <a:rPr lang="en-ID" sz="800" i="1" dirty="0" err="1">
                <a:latin typeface="Montserrat" panose="00000500000000000000" pitchFamily="2" charset="0"/>
              </a:rPr>
              <a:t>atau</a:t>
            </a:r>
            <a:r>
              <a:rPr lang="en-ID" sz="800" i="1" dirty="0">
                <a:latin typeface="Montserrat" panose="00000500000000000000" pitchFamily="2" charset="0"/>
              </a:rPr>
              <a:t> </a:t>
            </a:r>
            <a:r>
              <a:rPr lang="en-ID" sz="800" i="1" dirty="0" err="1">
                <a:latin typeface="Montserrat" panose="00000500000000000000" pitchFamily="2" charset="0"/>
              </a:rPr>
              <a:t>faktor</a:t>
            </a:r>
            <a:r>
              <a:rPr lang="en-ID" sz="800" i="1" dirty="0">
                <a:latin typeface="Montserrat" panose="00000500000000000000" pitchFamily="2" charset="0"/>
              </a:rPr>
              <a:t> </a:t>
            </a:r>
            <a:r>
              <a:rPr lang="en-ID" sz="800" i="1" dirty="0" err="1">
                <a:latin typeface="Montserrat" panose="00000500000000000000" pitchFamily="2" charset="0"/>
              </a:rPr>
              <a:t>lainnya</a:t>
            </a:r>
            <a:r>
              <a:rPr lang="en-ID" sz="800" i="1" dirty="0">
                <a:latin typeface="Montserrat" panose="00000500000000000000" pitchFamily="2" charset="0"/>
              </a:rPr>
              <a:t> yang </a:t>
            </a:r>
            <a:r>
              <a:rPr lang="en-ID" sz="800" i="1" dirty="0" err="1">
                <a:latin typeface="Montserrat" panose="00000500000000000000" pitchFamily="2" charset="0"/>
              </a:rPr>
              <a:t>mempengaruhi</a:t>
            </a:r>
            <a:r>
              <a:rPr lang="en-ID" sz="800" i="1" dirty="0">
                <a:latin typeface="Montserrat" panose="00000500000000000000" pitchFamily="2" charset="0"/>
              </a:rPr>
              <a:t> </a:t>
            </a:r>
            <a:r>
              <a:rPr lang="en-ID" sz="800" i="1" dirty="0" err="1">
                <a:latin typeface="Montserrat" panose="00000500000000000000" pitchFamily="2" charset="0"/>
              </a:rPr>
              <a:t>pendapatan</a:t>
            </a:r>
            <a:endParaRPr lang="en-ID" sz="800" i="1" dirty="0">
              <a:latin typeface="Montserrat" panose="00000500000000000000" pitchFamily="2" charset="0"/>
            </a:endParaRPr>
          </a:p>
          <a:p>
            <a:endParaRPr lang="en-ID" sz="800" i="1" dirty="0">
              <a:latin typeface="Montserrat" panose="00000500000000000000" pitchFamily="2" charset="0"/>
            </a:endParaRPr>
          </a:p>
          <a:p>
            <a:r>
              <a:rPr lang="en-ID" sz="800" b="1" i="1" dirty="0">
                <a:solidFill>
                  <a:srgbClr val="C00000"/>
                </a:solidFill>
                <a:latin typeface="Montserrat" panose="00000500000000000000" pitchFamily="2" charset="0"/>
              </a:rPr>
              <a:t>Tindakan yang </a:t>
            </a:r>
            <a:r>
              <a:rPr lang="en-ID" sz="800" b="1" i="1" dirty="0" err="1">
                <a:solidFill>
                  <a:srgbClr val="C00000"/>
                </a:solidFill>
                <a:latin typeface="Montserrat" panose="00000500000000000000" pitchFamily="2" charset="0"/>
              </a:rPr>
              <a:t>Dapat</a:t>
            </a:r>
            <a:r>
              <a:rPr lang="en-ID" sz="800" b="1" i="1" dirty="0">
                <a:solidFill>
                  <a:srgbClr val="C00000"/>
                </a:solidFill>
                <a:latin typeface="Montserrat" panose="00000500000000000000" pitchFamily="2" charset="0"/>
              </a:rPr>
              <a:t> </a:t>
            </a:r>
            <a:r>
              <a:rPr lang="en-ID" sz="800" b="1" i="1" dirty="0" err="1">
                <a:solidFill>
                  <a:srgbClr val="C00000"/>
                </a:solidFill>
                <a:latin typeface="Montserrat" panose="00000500000000000000" pitchFamily="2" charset="0"/>
              </a:rPr>
              <a:t>Diambil</a:t>
            </a:r>
            <a:r>
              <a:rPr lang="en-ID" sz="800" i="1" dirty="0">
                <a:latin typeface="Montserrat" panose="00000500000000000000" pitchFamily="2" charset="0"/>
              </a:rPr>
              <a:t>: </a:t>
            </a:r>
            <a:r>
              <a:rPr lang="en-ID" sz="800" i="1" dirty="0" err="1">
                <a:latin typeface="Montserrat" panose="00000500000000000000" pitchFamily="2" charset="0"/>
              </a:rPr>
              <a:t>Melakukan</a:t>
            </a:r>
            <a:r>
              <a:rPr lang="en-ID" sz="800" i="1" dirty="0">
                <a:latin typeface="Montserrat" panose="00000500000000000000" pitchFamily="2" charset="0"/>
              </a:rPr>
              <a:t> </a:t>
            </a:r>
            <a:r>
              <a:rPr lang="en-ID" sz="800" i="1" dirty="0" err="1">
                <a:latin typeface="Montserrat" panose="00000500000000000000" pitchFamily="2" charset="0"/>
              </a:rPr>
              <a:t>analisis</a:t>
            </a:r>
            <a:r>
              <a:rPr lang="en-ID" sz="800" i="1" dirty="0">
                <a:latin typeface="Montserrat" panose="00000500000000000000" pitchFamily="2" charset="0"/>
              </a:rPr>
              <a:t> </a:t>
            </a:r>
            <a:r>
              <a:rPr lang="en-ID" sz="800" i="1" dirty="0" err="1">
                <a:latin typeface="Montserrat" panose="00000500000000000000" pitchFamily="2" charset="0"/>
              </a:rPr>
              <a:t>lebih</a:t>
            </a:r>
            <a:r>
              <a:rPr lang="en-ID" sz="800" i="1" dirty="0">
                <a:latin typeface="Montserrat" panose="00000500000000000000" pitchFamily="2" charset="0"/>
              </a:rPr>
              <a:t> </a:t>
            </a:r>
            <a:r>
              <a:rPr lang="en-ID" sz="800" i="1" dirty="0" err="1">
                <a:latin typeface="Montserrat" panose="00000500000000000000" pitchFamily="2" charset="0"/>
              </a:rPr>
              <a:t>lanjut</a:t>
            </a:r>
            <a:r>
              <a:rPr lang="en-ID" sz="800" i="1" dirty="0">
                <a:latin typeface="Montserrat" panose="00000500000000000000" pitchFamily="2" charset="0"/>
              </a:rPr>
              <a:t> </a:t>
            </a:r>
            <a:r>
              <a:rPr lang="en-ID" sz="800" i="1" dirty="0" err="1">
                <a:latin typeface="Montserrat" panose="00000500000000000000" pitchFamily="2" charset="0"/>
              </a:rPr>
              <a:t>untuk</a:t>
            </a:r>
            <a:r>
              <a:rPr lang="en-ID" sz="800" i="1" dirty="0">
                <a:latin typeface="Montserrat" panose="00000500000000000000" pitchFamily="2" charset="0"/>
              </a:rPr>
              <a:t> </a:t>
            </a:r>
            <a:r>
              <a:rPr lang="en-ID" sz="800" i="1" dirty="0" err="1">
                <a:latin typeface="Montserrat" panose="00000500000000000000" pitchFamily="2" charset="0"/>
              </a:rPr>
              <a:t>mengidentifikasi</a:t>
            </a:r>
            <a:r>
              <a:rPr lang="en-ID" sz="800" i="1" dirty="0">
                <a:latin typeface="Montserrat" panose="00000500000000000000" pitchFamily="2" charset="0"/>
              </a:rPr>
              <a:t> </a:t>
            </a:r>
            <a:r>
              <a:rPr lang="en-ID" sz="800" i="1" dirty="0" err="1">
                <a:latin typeface="Montserrat" panose="00000500000000000000" pitchFamily="2" charset="0"/>
              </a:rPr>
              <a:t>penyebab</a:t>
            </a:r>
            <a:r>
              <a:rPr lang="en-ID" sz="800" i="1" dirty="0">
                <a:latin typeface="Montserrat" panose="00000500000000000000" pitchFamily="2" charset="0"/>
              </a:rPr>
              <a:t> </a:t>
            </a:r>
            <a:r>
              <a:rPr lang="en-ID" sz="800" i="1" dirty="0" err="1">
                <a:latin typeface="Montserrat" panose="00000500000000000000" pitchFamily="2" charset="0"/>
              </a:rPr>
              <a:t>penurunan</a:t>
            </a:r>
            <a:r>
              <a:rPr lang="en-ID" sz="800" i="1" dirty="0">
                <a:latin typeface="Montserrat" panose="00000500000000000000" pitchFamily="2" charset="0"/>
              </a:rPr>
              <a:t> </a:t>
            </a:r>
            <a:r>
              <a:rPr lang="en-ID" sz="800" i="1" dirty="0" err="1">
                <a:latin typeface="Montserrat" panose="00000500000000000000" pitchFamily="2" charset="0"/>
              </a:rPr>
              <a:t>ini</a:t>
            </a:r>
            <a:r>
              <a:rPr lang="en-ID" sz="800" i="1" dirty="0">
                <a:latin typeface="Montserrat" panose="00000500000000000000" pitchFamily="2" charset="0"/>
              </a:rPr>
              <a:t> dan </a:t>
            </a:r>
            <a:r>
              <a:rPr lang="en-ID" sz="800" i="1" dirty="0" err="1">
                <a:latin typeface="Montserrat" panose="00000500000000000000" pitchFamily="2" charset="0"/>
              </a:rPr>
              <a:t>mencari</a:t>
            </a:r>
            <a:r>
              <a:rPr lang="en-ID" sz="800" i="1" dirty="0">
                <a:latin typeface="Montserrat" panose="00000500000000000000" pitchFamily="2" charset="0"/>
              </a:rPr>
              <a:t> </a:t>
            </a:r>
            <a:r>
              <a:rPr lang="en-ID" sz="800" i="1" dirty="0" err="1">
                <a:latin typeface="Montserrat" panose="00000500000000000000" pitchFamily="2" charset="0"/>
              </a:rPr>
              <a:t>cara</a:t>
            </a:r>
            <a:r>
              <a:rPr lang="en-ID" sz="800" i="1" dirty="0">
                <a:latin typeface="Montserrat" panose="00000500000000000000" pitchFamily="2" charset="0"/>
              </a:rPr>
              <a:t> </a:t>
            </a:r>
            <a:r>
              <a:rPr lang="en-ID" sz="800" i="1" dirty="0" err="1">
                <a:latin typeface="Montserrat" panose="00000500000000000000" pitchFamily="2" charset="0"/>
              </a:rPr>
              <a:t>untuk</a:t>
            </a:r>
            <a:r>
              <a:rPr lang="en-ID" sz="800" i="1" dirty="0">
                <a:latin typeface="Montserrat" panose="00000500000000000000" pitchFamily="2" charset="0"/>
              </a:rPr>
              <a:t> </a:t>
            </a:r>
            <a:r>
              <a:rPr lang="en-ID" sz="800" i="1" dirty="0" err="1">
                <a:latin typeface="Montserrat" panose="00000500000000000000" pitchFamily="2" charset="0"/>
              </a:rPr>
              <a:t>meningkatkan</a:t>
            </a:r>
            <a:r>
              <a:rPr lang="en-ID" sz="800" i="1" dirty="0">
                <a:latin typeface="Montserrat" panose="00000500000000000000" pitchFamily="2" charset="0"/>
              </a:rPr>
              <a:t> </a:t>
            </a:r>
            <a:r>
              <a:rPr lang="en-ID" sz="800" i="1" dirty="0" err="1">
                <a:latin typeface="Montserrat" panose="00000500000000000000" pitchFamily="2" charset="0"/>
              </a:rPr>
              <a:t>penjualan</a:t>
            </a:r>
            <a:r>
              <a:rPr lang="en-ID" sz="800" i="1" dirty="0">
                <a:latin typeface="Montserrat" panose="00000500000000000000" pitchFamily="2" charset="0"/>
              </a:rPr>
              <a:t> dan </a:t>
            </a:r>
            <a:r>
              <a:rPr lang="en-ID" sz="800" i="1" dirty="0" err="1">
                <a:latin typeface="Montserrat" panose="00000500000000000000" pitchFamily="2" charset="0"/>
              </a:rPr>
              <a:t>profitabilitas</a:t>
            </a:r>
            <a:r>
              <a:rPr lang="en-ID" sz="800" i="1" dirty="0">
                <a:latin typeface="Montserrat" panose="00000500000000000000" pitchFamily="2" charset="0"/>
              </a:rPr>
              <a:t>.</a:t>
            </a:r>
          </a:p>
        </p:txBody>
      </p:sp>
      <p:sp>
        <p:nvSpPr>
          <p:cNvPr id="30" name="TextBox 29">
            <a:extLst>
              <a:ext uri="{FF2B5EF4-FFF2-40B4-BE49-F238E27FC236}">
                <a16:creationId xmlns:a16="http://schemas.microsoft.com/office/drawing/2014/main" id="{C469FAD4-03AF-684C-3A94-A8C9065C5E69}"/>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31" name="Rectangle 30">
            <a:extLst>
              <a:ext uri="{FF2B5EF4-FFF2-40B4-BE49-F238E27FC236}">
                <a16:creationId xmlns:a16="http://schemas.microsoft.com/office/drawing/2014/main" id="{CE068012-0DE9-0471-B848-1E16EBB4FDAA}"/>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4967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14" name="TextBox 13">
            <a:extLst>
              <a:ext uri="{FF2B5EF4-FFF2-40B4-BE49-F238E27FC236}">
                <a16:creationId xmlns:a16="http://schemas.microsoft.com/office/drawing/2014/main" id="{044D7DC8-489D-EAE9-D242-83EA6B26EE93}"/>
              </a:ext>
            </a:extLst>
          </p:cNvPr>
          <p:cNvSpPr txBox="1"/>
          <p:nvPr/>
        </p:nvSpPr>
        <p:spPr>
          <a:xfrm>
            <a:off x="820012" y="1397273"/>
            <a:ext cx="4365942" cy="307777"/>
          </a:xfrm>
          <a:prstGeom prst="rect">
            <a:avLst/>
          </a:prstGeom>
          <a:noFill/>
        </p:spPr>
        <p:txBody>
          <a:bodyPr wrap="square">
            <a:spAutoFit/>
          </a:bodyPr>
          <a:lstStyle/>
          <a:p>
            <a:r>
              <a:rPr lang="en-ID" b="1" dirty="0">
                <a:latin typeface="Montserrat" panose="00000500000000000000" pitchFamily="2" charset="0"/>
              </a:rPr>
              <a:t>Filter &amp; Snapshot Data :</a:t>
            </a:r>
            <a:endParaRPr lang="en-ID" sz="1050" dirty="0">
              <a:latin typeface="Montserrat" panose="00000500000000000000" pitchFamily="2" charset="0"/>
            </a:endParaRPr>
          </a:p>
        </p:txBody>
      </p:sp>
      <p:pic>
        <p:nvPicPr>
          <p:cNvPr id="8" name="Picture 7">
            <a:extLst>
              <a:ext uri="{FF2B5EF4-FFF2-40B4-BE49-F238E27FC236}">
                <a16:creationId xmlns:a16="http://schemas.microsoft.com/office/drawing/2014/main" id="{B3793FDB-A706-E70F-1636-1AECDC6FC616}"/>
              </a:ext>
            </a:extLst>
          </p:cNvPr>
          <p:cNvPicPr>
            <a:picLocks noChangeAspect="1"/>
          </p:cNvPicPr>
          <p:nvPr/>
        </p:nvPicPr>
        <p:blipFill>
          <a:blip r:embed="rId5"/>
          <a:stretch>
            <a:fillRect/>
          </a:stretch>
        </p:blipFill>
        <p:spPr>
          <a:xfrm>
            <a:off x="4466750" y="1889858"/>
            <a:ext cx="783325" cy="479162"/>
          </a:xfrm>
          <a:prstGeom prst="rect">
            <a:avLst/>
          </a:prstGeom>
        </p:spPr>
      </p:pic>
      <p:pic>
        <p:nvPicPr>
          <p:cNvPr id="11" name="Picture 10">
            <a:extLst>
              <a:ext uri="{FF2B5EF4-FFF2-40B4-BE49-F238E27FC236}">
                <a16:creationId xmlns:a16="http://schemas.microsoft.com/office/drawing/2014/main" id="{9E895079-181F-E6D8-CCEF-02DFC3663C86}"/>
              </a:ext>
            </a:extLst>
          </p:cNvPr>
          <p:cNvPicPr>
            <a:picLocks noChangeAspect="1"/>
          </p:cNvPicPr>
          <p:nvPr/>
        </p:nvPicPr>
        <p:blipFill>
          <a:blip r:embed="rId6"/>
          <a:stretch>
            <a:fillRect/>
          </a:stretch>
        </p:blipFill>
        <p:spPr>
          <a:xfrm>
            <a:off x="5417212" y="1882257"/>
            <a:ext cx="848309" cy="454025"/>
          </a:xfrm>
          <a:prstGeom prst="rect">
            <a:avLst/>
          </a:prstGeom>
        </p:spPr>
      </p:pic>
      <p:pic>
        <p:nvPicPr>
          <p:cNvPr id="13" name="Picture 12">
            <a:extLst>
              <a:ext uri="{FF2B5EF4-FFF2-40B4-BE49-F238E27FC236}">
                <a16:creationId xmlns:a16="http://schemas.microsoft.com/office/drawing/2014/main" id="{4A7887DD-CA86-9F28-0386-C547A4F18D8A}"/>
              </a:ext>
            </a:extLst>
          </p:cNvPr>
          <p:cNvPicPr>
            <a:picLocks noChangeAspect="1"/>
          </p:cNvPicPr>
          <p:nvPr/>
        </p:nvPicPr>
        <p:blipFill>
          <a:blip r:embed="rId7"/>
          <a:stretch>
            <a:fillRect/>
          </a:stretch>
        </p:blipFill>
        <p:spPr>
          <a:xfrm>
            <a:off x="6400401" y="1889858"/>
            <a:ext cx="910773" cy="425027"/>
          </a:xfrm>
          <a:prstGeom prst="rect">
            <a:avLst/>
          </a:prstGeom>
        </p:spPr>
      </p:pic>
      <p:pic>
        <p:nvPicPr>
          <p:cNvPr id="19" name="Picture 18">
            <a:extLst>
              <a:ext uri="{FF2B5EF4-FFF2-40B4-BE49-F238E27FC236}">
                <a16:creationId xmlns:a16="http://schemas.microsoft.com/office/drawing/2014/main" id="{8BF80828-D0BD-840B-7624-9924C5DBCE6B}"/>
              </a:ext>
            </a:extLst>
          </p:cNvPr>
          <p:cNvPicPr>
            <a:picLocks noChangeAspect="1"/>
          </p:cNvPicPr>
          <p:nvPr/>
        </p:nvPicPr>
        <p:blipFill>
          <a:blip r:embed="rId8"/>
          <a:stretch>
            <a:fillRect/>
          </a:stretch>
        </p:blipFill>
        <p:spPr>
          <a:xfrm>
            <a:off x="4613738" y="1397200"/>
            <a:ext cx="3573326" cy="331247"/>
          </a:xfrm>
          <a:prstGeom prst="rect">
            <a:avLst/>
          </a:prstGeom>
        </p:spPr>
      </p:pic>
      <p:sp>
        <p:nvSpPr>
          <p:cNvPr id="20" name="TextBox 19">
            <a:extLst>
              <a:ext uri="{FF2B5EF4-FFF2-40B4-BE49-F238E27FC236}">
                <a16:creationId xmlns:a16="http://schemas.microsoft.com/office/drawing/2014/main" id="{FA44E842-4DEC-5D24-4EB1-F06AE1DE1579}"/>
              </a:ext>
            </a:extLst>
          </p:cNvPr>
          <p:cNvSpPr txBox="1"/>
          <p:nvPr/>
        </p:nvSpPr>
        <p:spPr>
          <a:xfrm>
            <a:off x="820012" y="1859082"/>
            <a:ext cx="3046127" cy="707886"/>
          </a:xfrm>
          <a:prstGeom prst="rect">
            <a:avLst/>
          </a:prstGeom>
          <a:noFill/>
        </p:spPr>
        <p:txBody>
          <a:bodyPr wrap="square">
            <a:spAutoFit/>
          </a:bodyPr>
          <a:lstStyle/>
          <a:p>
            <a:r>
              <a:rPr lang="en-US" sz="800" b="1" i="1" dirty="0">
                <a:solidFill>
                  <a:schemeClr val="tx2"/>
                </a:solidFill>
                <a:latin typeface="Montserrat" panose="00000500000000000000" pitchFamily="2" charset="0"/>
              </a:rPr>
              <a:t>Filter Data </a:t>
            </a:r>
            <a:r>
              <a:rPr lang="en-US" sz="800" b="1" i="1" dirty="0" err="1">
                <a:solidFill>
                  <a:schemeClr val="tx2"/>
                </a:solidFill>
                <a:latin typeface="Montserrat" panose="00000500000000000000" pitchFamily="2" charset="0"/>
              </a:rPr>
              <a:t>Rentang</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tanggal</a:t>
            </a:r>
            <a:r>
              <a:rPr lang="en-US" sz="800" b="1" i="1" dirty="0">
                <a:solidFill>
                  <a:schemeClr val="tx2"/>
                </a:solidFill>
                <a:latin typeface="Montserrat" panose="00000500000000000000" pitchFamily="2" charset="0"/>
              </a:rPr>
              <a:t> 1 Jan 2023 – 31 Des 2023 (</a:t>
            </a:r>
            <a:r>
              <a:rPr lang="en-US" sz="800" b="1" i="1" dirty="0" err="1">
                <a:solidFill>
                  <a:schemeClr val="tx2"/>
                </a:solidFill>
                <a:latin typeface="Montserrat" panose="00000500000000000000" pitchFamily="2" charset="0"/>
              </a:rPr>
              <a:t>tahun</a:t>
            </a:r>
            <a:r>
              <a:rPr lang="en-US" sz="800" b="1" i="1" dirty="0">
                <a:solidFill>
                  <a:schemeClr val="tx2"/>
                </a:solidFill>
                <a:latin typeface="Montserrat" panose="00000500000000000000" pitchFamily="2" charset="0"/>
              </a:rPr>
              <a:t> 2023)</a:t>
            </a:r>
          </a:p>
          <a:p>
            <a:endParaRPr lang="en-US" sz="800" b="1" i="1" dirty="0">
              <a:solidFill>
                <a:schemeClr val="tx2"/>
              </a:solidFill>
              <a:latin typeface="Montserrat" panose="00000500000000000000" pitchFamily="2" charset="0"/>
            </a:endParaRPr>
          </a:p>
          <a:p>
            <a:r>
              <a:rPr lang="en-US" sz="800" b="1" i="1" dirty="0">
                <a:solidFill>
                  <a:schemeClr val="tx2"/>
                </a:solidFill>
                <a:latin typeface="Montserrat" panose="00000500000000000000" pitchFamily="2" charset="0"/>
              </a:rPr>
              <a:t>Snapshot Data </a:t>
            </a:r>
            <a:r>
              <a:rPr lang="en-US" sz="800" b="1" i="1" dirty="0" err="1">
                <a:solidFill>
                  <a:schemeClr val="tx2"/>
                </a:solidFill>
                <a:latin typeface="Montserrat" panose="00000500000000000000" pitchFamily="2" charset="0"/>
              </a:rPr>
              <a:t>perbandingan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dengan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tahun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sebelumnya</a:t>
            </a:r>
            <a:endParaRPr lang="en-ID" sz="800" b="1" i="1" dirty="0">
              <a:solidFill>
                <a:schemeClr val="tx2"/>
              </a:solidFill>
              <a:latin typeface="Montserrat" panose="00000500000000000000" pitchFamily="2" charset="0"/>
            </a:endParaRPr>
          </a:p>
        </p:txBody>
      </p:sp>
      <p:sp>
        <p:nvSpPr>
          <p:cNvPr id="21" name="Rectangle: Rounded Corners 20">
            <a:extLst>
              <a:ext uri="{FF2B5EF4-FFF2-40B4-BE49-F238E27FC236}">
                <a16:creationId xmlns:a16="http://schemas.microsoft.com/office/drawing/2014/main" id="{4030B411-5F57-1858-7996-52F1E8189F9E}"/>
              </a:ext>
            </a:extLst>
          </p:cNvPr>
          <p:cNvSpPr/>
          <p:nvPr/>
        </p:nvSpPr>
        <p:spPr>
          <a:xfrm>
            <a:off x="4427177" y="1828307"/>
            <a:ext cx="848309"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2" name="Rectangle: Rounded Corners 21">
            <a:extLst>
              <a:ext uri="{FF2B5EF4-FFF2-40B4-BE49-F238E27FC236}">
                <a16:creationId xmlns:a16="http://schemas.microsoft.com/office/drawing/2014/main" id="{6891A1C9-BFCD-3217-04F4-F8B926B62DF3}"/>
              </a:ext>
            </a:extLst>
          </p:cNvPr>
          <p:cNvSpPr/>
          <p:nvPr/>
        </p:nvSpPr>
        <p:spPr>
          <a:xfrm>
            <a:off x="5410366" y="1828307"/>
            <a:ext cx="848309"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3" name="Rectangle: Rounded Corners 22">
            <a:extLst>
              <a:ext uri="{FF2B5EF4-FFF2-40B4-BE49-F238E27FC236}">
                <a16:creationId xmlns:a16="http://schemas.microsoft.com/office/drawing/2014/main" id="{C8DB7083-79C5-CE55-9381-7F73AB9E541C}"/>
              </a:ext>
            </a:extLst>
          </p:cNvPr>
          <p:cNvSpPr/>
          <p:nvPr/>
        </p:nvSpPr>
        <p:spPr>
          <a:xfrm>
            <a:off x="6393555" y="1828307"/>
            <a:ext cx="910773"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39FDC8AB-52CB-787B-5543-CC5DAA5D4F66}"/>
              </a:ext>
            </a:extLst>
          </p:cNvPr>
          <p:cNvSpPr/>
          <p:nvPr/>
        </p:nvSpPr>
        <p:spPr>
          <a:xfrm>
            <a:off x="7376744" y="1828307"/>
            <a:ext cx="1036634"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pic>
        <p:nvPicPr>
          <p:cNvPr id="26" name="Picture 25">
            <a:extLst>
              <a:ext uri="{FF2B5EF4-FFF2-40B4-BE49-F238E27FC236}">
                <a16:creationId xmlns:a16="http://schemas.microsoft.com/office/drawing/2014/main" id="{82FCE11C-48F6-CC8A-D67F-1A8A107A337C}"/>
              </a:ext>
            </a:extLst>
          </p:cNvPr>
          <p:cNvPicPr>
            <a:picLocks noChangeAspect="1"/>
          </p:cNvPicPr>
          <p:nvPr/>
        </p:nvPicPr>
        <p:blipFill>
          <a:blip r:embed="rId9"/>
          <a:stretch>
            <a:fillRect/>
          </a:stretch>
        </p:blipFill>
        <p:spPr>
          <a:xfrm>
            <a:off x="7466134" y="1859082"/>
            <a:ext cx="857854" cy="479162"/>
          </a:xfrm>
          <a:prstGeom prst="rect">
            <a:avLst/>
          </a:prstGeom>
        </p:spPr>
      </p:pic>
      <p:sp>
        <p:nvSpPr>
          <p:cNvPr id="27" name="TextBox 26">
            <a:extLst>
              <a:ext uri="{FF2B5EF4-FFF2-40B4-BE49-F238E27FC236}">
                <a16:creationId xmlns:a16="http://schemas.microsoft.com/office/drawing/2014/main" id="{0A8A770D-8E00-31D4-AB05-27692E39E110}"/>
              </a:ext>
            </a:extLst>
          </p:cNvPr>
          <p:cNvSpPr txBox="1"/>
          <p:nvPr/>
        </p:nvSpPr>
        <p:spPr>
          <a:xfrm>
            <a:off x="820013" y="3126117"/>
            <a:ext cx="7593366" cy="738664"/>
          </a:xfrm>
          <a:prstGeom prst="rect">
            <a:avLst/>
          </a:prstGeom>
          <a:noFill/>
        </p:spPr>
        <p:txBody>
          <a:bodyPr wrap="square">
            <a:spAutoFit/>
          </a:bodyPr>
          <a:lstStyle/>
          <a:p>
            <a:r>
              <a:rPr lang="nl-NL" sz="1000" b="1" i="1" dirty="0">
                <a:latin typeface="Montserrat" panose="00000500000000000000" pitchFamily="2" charset="0"/>
              </a:rPr>
              <a:t>Penurunan Total Transaksi:</a:t>
            </a:r>
          </a:p>
          <a:p>
            <a:r>
              <a:rPr lang="en-ID" sz="800" i="1" dirty="0" err="1">
                <a:latin typeface="Montserrat" panose="00000500000000000000" pitchFamily="2" charset="0"/>
              </a:rPr>
              <a:t>Penurunan</a:t>
            </a:r>
            <a:r>
              <a:rPr lang="en-ID" sz="800" i="1" dirty="0">
                <a:latin typeface="Montserrat" panose="00000500000000000000" pitchFamily="2" charset="0"/>
              </a:rPr>
              <a:t> 0,7% </a:t>
            </a:r>
            <a:r>
              <a:rPr lang="en-ID" sz="800" i="1" dirty="0" err="1">
                <a:latin typeface="Montserrat" panose="00000500000000000000" pitchFamily="2" charset="0"/>
              </a:rPr>
              <a:t>dalam</a:t>
            </a:r>
            <a:r>
              <a:rPr lang="en-ID" sz="800" i="1" dirty="0">
                <a:latin typeface="Montserrat" panose="00000500000000000000" pitchFamily="2" charset="0"/>
              </a:rPr>
              <a:t> </a:t>
            </a:r>
            <a:r>
              <a:rPr lang="en-ID" sz="800" i="1" dirty="0" err="1">
                <a:latin typeface="Montserrat" panose="00000500000000000000" pitchFamily="2" charset="0"/>
              </a:rPr>
              <a:t>jumlah</a:t>
            </a:r>
            <a:r>
              <a:rPr lang="en-ID" sz="800" i="1" dirty="0">
                <a:latin typeface="Montserrat" panose="00000500000000000000" pitchFamily="2" charset="0"/>
              </a:rPr>
              <a:t> </a:t>
            </a:r>
            <a:r>
              <a:rPr lang="en-ID" sz="800" i="1" dirty="0" err="1">
                <a:latin typeface="Montserrat" panose="00000500000000000000" pitchFamily="2" charset="0"/>
              </a:rPr>
              <a:t>transaksi</a:t>
            </a:r>
            <a:r>
              <a:rPr lang="en-ID" sz="800" i="1" dirty="0">
                <a:latin typeface="Montserrat" panose="00000500000000000000" pitchFamily="2" charset="0"/>
              </a:rPr>
              <a:t> </a:t>
            </a:r>
            <a:r>
              <a:rPr lang="en-ID" sz="800" i="1" dirty="0" err="1">
                <a:latin typeface="Montserrat" panose="00000500000000000000" pitchFamily="2" charset="0"/>
              </a:rPr>
              <a:t>bisa</a:t>
            </a:r>
            <a:r>
              <a:rPr lang="en-ID" sz="800" i="1" dirty="0">
                <a:latin typeface="Montserrat" panose="00000500000000000000" pitchFamily="2" charset="0"/>
              </a:rPr>
              <a:t> </a:t>
            </a:r>
            <a:r>
              <a:rPr lang="en-ID" sz="800" i="1" dirty="0" err="1">
                <a:latin typeface="Montserrat" panose="00000500000000000000" pitchFamily="2" charset="0"/>
              </a:rPr>
              <a:t>menunjukkan</a:t>
            </a:r>
            <a:r>
              <a:rPr lang="en-ID" sz="800" i="1" dirty="0">
                <a:latin typeface="Montserrat" panose="00000500000000000000" pitchFamily="2" charset="0"/>
              </a:rPr>
              <a:t> </a:t>
            </a:r>
            <a:r>
              <a:rPr lang="en-ID" sz="800" i="1" dirty="0" err="1">
                <a:latin typeface="Montserrat" panose="00000500000000000000" pitchFamily="2" charset="0"/>
              </a:rPr>
              <a:t>penurunan</a:t>
            </a:r>
            <a:r>
              <a:rPr lang="en-ID" sz="800" i="1" dirty="0">
                <a:latin typeface="Montserrat" panose="00000500000000000000" pitchFamily="2" charset="0"/>
              </a:rPr>
              <a:t> </a:t>
            </a:r>
            <a:r>
              <a:rPr lang="en-ID" sz="800" i="1" dirty="0" err="1">
                <a:latin typeface="Montserrat" panose="00000500000000000000" pitchFamily="2" charset="0"/>
              </a:rPr>
              <a:t>dalam</a:t>
            </a:r>
            <a:r>
              <a:rPr lang="en-ID" sz="800" i="1" dirty="0">
                <a:latin typeface="Montserrat" panose="00000500000000000000" pitchFamily="2" charset="0"/>
              </a:rPr>
              <a:t> </a:t>
            </a:r>
            <a:r>
              <a:rPr lang="en-ID" sz="800" i="1" dirty="0" err="1">
                <a:latin typeface="Montserrat" panose="00000500000000000000" pitchFamily="2" charset="0"/>
              </a:rPr>
              <a:t>jumlah</a:t>
            </a:r>
            <a:r>
              <a:rPr lang="en-ID" sz="800" i="1" dirty="0">
                <a:latin typeface="Montserrat" panose="00000500000000000000" pitchFamily="2" charset="0"/>
              </a:rPr>
              <a:t> </a:t>
            </a:r>
            <a:r>
              <a:rPr lang="en-ID" sz="800" i="1" dirty="0" err="1">
                <a:latin typeface="Montserrat" panose="00000500000000000000" pitchFamily="2" charset="0"/>
              </a:rPr>
              <a:t>pelanggan</a:t>
            </a:r>
            <a:r>
              <a:rPr lang="en-ID" sz="800" i="1" dirty="0">
                <a:latin typeface="Montserrat" panose="00000500000000000000" pitchFamily="2" charset="0"/>
              </a:rPr>
              <a:t> </a:t>
            </a:r>
            <a:r>
              <a:rPr lang="en-ID" sz="800" i="1" dirty="0" err="1">
                <a:latin typeface="Montserrat" panose="00000500000000000000" pitchFamily="2" charset="0"/>
              </a:rPr>
              <a:t>atau</a:t>
            </a:r>
            <a:r>
              <a:rPr lang="en-ID" sz="800" i="1" dirty="0">
                <a:latin typeface="Montserrat" panose="00000500000000000000" pitchFamily="2" charset="0"/>
              </a:rPr>
              <a:t> </a:t>
            </a:r>
            <a:r>
              <a:rPr lang="en-ID" sz="800" i="1" dirty="0" err="1">
                <a:latin typeface="Montserrat" panose="00000500000000000000" pitchFamily="2" charset="0"/>
              </a:rPr>
              <a:t>frekuensi</a:t>
            </a:r>
            <a:r>
              <a:rPr lang="en-ID" sz="800" i="1" dirty="0">
                <a:latin typeface="Montserrat" panose="00000500000000000000" pitchFamily="2" charset="0"/>
              </a:rPr>
              <a:t> </a:t>
            </a:r>
            <a:r>
              <a:rPr lang="en-ID" sz="800" i="1" dirty="0" err="1">
                <a:latin typeface="Montserrat" panose="00000500000000000000" pitchFamily="2" charset="0"/>
              </a:rPr>
              <a:t>pembelian</a:t>
            </a:r>
            <a:r>
              <a:rPr lang="en-ID" sz="800" i="1" dirty="0">
                <a:latin typeface="Montserrat" panose="00000500000000000000" pitchFamily="2" charset="0"/>
              </a:rPr>
              <a:t>.</a:t>
            </a:r>
          </a:p>
          <a:p>
            <a:endParaRPr lang="en-ID" sz="800" i="1" dirty="0">
              <a:latin typeface="Montserrat" panose="00000500000000000000" pitchFamily="2" charset="0"/>
            </a:endParaRPr>
          </a:p>
          <a:p>
            <a:r>
              <a:rPr lang="en-ID" sz="800" b="1" i="1" dirty="0">
                <a:solidFill>
                  <a:srgbClr val="C00000"/>
                </a:solidFill>
                <a:latin typeface="Montserrat" panose="00000500000000000000" pitchFamily="2" charset="0"/>
              </a:rPr>
              <a:t>Tindakan yang </a:t>
            </a:r>
            <a:r>
              <a:rPr lang="en-ID" sz="800" b="1" i="1" dirty="0" err="1">
                <a:solidFill>
                  <a:srgbClr val="C00000"/>
                </a:solidFill>
                <a:latin typeface="Montserrat" panose="00000500000000000000" pitchFamily="2" charset="0"/>
              </a:rPr>
              <a:t>Dapat</a:t>
            </a:r>
            <a:r>
              <a:rPr lang="en-ID" sz="800" b="1" i="1" dirty="0">
                <a:solidFill>
                  <a:srgbClr val="C00000"/>
                </a:solidFill>
                <a:latin typeface="Montserrat" panose="00000500000000000000" pitchFamily="2" charset="0"/>
              </a:rPr>
              <a:t> </a:t>
            </a:r>
            <a:r>
              <a:rPr lang="en-ID" sz="800" b="1" i="1" dirty="0" err="1">
                <a:solidFill>
                  <a:srgbClr val="C00000"/>
                </a:solidFill>
                <a:latin typeface="Montserrat" panose="00000500000000000000" pitchFamily="2" charset="0"/>
              </a:rPr>
              <a:t>Diambil</a:t>
            </a:r>
            <a:r>
              <a:rPr lang="en-ID" sz="800" i="1" dirty="0">
                <a:latin typeface="Montserrat" panose="00000500000000000000" pitchFamily="2" charset="0"/>
              </a:rPr>
              <a:t>: </a:t>
            </a:r>
            <a:r>
              <a:rPr lang="nn-NO" sz="800" i="1" dirty="0">
                <a:latin typeface="Montserrat" panose="00000500000000000000" pitchFamily="2" charset="0"/>
              </a:rPr>
              <a:t>Mengidentifikasi penyebab penurunan transaksi dan mengembangkan strategi pemasaran untuk meningkatkan jumlah transaksi.</a:t>
            </a:r>
            <a:r>
              <a:rPr lang="en-ID" sz="800" i="1" dirty="0">
                <a:latin typeface="Montserrat" panose="00000500000000000000" pitchFamily="2" charset="0"/>
              </a:rPr>
              <a:t>.</a:t>
            </a:r>
          </a:p>
        </p:txBody>
      </p:sp>
      <p:sp>
        <p:nvSpPr>
          <p:cNvPr id="6" name="TextBox 5">
            <a:extLst>
              <a:ext uri="{FF2B5EF4-FFF2-40B4-BE49-F238E27FC236}">
                <a16:creationId xmlns:a16="http://schemas.microsoft.com/office/drawing/2014/main" id="{CF82FD8B-1817-2F79-099B-C7B0FF10BDB7}"/>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7" name="Rectangle 6">
            <a:extLst>
              <a:ext uri="{FF2B5EF4-FFF2-40B4-BE49-F238E27FC236}">
                <a16:creationId xmlns:a16="http://schemas.microsoft.com/office/drawing/2014/main" id="{643ADB35-C54D-5DD6-30AD-BC9816B9B2F7}"/>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4475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14" name="TextBox 13">
            <a:extLst>
              <a:ext uri="{FF2B5EF4-FFF2-40B4-BE49-F238E27FC236}">
                <a16:creationId xmlns:a16="http://schemas.microsoft.com/office/drawing/2014/main" id="{044D7DC8-489D-EAE9-D242-83EA6B26EE93}"/>
              </a:ext>
            </a:extLst>
          </p:cNvPr>
          <p:cNvSpPr txBox="1"/>
          <p:nvPr/>
        </p:nvSpPr>
        <p:spPr>
          <a:xfrm>
            <a:off x="820012" y="1397273"/>
            <a:ext cx="4365942" cy="307777"/>
          </a:xfrm>
          <a:prstGeom prst="rect">
            <a:avLst/>
          </a:prstGeom>
          <a:noFill/>
        </p:spPr>
        <p:txBody>
          <a:bodyPr wrap="square">
            <a:spAutoFit/>
          </a:bodyPr>
          <a:lstStyle/>
          <a:p>
            <a:r>
              <a:rPr lang="en-ID" b="1" dirty="0">
                <a:latin typeface="Montserrat" panose="00000500000000000000" pitchFamily="2" charset="0"/>
              </a:rPr>
              <a:t>Filter &amp; Snapshot Data :</a:t>
            </a:r>
            <a:endParaRPr lang="en-ID" sz="1050" dirty="0">
              <a:latin typeface="Montserrat" panose="00000500000000000000" pitchFamily="2" charset="0"/>
            </a:endParaRPr>
          </a:p>
        </p:txBody>
      </p:sp>
      <p:pic>
        <p:nvPicPr>
          <p:cNvPr id="8" name="Picture 7">
            <a:extLst>
              <a:ext uri="{FF2B5EF4-FFF2-40B4-BE49-F238E27FC236}">
                <a16:creationId xmlns:a16="http://schemas.microsoft.com/office/drawing/2014/main" id="{B3793FDB-A706-E70F-1636-1AECDC6FC616}"/>
              </a:ext>
            </a:extLst>
          </p:cNvPr>
          <p:cNvPicPr>
            <a:picLocks noChangeAspect="1"/>
          </p:cNvPicPr>
          <p:nvPr/>
        </p:nvPicPr>
        <p:blipFill>
          <a:blip r:embed="rId5"/>
          <a:stretch>
            <a:fillRect/>
          </a:stretch>
        </p:blipFill>
        <p:spPr>
          <a:xfrm>
            <a:off x="4466750" y="1889858"/>
            <a:ext cx="783325" cy="479162"/>
          </a:xfrm>
          <a:prstGeom prst="rect">
            <a:avLst/>
          </a:prstGeom>
        </p:spPr>
      </p:pic>
      <p:pic>
        <p:nvPicPr>
          <p:cNvPr id="11" name="Picture 10">
            <a:extLst>
              <a:ext uri="{FF2B5EF4-FFF2-40B4-BE49-F238E27FC236}">
                <a16:creationId xmlns:a16="http://schemas.microsoft.com/office/drawing/2014/main" id="{9E895079-181F-E6D8-CCEF-02DFC3663C86}"/>
              </a:ext>
            </a:extLst>
          </p:cNvPr>
          <p:cNvPicPr>
            <a:picLocks noChangeAspect="1"/>
          </p:cNvPicPr>
          <p:nvPr/>
        </p:nvPicPr>
        <p:blipFill>
          <a:blip r:embed="rId6"/>
          <a:stretch>
            <a:fillRect/>
          </a:stretch>
        </p:blipFill>
        <p:spPr>
          <a:xfrm>
            <a:off x="5417212" y="1882257"/>
            <a:ext cx="848309" cy="454025"/>
          </a:xfrm>
          <a:prstGeom prst="rect">
            <a:avLst/>
          </a:prstGeom>
        </p:spPr>
      </p:pic>
      <p:pic>
        <p:nvPicPr>
          <p:cNvPr id="13" name="Picture 12">
            <a:extLst>
              <a:ext uri="{FF2B5EF4-FFF2-40B4-BE49-F238E27FC236}">
                <a16:creationId xmlns:a16="http://schemas.microsoft.com/office/drawing/2014/main" id="{4A7887DD-CA86-9F28-0386-C547A4F18D8A}"/>
              </a:ext>
            </a:extLst>
          </p:cNvPr>
          <p:cNvPicPr>
            <a:picLocks noChangeAspect="1"/>
          </p:cNvPicPr>
          <p:nvPr/>
        </p:nvPicPr>
        <p:blipFill>
          <a:blip r:embed="rId7"/>
          <a:stretch>
            <a:fillRect/>
          </a:stretch>
        </p:blipFill>
        <p:spPr>
          <a:xfrm>
            <a:off x="6400401" y="1889858"/>
            <a:ext cx="910773" cy="425027"/>
          </a:xfrm>
          <a:prstGeom prst="rect">
            <a:avLst/>
          </a:prstGeom>
        </p:spPr>
      </p:pic>
      <p:pic>
        <p:nvPicPr>
          <p:cNvPr id="19" name="Picture 18">
            <a:extLst>
              <a:ext uri="{FF2B5EF4-FFF2-40B4-BE49-F238E27FC236}">
                <a16:creationId xmlns:a16="http://schemas.microsoft.com/office/drawing/2014/main" id="{8BF80828-D0BD-840B-7624-9924C5DBCE6B}"/>
              </a:ext>
            </a:extLst>
          </p:cNvPr>
          <p:cNvPicPr>
            <a:picLocks noChangeAspect="1"/>
          </p:cNvPicPr>
          <p:nvPr/>
        </p:nvPicPr>
        <p:blipFill>
          <a:blip r:embed="rId8"/>
          <a:stretch>
            <a:fillRect/>
          </a:stretch>
        </p:blipFill>
        <p:spPr>
          <a:xfrm>
            <a:off x="4613738" y="1397200"/>
            <a:ext cx="3573326" cy="331247"/>
          </a:xfrm>
          <a:prstGeom prst="rect">
            <a:avLst/>
          </a:prstGeom>
        </p:spPr>
      </p:pic>
      <p:sp>
        <p:nvSpPr>
          <p:cNvPr id="20" name="TextBox 19">
            <a:extLst>
              <a:ext uri="{FF2B5EF4-FFF2-40B4-BE49-F238E27FC236}">
                <a16:creationId xmlns:a16="http://schemas.microsoft.com/office/drawing/2014/main" id="{FA44E842-4DEC-5D24-4EB1-F06AE1DE1579}"/>
              </a:ext>
            </a:extLst>
          </p:cNvPr>
          <p:cNvSpPr txBox="1"/>
          <p:nvPr/>
        </p:nvSpPr>
        <p:spPr>
          <a:xfrm>
            <a:off x="820012" y="1859082"/>
            <a:ext cx="3046127" cy="707886"/>
          </a:xfrm>
          <a:prstGeom prst="rect">
            <a:avLst/>
          </a:prstGeom>
          <a:noFill/>
        </p:spPr>
        <p:txBody>
          <a:bodyPr wrap="square">
            <a:spAutoFit/>
          </a:bodyPr>
          <a:lstStyle/>
          <a:p>
            <a:r>
              <a:rPr lang="en-US" sz="800" b="1" i="1" dirty="0">
                <a:solidFill>
                  <a:schemeClr val="tx2"/>
                </a:solidFill>
                <a:latin typeface="Montserrat" panose="00000500000000000000" pitchFamily="2" charset="0"/>
              </a:rPr>
              <a:t>Filter Data </a:t>
            </a:r>
            <a:r>
              <a:rPr lang="en-US" sz="800" b="1" i="1" dirty="0" err="1">
                <a:solidFill>
                  <a:schemeClr val="tx2"/>
                </a:solidFill>
                <a:latin typeface="Montserrat" panose="00000500000000000000" pitchFamily="2" charset="0"/>
              </a:rPr>
              <a:t>Rentang</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tanggal</a:t>
            </a:r>
            <a:r>
              <a:rPr lang="en-US" sz="800" b="1" i="1" dirty="0">
                <a:solidFill>
                  <a:schemeClr val="tx2"/>
                </a:solidFill>
                <a:latin typeface="Montserrat" panose="00000500000000000000" pitchFamily="2" charset="0"/>
              </a:rPr>
              <a:t> 1 Jan 2023 – 31 Des 2023 (</a:t>
            </a:r>
            <a:r>
              <a:rPr lang="en-US" sz="800" b="1" i="1" dirty="0" err="1">
                <a:solidFill>
                  <a:schemeClr val="tx2"/>
                </a:solidFill>
                <a:latin typeface="Montserrat" panose="00000500000000000000" pitchFamily="2" charset="0"/>
              </a:rPr>
              <a:t>tahun</a:t>
            </a:r>
            <a:r>
              <a:rPr lang="en-US" sz="800" b="1" i="1" dirty="0">
                <a:solidFill>
                  <a:schemeClr val="tx2"/>
                </a:solidFill>
                <a:latin typeface="Montserrat" panose="00000500000000000000" pitchFamily="2" charset="0"/>
              </a:rPr>
              <a:t> 2023)</a:t>
            </a:r>
          </a:p>
          <a:p>
            <a:endParaRPr lang="en-US" sz="800" b="1" i="1" dirty="0">
              <a:solidFill>
                <a:schemeClr val="tx2"/>
              </a:solidFill>
              <a:latin typeface="Montserrat" panose="00000500000000000000" pitchFamily="2" charset="0"/>
            </a:endParaRPr>
          </a:p>
          <a:p>
            <a:r>
              <a:rPr lang="en-US" sz="800" b="1" i="1" dirty="0">
                <a:solidFill>
                  <a:schemeClr val="tx2"/>
                </a:solidFill>
                <a:latin typeface="Montserrat" panose="00000500000000000000" pitchFamily="2" charset="0"/>
              </a:rPr>
              <a:t>Snapshot Data </a:t>
            </a:r>
            <a:r>
              <a:rPr lang="en-US" sz="800" b="1" i="1" dirty="0" err="1">
                <a:solidFill>
                  <a:schemeClr val="tx2"/>
                </a:solidFill>
                <a:latin typeface="Montserrat" panose="00000500000000000000" pitchFamily="2" charset="0"/>
              </a:rPr>
              <a:t>perbandingan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dengan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tahun</a:t>
            </a:r>
            <a:r>
              <a:rPr lang="en-US" sz="800" b="1" i="1" dirty="0">
                <a:solidFill>
                  <a:schemeClr val="tx2"/>
                </a:solidFill>
                <a:latin typeface="Montserrat" panose="00000500000000000000" pitchFamily="2" charset="0"/>
              </a:rPr>
              <a:t> </a:t>
            </a:r>
            <a:r>
              <a:rPr lang="en-US" sz="800" b="1" i="1" dirty="0" err="1">
                <a:solidFill>
                  <a:schemeClr val="tx2"/>
                </a:solidFill>
                <a:latin typeface="Montserrat" panose="00000500000000000000" pitchFamily="2" charset="0"/>
              </a:rPr>
              <a:t>sebelumnya</a:t>
            </a:r>
            <a:endParaRPr lang="en-ID" sz="800" b="1" i="1" dirty="0">
              <a:solidFill>
                <a:schemeClr val="tx2"/>
              </a:solidFill>
              <a:latin typeface="Montserrat" panose="00000500000000000000" pitchFamily="2" charset="0"/>
            </a:endParaRPr>
          </a:p>
        </p:txBody>
      </p:sp>
      <p:sp>
        <p:nvSpPr>
          <p:cNvPr id="21" name="Rectangle: Rounded Corners 20">
            <a:extLst>
              <a:ext uri="{FF2B5EF4-FFF2-40B4-BE49-F238E27FC236}">
                <a16:creationId xmlns:a16="http://schemas.microsoft.com/office/drawing/2014/main" id="{4030B411-5F57-1858-7996-52F1E8189F9E}"/>
              </a:ext>
            </a:extLst>
          </p:cNvPr>
          <p:cNvSpPr/>
          <p:nvPr/>
        </p:nvSpPr>
        <p:spPr>
          <a:xfrm>
            <a:off x="4427177" y="1828307"/>
            <a:ext cx="848309"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2" name="Rectangle: Rounded Corners 21">
            <a:extLst>
              <a:ext uri="{FF2B5EF4-FFF2-40B4-BE49-F238E27FC236}">
                <a16:creationId xmlns:a16="http://schemas.microsoft.com/office/drawing/2014/main" id="{6891A1C9-BFCD-3217-04F4-F8B926B62DF3}"/>
              </a:ext>
            </a:extLst>
          </p:cNvPr>
          <p:cNvSpPr/>
          <p:nvPr/>
        </p:nvSpPr>
        <p:spPr>
          <a:xfrm>
            <a:off x="5410366" y="1828307"/>
            <a:ext cx="848309"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3" name="Rectangle: Rounded Corners 22">
            <a:extLst>
              <a:ext uri="{FF2B5EF4-FFF2-40B4-BE49-F238E27FC236}">
                <a16:creationId xmlns:a16="http://schemas.microsoft.com/office/drawing/2014/main" id="{C8DB7083-79C5-CE55-9381-7F73AB9E541C}"/>
              </a:ext>
            </a:extLst>
          </p:cNvPr>
          <p:cNvSpPr/>
          <p:nvPr/>
        </p:nvSpPr>
        <p:spPr>
          <a:xfrm>
            <a:off x="6393555" y="1828307"/>
            <a:ext cx="910773"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39FDC8AB-52CB-787B-5543-CC5DAA5D4F66}"/>
              </a:ext>
            </a:extLst>
          </p:cNvPr>
          <p:cNvSpPr/>
          <p:nvPr/>
        </p:nvSpPr>
        <p:spPr>
          <a:xfrm>
            <a:off x="7376744" y="1828307"/>
            <a:ext cx="1036634" cy="54071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D"/>
          </a:p>
        </p:txBody>
      </p:sp>
      <p:pic>
        <p:nvPicPr>
          <p:cNvPr id="26" name="Picture 25">
            <a:extLst>
              <a:ext uri="{FF2B5EF4-FFF2-40B4-BE49-F238E27FC236}">
                <a16:creationId xmlns:a16="http://schemas.microsoft.com/office/drawing/2014/main" id="{82FCE11C-48F6-CC8A-D67F-1A8A107A337C}"/>
              </a:ext>
            </a:extLst>
          </p:cNvPr>
          <p:cNvPicPr>
            <a:picLocks noChangeAspect="1"/>
          </p:cNvPicPr>
          <p:nvPr/>
        </p:nvPicPr>
        <p:blipFill>
          <a:blip r:embed="rId9"/>
          <a:stretch>
            <a:fillRect/>
          </a:stretch>
        </p:blipFill>
        <p:spPr>
          <a:xfrm>
            <a:off x="7466134" y="1859082"/>
            <a:ext cx="857854" cy="479162"/>
          </a:xfrm>
          <a:prstGeom prst="rect">
            <a:avLst/>
          </a:prstGeom>
        </p:spPr>
      </p:pic>
      <p:sp>
        <p:nvSpPr>
          <p:cNvPr id="27" name="TextBox 26">
            <a:extLst>
              <a:ext uri="{FF2B5EF4-FFF2-40B4-BE49-F238E27FC236}">
                <a16:creationId xmlns:a16="http://schemas.microsoft.com/office/drawing/2014/main" id="{0A8A770D-8E00-31D4-AB05-27692E39E110}"/>
              </a:ext>
            </a:extLst>
          </p:cNvPr>
          <p:cNvSpPr txBox="1"/>
          <p:nvPr/>
        </p:nvSpPr>
        <p:spPr>
          <a:xfrm>
            <a:off x="820013" y="3126117"/>
            <a:ext cx="7593366" cy="738664"/>
          </a:xfrm>
          <a:prstGeom prst="rect">
            <a:avLst/>
          </a:prstGeom>
          <a:noFill/>
        </p:spPr>
        <p:txBody>
          <a:bodyPr wrap="square">
            <a:spAutoFit/>
          </a:bodyPr>
          <a:lstStyle/>
          <a:p>
            <a:r>
              <a:rPr lang="nl-NL" sz="1000" b="1" i="1" dirty="0">
                <a:latin typeface="Montserrat" panose="00000500000000000000" pitchFamily="2" charset="0"/>
              </a:rPr>
              <a:t>Kestabilan Rating Cabang:</a:t>
            </a:r>
          </a:p>
          <a:p>
            <a:r>
              <a:rPr lang="en-ID" sz="800" i="1" dirty="0">
                <a:latin typeface="Montserrat" panose="00000500000000000000" pitchFamily="2" charset="0"/>
              </a:rPr>
              <a:t>Rata-rata rating </a:t>
            </a:r>
            <a:r>
              <a:rPr lang="en-ID" sz="800" i="1" dirty="0" err="1">
                <a:latin typeface="Montserrat" panose="00000500000000000000" pitchFamily="2" charset="0"/>
              </a:rPr>
              <a:t>cabang</a:t>
            </a:r>
            <a:r>
              <a:rPr lang="en-ID" sz="800" i="1" dirty="0">
                <a:latin typeface="Montserrat" panose="00000500000000000000" pitchFamily="2" charset="0"/>
              </a:rPr>
              <a:t> </a:t>
            </a:r>
            <a:r>
              <a:rPr lang="en-ID" sz="800" i="1" dirty="0" err="1">
                <a:latin typeface="Montserrat" panose="00000500000000000000" pitchFamily="2" charset="0"/>
              </a:rPr>
              <a:t>tetap</a:t>
            </a:r>
            <a:r>
              <a:rPr lang="en-ID" sz="800" i="1" dirty="0">
                <a:latin typeface="Montserrat" panose="00000500000000000000" pitchFamily="2" charset="0"/>
              </a:rPr>
              <a:t> </a:t>
            </a:r>
            <a:r>
              <a:rPr lang="en-ID" sz="800" i="1" dirty="0" err="1">
                <a:latin typeface="Montserrat" panose="00000500000000000000" pitchFamily="2" charset="0"/>
              </a:rPr>
              <a:t>stabil</a:t>
            </a:r>
            <a:r>
              <a:rPr lang="en-ID" sz="800" i="1" dirty="0">
                <a:latin typeface="Montserrat" panose="00000500000000000000" pitchFamily="2" charset="0"/>
              </a:rPr>
              <a:t> di </a:t>
            </a:r>
            <a:r>
              <a:rPr lang="en-ID" sz="800" i="1" dirty="0" err="1">
                <a:latin typeface="Montserrat" panose="00000500000000000000" pitchFamily="2" charset="0"/>
              </a:rPr>
              <a:t>angka</a:t>
            </a:r>
            <a:r>
              <a:rPr lang="en-ID" sz="800" i="1" dirty="0">
                <a:latin typeface="Montserrat" panose="00000500000000000000" pitchFamily="2" charset="0"/>
              </a:rPr>
              <a:t> 4,45, yang </a:t>
            </a:r>
            <a:r>
              <a:rPr lang="en-ID" sz="800" i="1" dirty="0" err="1">
                <a:latin typeface="Montserrat" panose="00000500000000000000" pitchFamily="2" charset="0"/>
              </a:rPr>
              <a:t>menunjukkan</a:t>
            </a:r>
            <a:r>
              <a:rPr lang="en-ID" sz="800" i="1" dirty="0">
                <a:latin typeface="Montserrat" panose="00000500000000000000" pitchFamily="2" charset="0"/>
              </a:rPr>
              <a:t> </a:t>
            </a:r>
            <a:r>
              <a:rPr lang="en-ID" sz="800" i="1" dirty="0" err="1">
                <a:latin typeface="Montserrat" panose="00000500000000000000" pitchFamily="2" charset="0"/>
              </a:rPr>
              <a:t>kepuasan</a:t>
            </a:r>
            <a:r>
              <a:rPr lang="en-ID" sz="800" i="1" dirty="0">
                <a:latin typeface="Montserrat" panose="00000500000000000000" pitchFamily="2" charset="0"/>
              </a:rPr>
              <a:t> </a:t>
            </a:r>
            <a:r>
              <a:rPr lang="en-ID" sz="800" i="1" dirty="0" err="1">
                <a:latin typeface="Montserrat" panose="00000500000000000000" pitchFamily="2" charset="0"/>
              </a:rPr>
              <a:t>pelanggan</a:t>
            </a:r>
            <a:r>
              <a:rPr lang="en-ID" sz="800" i="1" dirty="0">
                <a:latin typeface="Montserrat" panose="00000500000000000000" pitchFamily="2" charset="0"/>
              </a:rPr>
              <a:t> yang </a:t>
            </a:r>
            <a:r>
              <a:rPr lang="en-ID" sz="800" i="1" dirty="0" err="1">
                <a:latin typeface="Montserrat" panose="00000500000000000000" pitchFamily="2" charset="0"/>
              </a:rPr>
              <a:t>konsisten</a:t>
            </a:r>
            <a:r>
              <a:rPr lang="en-ID" sz="800" i="1" dirty="0">
                <a:latin typeface="Montserrat" panose="00000500000000000000" pitchFamily="2" charset="0"/>
              </a:rPr>
              <a:t>.</a:t>
            </a:r>
          </a:p>
          <a:p>
            <a:endParaRPr lang="en-ID" sz="800" i="1" dirty="0">
              <a:latin typeface="Montserrat" panose="00000500000000000000" pitchFamily="2" charset="0"/>
            </a:endParaRPr>
          </a:p>
          <a:p>
            <a:r>
              <a:rPr lang="en-ID" sz="800" b="1" i="1" dirty="0">
                <a:solidFill>
                  <a:srgbClr val="C00000"/>
                </a:solidFill>
                <a:latin typeface="Montserrat" panose="00000500000000000000" pitchFamily="2" charset="0"/>
              </a:rPr>
              <a:t>Tindakan yang </a:t>
            </a:r>
            <a:r>
              <a:rPr lang="en-ID" sz="800" b="1" i="1" dirty="0" err="1">
                <a:solidFill>
                  <a:srgbClr val="C00000"/>
                </a:solidFill>
                <a:latin typeface="Montserrat" panose="00000500000000000000" pitchFamily="2" charset="0"/>
              </a:rPr>
              <a:t>Dapat</a:t>
            </a:r>
            <a:r>
              <a:rPr lang="en-ID" sz="800" b="1" i="1" dirty="0">
                <a:solidFill>
                  <a:srgbClr val="C00000"/>
                </a:solidFill>
                <a:latin typeface="Montserrat" panose="00000500000000000000" pitchFamily="2" charset="0"/>
              </a:rPr>
              <a:t> </a:t>
            </a:r>
            <a:r>
              <a:rPr lang="en-ID" sz="800" b="1" i="1" dirty="0" err="1">
                <a:solidFill>
                  <a:srgbClr val="C00000"/>
                </a:solidFill>
                <a:latin typeface="Montserrat" panose="00000500000000000000" pitchFamily="2" charset="0"/>
              </a:rPr>
              <a:t>Diambil</a:t>
            </a:r>
            <a:r>
              <a:rPr lang="en-ID" sz="800" i="1" dirty="0">
                <a:latin typeface="Montserrat" panose="00000500000000000000" pitchFamily="2" charset="0"/>
              </a:rPr>
              <a:t>: </a:t>
            </a:r>
            <a:r>
              <a:rPr lang="nn-NO" sz="800" i="1" dirty="0">
                <a:latin typeface="Montserrat" panose="00000500000000000000" pitchFamily="2" charset="0"/>
              </a:rPr>
              <a:t>Terus mempertahankan atau meningkatkan kualitas layanan untuk menjaga dan meningkatkan rating cabang.</a:t>
            </a:r>
            <a:endParaRPr lang="en-ID" sz="800" i="1" dirty="0">
              <a:latin typeface="Montserrat" panose="00000500000000000000" pitchFamily="2" charset="0"/>
            </a:endParaRPr>
          </a:p>
        </p:txBody>
      </p:sp>
      <p:sp>
        <p:nvSpPr>
          <p:cNvPr id="6" name="TextBox 5">
            <a:extLst>
              <a:ext uri="{FF2B5EF4-FFF2-40B4-BE49-F238E27FC236}">
                <a16:creationId xmlns:a16="http://schemas.microsoft.com/office/drawing/2014/main" id="{5BD81486-85D1-54CA-7AB3-F47A9FD6FE5B}"/>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7" name="Rectangle 6">
            <a:extLst>
              <a:ext uri="{FF2B5EF4-FFF2-40B4-BE49-F238E27FC236}">
                <a16:creationId xmlns:a16="http://schemas.microsoft.com/office/drawing/2014/main" id="{FB29CE9E-F035-6301-B7C1-690B17221643}"/>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33013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5" name="Picture 4">
            <a:extLst>
              <a:ext uri="{FF2B5EF4-FFF2-40B4-BE49-F238E27FC236}">
                <a16:creationId xmlns:a16="http://schemas.microsoft.com/office/drawing/2014/main" id="{1129460F-90EC-A255-A298-8322C50EA925}"/>
              </a:ext>
            </a:extLst>
          </p:cNvPr>
          <p:cNvPicPr>
            <a:picLocks noChangeAspect="1"/>
          </p:cNvPicPr>
          <p:nvPr/>
        </p:nvPicPr>
        <p:blipFill>
          <a:blip r:embed="rId5"/>
          <a:stretch>
            <a:fillRect/>
          </a:stretch>
        </p:blipFill>
        <p:spPr>
          <a:xfrm>
            <a:off x="602772" y="1276212"/>
            <a:ext cx="3636125" cy="259107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B5CDCA4-7DAB-5608-8A97-2098F8F13E54}"/>
              </a:ext>
            </a:extLst>
          </p:cNvPr>
          <p:cNvPicPr>
            <a:picLocks noChangeAspect="1"/>
          </p:cNvPicPr>
          <p:nvPr/>
        </p:nvPicPr>
        <p:blipFill>
          <a:blip r:embed="rId6"/>
          <a:stretch>
            <a:fillRect/>
          </a:stretch>
        </p:blipFill>
        <p:spPr>
          <a:xfrm>
            <a:off x="4656908" y="1276212"/>
            <a:ext cx="3694583" cy="259107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4B1B72E-8E86-263B-5A5F-2C3FE3404510}"/>
              </a:ext>
            </a:extLst>
          </p:cNvPr>
          <p:cNvSpPr txBox="1"/>
          <p:nvPr/>
        </p:nvSpPr>
        <p:spPr>
          <a:xfrm>
            <a:off x="676322" y="4177480"/>
            <a:ext cx="7593366" cy="646331"/>
          </a:xfrm>
          <a:prstGeom prst="rect">
            <a:avLst/>
          </a:prstGeom>
          <a:noFill/>
        </p:spPr>
        <p:txBody>
          <a:bodyPr wrap="square">
            <a:spAutoFit/>
          </a:bodyPr>
          <a:lstStyle/>
          <a:p>
            <a:r>
              <a:rPr lang="nl-NL" sz="1000" b="1" i="1" dirty="0">
                <a:latin typeface="Montserrat" panose="00000500000000000000" pitchFamily="2" charset="0"/>
              </a:rPr>
              <a:t>Provinsi dengan Penjualan Tertinggi:</a:t>
            </a:r>
          </a:p>
          <a:p>
            <a:endParaRPr lang="nl-NL" sz="1000" b="1" i="1" dirty="0">
              <a:latin typeface="Montserrat" panose="00000500000000000000" pitchFamily="2" charset="0"/>
            </a:endParaRPr>
          </a:p>
          <a:p>
            <a:r>
              <a:rPr lang="en-ID" sz="800" b="1" i="1" dirty="0" err="1">
                <a:solidFill>
                  <a:schemeClr val="tx2"/>
                </a:solidFill>
                <a:latin typeface="Montserrat" panose="00000500000000000000" pitchFamily="2" charset="0"/>
              </a:rPr>
              <a:t>Dominasi</a:t>
            </a:r>
            <a:r>
              <a:rPr lang="en-ID" sz="800" b="1" i="1" dirty="0">
                <a:solidFill>
                  <a:schemeClr val="tx2"/>
                </a:solidFill>
                <a:latin typeface="Montserrat" panose="00000500000000000000" pitchFamily="2" charset="0"/>
              </a:rPr>
              <a:t> </a:t>
            </a:r>
            <a:r>
              <a:rPr lang="en-ID" sz="800" b="1" i="1" dirty="0" err="1">
                <a:solidFill>
                  <a:schemeClr val="tx2"/>
                </a:solidFill>
                <a:latin typeface="Montserrat" panose="00000500000000000000" pitchFamily="2" charset="0"/>
              </a:rPr>
              <a:t>Jawa</a:t>
            </a:r>
            <a:r>
              <a:rPr lang="en-ID" sz="800" b="1" i="1" dirty="0">
                <a:solidFill>
                  <a:schemeClr val="tx2"/>
                </a:solidFill>
                <a:latin typeface="Montserrat" panose="00000500000000000000" pitchFamily="2" charset="0"/>
              </a:rPr>
              <a:t> Barat: </a:t>
            </a:r>
            <a:r>
              <a:rPr lang="en-ID" sz="800" i="1" dirty="0">
                <a:latin typeface="Montserrat" panose="00000500000000000000" pitchFamily="2" charset="0"/>
              </a:rPr>
              <a:t> </a:t>
            </a:r>
            <a:r>
              <a:rPr lang="en-ID" sz="800" i="1" dirty="0" err="1">
                <a:latin typeface="Montserrat" panose="00000500000000000000" pitchFamily="2" charset="0"/>
              </a:rPr>
              <a:t>Jawa</a:t>
            </a:r>
            <a:r>
              <a:rPr lang="en-ID" sz="800" i="1" dirty="0">
                <a:latin typeface="Montserrat" panose="00000500000000000000" pitchFamily="2" charset="0"/>
              </a:rPr>
              <a:t> Barat </a:t>
            </a:r>
            <a:r>
              <a:rPr lang="en-ID" sz="800" i="1" dirty="0" err="1">
                <a:latin typeface="Montserrat" panose="00000500000000000000" pitchFamily="2" charset="0"/>
              </a:rPr>
              <a:t>memimpin</a:t>
            </a:r>
            <a:r>
              <a:rPr lang="en-ID" sz="800" i="1" dirty="0">
                <a:latin typeface="Montserrat" panose="00000500000000000000" pitchFamily="2" charset="0"/>
              </a:rPr>
              <a:t> </a:t>
            </a:r>
            <a:r>
              <a:rPr lang="en-ID" sz="800" i="1" dirty="0" err="1">
                <a:latin typeface="Montserrat" panose="00000500000000000000" pitchFamily="2" charset="0"/>
              </a:rPr>
              <a:t>dengan</a:t>
            </a:r>
            <a:r>
              <a:rPr lang="en-ID" sz="800" i="1" dirty="0">
                <a:latin typeface="Montserrat" panose="00000500000000000000" pitchFamily="2" charset="0"/>
              </a:rPr>
              <a:t> margin yang </a:t>
            </a:r>
            <a:r>
              <a:rPr lang="en-ID" sz="800" i="1" dirty="0" err="1">
                <a:latin typeface="Montserrat" panose="00000500000000000000" pitchFamily="2" charset="0"/>
              </a:rPr>
              <a:t>signifikan</a:t>
            </a:r>
            <a:r>
              <a:rPr lang="en-ID" sz="800" i="1" dirty="0">
                <a:latin typeface="Montserrat" panose="00000500000000000000" pitchFamily="2" charset="0"/>
              </a:rPr>
              <a:t> </a:t>
            </a:r>
            <a:r>
              <a:rPr lang="en-ID" sz="800" i="1" dirty="0" err="1">
                <a:latin typeface="Montserrat" panose="00000500000000000000" pitchFamily="2" charset="0"/>
              </a:rPr>
              <a:t>dalam</a:t>
            </a:r>
            <a:r>
              <a:rPr lang="en-ID" sz="800" i="1" dirty="0">
                <a:latin typeface="Montserrat" panose="00000500000000000000" pitchFamily="2" charset="0"/>
              </a:rPr>
              <a:t> nett sales dan </a:t>
            </a:r>
            <a:r>
              <a:rPr lang="en-ID" sz="800" i="1" dirty="0" err="1">
                <a:latin typeface="Montserrat" panose="00000500000000000000" pitchFamily="2" charset="0"/>
              </a:rPr>
              <a:t>transaksi</a:t>
            </a:r>
            <a:r>
              <a:rPr lang="en-ID" sz="800" i="1" dirty="0">
                <a:latin typeface="Montserrat" panose="00000500000000000000" pitchFamily="2" charset="0"/>
              </a:rPr>
              <a:t>. </a:t>
            </a:r>
            <a:r>
              <a:rPr lang="en-ID" sz="800" i="1" dirty="0" err="1">
                <a:latin typeface="Montserrat" panose="00000500000000000000" pitchFamily="2" charset="0"/>
              </a:rPr>
              <a:t>Ini</a:t>
            </a:r>
            <a:r>
              <a:rPr lang="en-ID" sz="800" i="1" dirty="0">
                <a:latin typeface="Montserrat" panose="00000500000000000000" pitchFamily="2" charset="0"/>
              </a:rPr>
              <a:t> </a:t>
            </a:r>
            <a:r>
              <a:rPr lang="en-ID" sz="800" i="1" dirty="0" err="1">
                <a:latin typeface="Montserrat" panose="00000500000000000000" pitchFamily="2" charset="0"/>
              </a:rPr>
              <a:t>mungkin</a:t>
            </a:r>
            <a:r>
              <a:rPr lang="en-ID" sz="800" i="1" dirty="0">
                <a:latin typeface="Montserrat" panose="00000500000000000000" pitchFamily="2" charset="0"/>
              </a:rPr>
              <a:t> </a:t>
            </a:r>
            <a:r>
              <a:rPr lang="en-ID" sz="800" i="1" dirty="0" err="1">
                <a:latin typeface="Montserrat" panose="00000500000000000000" pitchFamily="2" charset="0"/>
              </a:rPr>
              <a:t>disebabkan</a:t>
            </a:r>
            <a:r>
              <a:rPr lang="en-ID" sz="800" i="1" dirty="0">
                <a:latin typeface="Montserrat" panose="00000500000000000000" pitchFamily="2" charset="0"/>
              </a:rPr>
              <a:t> oleh </a:t>
            </a:r>
            <a:r>
              <a:rPr lang="en-ID" sz="800" i="1" dirty="0" err="1">
                <a:latin typeface="Montserrat" panose="00000500000000000000" pitchFamily="2" charset="0"/>
              </a:rPr>
              <a:t>populasi</a:t>
            </a:r>
            <a:r>
              <a:rPr lang="en-ID" sz="800" i="1" dirty="0">
                <a:latin typeface="Montserrat" panose="00000500000000000000" pitchFamily="2" charset="0"/>
              </a:rPr>
              <a:t> yang </a:t>
            </a:r>
            <a:r>
              <a:rPr lang="en-ID" sz="800" i="1" dirty="0" err="1">
                <a:latin typeface="Montserrat" panose="00000500000000000000" pitchFamily="2" charset="0"/>
              </a:rPr>
              <a:t>besar</a:t>
            </a:r>
            <a:r>
              <a:rPr lang="en-ID" sz="800" i="1" dirty="0">
                <a:latin typeface="Montserrat" panose="00000500000000000000" pitchFamily="2" charset="0"/>
              </a:rPr>
              <a:t> dan </a:t>
            </a:r>
            <a:r>
              <a:rPr lang="en-ID" sz="800" i="1" dirty="0" err="1">
                <a:latin typeface="Montserrat" panose="00000500000000000000" pitchFamily="2" charset="0"/>
              </a:rPr>
              <a:t>kepadatan</a:t>
            </a:r>
            <a:r>
              <a:rPr lang="en-ID" sz="800" i="1" dirty="0">
                <a:latin typeface="Montserrat" panose="00000500000000000000" pitchFamily="2" charset="0"/>
              </a:rPr>
              <a:t> </a:t>
            </a:r>
            <a:r>
              <a:rPr lang="en-ID" sz="800" i="1" dirty="0" err="1">
                <a:latin typeface="Montserrat" panose="00000500000000000000" pitchFamily="2" charset="0"/>
              </a:rPr>
              <a:t>cabang</a:t>
            </a:r>
            <a:r>
              <a:rPr lang="en-ID" sz="800" i="1" dirty="0">
                <a:latin typeface="Montserrat" panose="00000500000000000000" pitchFamily="2" charset="0"/>
              </a:rPr>
              <a:t> yang </a:t>
            </a:r>
            <a:r>
              <a:rPr lang="en-ID" sz="800" i="1" dirty="0" err="1">
                <a:latin typeface="Montserrat" panose="00000500000000000000" pitchFamily="2" charset="0"/>
              </a:rPr>
              <a:t>tinggi</a:t>
            </a:r>
            <a:r>
              <a:rPr lang="en-ID" sz="800" i="1" dirty="0">
                <a:latin typeface="Montserrat" panose="00000500000000000000" pitchFamily="2" charset="0"/>
              </a:rPr>
              <a:t>.</a:t>
            </a:r>
          </a:p>
        </p:txBody>
      </p:sp>
      <p:sp>
        <p:nvSpPr>
          <p:cNvPr id="17" name="TextBox 16">
            <a:extLst>
              <a:ext uri="{FF2B5EF4-FFF2-40B4-BE49-F238E27FC236}">
                <a16:creationId xmlns:a16="http://schemas.microsoft.com/office/drawing/2014/main" id="{BBA9E1AC-1096-4B98-6594-49F70744273D}"/>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18" name="Rectangle 17">
            <a:extLst>
              <a:ext uri="{FF2B5EF4-FFF2-40B4-BE49-F238E27FC236}">
                <a16:creationId xmlns:a16="http://schemas.microsoft.com/office/drawing/2014/main" id="{AAA60BEB-A87C-2FDC-1366-0FDAF631ED00}"/>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6947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5"/>
          <p:cNvSpPr txBox="1">
            <a:spLocks noGrp="1"/>
          </p:cNvSpPr>
          <p:nvPr>
            <p:ph type="ctrTitle"/>
          </p:nvPr>
        </p:nvSpPr>
        <p:spPr>
          <a:xfrm>
            <a:off x="3947316" y="1354103"/>
            <a:ext cx="4539958" cy="6296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2800" b="1" i="0" dirty="0" err="1">
                <a:solidFill>
                  <a:srgbClr val="083A59"/>
                </a:solidFill>
                <a:effectLst/>
                <a:latin typeface="Montserrat" panose="00000500000000000000" pitchFamily="2" charset="0"/>
              </a:rPr>
              <a:t>Muh</a:t>
            </a:r>
            <a:r>
              <a:rPr lang="en-ID" sz="2800" b="1" i="0" dirty="0">
                <a:solidFill>
                  <a:srgbClr val="083A59"/>
                </a:solidFill>
                <a:effectLst/>
                <a:latin typeface="Montserrat" panose="00000500000000000000" pitchFamily="2" charset="0"/>
              </a:rPr>
              <a:t> Naufal </a:t>
            </a:r>
            <a:r>
              <a:rPr lang="en-ID" sz="2800" b="1" i="0" dirty="0" err="1">
                <a:solidFill>
                  <a:srgbClr val="083A59"/>
                </a:solidFill>
                <a:effectLst/>
                <a:latin typeface="Montserrat" panose="00000500000000000000" pitchFamily="2" charset="0"/>
              </a:rPr>
              <a:t>Hibatulloh</a:t>
            </a:r>
            <a:endParaRPr sz="2800" dirty="0"/>
          </a:p>
        </p:txBody>
      </p:sp>
      <p:sp>
        <p:nvSpPr>
          <p:cNvPr id="51" name="Google Shape;51;p15"/>
          <p:cNvSpPr txBox="1">
            <a:spLocks noGrp="1"/>
          </p:cNvSpPr>
          <p:nvPr>
            <p:ph type="subTitle" idx="1"/>
          </p:nvPr>
        </p:nvSpPr>
        <p:spPr>
          <a:xfrm>
            <a:off x="3794759" y="1921189"/>
            <a:ext cx="4915370" cy="521276"/>
          </a:xfrm>
          <a:prstGeom prst="rect">
            <a:avLst/>
          </a:prstGeom>
        </p:spPr>
        <p:txBody>
          <a:bodyPr spcFirstLastPara="1" wrap="square" lIns="91425" tIns="91425" rIns="91425" bIns="91425" anchor="t" anchorCtr="0">
            <a:noAutofit/>
          </a:bodyPr>
          <a:lstStyle/>
          <a:p>
            <a:r>
              <a:rPr lang="en-US" sz="1400" dirty="0" err="1">
                <a:solidFill>
                  <a:srgbClr val="000000"/>
                </a:solidFill>
                <a:latin typeface="Montserrat" panose="00000500000000000000" pitchFamily="2" charset="0"/>
              </a:rPr>
              <a:t>Mahasiswa</a:t>
            </a:r>
            <a:r>
              <a:rPr lang="en-US" sz="1400" dirty="0">
                <a:solidFill>
                  <a:srgbClr val="000000"/>
                </a:solidFill>
                <a:latin typeface="Montserrat" panose="00000500000000000000" pitchFamily="2" charset="0"/>
              </a:rPr>
              <a:t> </a:t>
            </a:r>
            <a:r>
              <a:rPr lang="en-US" sz="1400" dirty="0" err="1">
                <a:solidFill>
                  <a:srgbClr val="000000"/>
                </a:solidFill>
                <a:latin typeface="Montserrat" panose="00000500000000000000" pitchFamily="2" charset="0"/>
              </a:rPr>
              <a:t>Jurusan</a:t>
            </a:r>
            <a:r>
              <a:rPr lang="en-US" sz="1400" dirty="0">
                <a:solidFill>
                  <a:srgbClr val="000000"/>
                </a:solidFill>
                <a:latin typeface="Montserrat" panose="00000500000000000000" pitchFamily="2" charset="0"/>
              </a:rPr>
              <a:t> S1- </a:t>
            </a:r>
            <a:r>
              <a:rPr lang="en-US" sz="1400" dirty="0" err="1">
                <a:solidFill>
                  <a:srgbClr val="000000"/>
                </a:solidFill>
                <a:latin typeface="Montserrat" panose="00000500000000000000" pitchFamily="2" charset="0"/>
              </a:rPr>
              <a:t>Informatika</a:t>
            </a:r>
            <a:endParaRPr lang="en-US" sz="1400" dirty="0">
              <a:latin typeface="Montserrat" panose="00000500000000000000" pitchFamily="2" charset="0"/>
            </a:endParaRPr>
          </a:p>
        </p:txBody>
      </p:sp>
      <p:pic>
        <p:nvPicPr>
          <p:cNvPr id="5" name="Picture 4">
            <a:extLst>
              <a:ext uri="{FF2B5EF4-FFF2-40B4-BE49-F238E27FC236}">
                <a16:creationId xmlns:a16="http://schemas.microsoft.com/office/drawing/2014/main" id="{25E3F9B4-1D04-9D1B-F8D4-4D769E1798D2}"/>
              </a:ext>
            </a:extLst>
          </p:cNvPr>
          <p:cNvPicPr>
            <a:picLocks noChangeAspect="1"/>
          </p:cNvPicPr>
          <p:nvPr/>
        </p:nvPicPr>
        <p:blipFill>
          <a:blip r:embed="rId3"/>
          <a:stretch>
            <a:fillRect/>
          </a:stretch>
        </p:blipFill>
        <p:spPr>
          <a:xfrm>
            <a:off x="6900298" y="152592"/>
            <a:ext cx="907763" cy="356857"/>
          </a:xfrm>
          <a:prstGeom prst="rect">
            <a:avLst/>
          </a:prstGeom>
        </p:spPr>
      </p:pic>
      <p:pic>
        <p:nvPicPr>
          <p:cNvPr id="7" name="Picture 6">
            <a:extLst>
              <a:ext uri="{FF2B5EF4-FFF2-40B4-BE49-F238E27FC236}">
                <a16:creationId xmlns:a16="http://schemas.microsoft.com/office/drawing/2014/main" id="{FF5783A0-60BB-1251-C5BF-0EF38C83B355}"/>
              </a:ext>
            </a:extLst>
          </p:cNvPr>
          <p:cNvPicPr>
            <a:picLocks noChangeAspect="1"/>
          </p:cNvPicPr>
          <p:nvPr/>
        </p:nvPicPr>
        <p:blipFill>
          <a:blip r:embed="rId4"/>
          <a:stretch>
            <a:fillRect/>
          </a:stretch>
        </p:blipFill>
        <p:spPr>
          <a:xfrm>
            <a:off x="8046402" y="50170"/>
            <a:ext cx="881744" cy="587829"/>
          </a:xfrm>
          <a:prstGeom prst="rect">
            <a:avLst/>
          </a:prstGeom>
        </p:spPr>
      </p:pic>
      <p:sp>
        <p:nvSpPr>
          <p:cNvPr id="2" name="Google Shape;1036;p61">
            <a:extLst>
              <a:ext uri="{FF2B5EF4-FFF2-40B4-BE49-F238E27FC236}">
                <a16:creationId xmlns:a16="http://schemas.microsoft.com/office/drawing/2014/main" id="{B58BE9CD-AAF3-1BF1-B12D-FD80FD7FFFAA}"/>
              </a:ext>
            </a:extLst>
          </p:cNvPr>
          <p:cNvSpPr txBox="1">
            <a:spLocks/>
          </p:cNvSpPr>
          <p:nvPr/>
        </p:nvSpPr>
        <p:spPr>
          <a:xfrm>
            <a:off x="863341" y="4116961"/>
            <a:ext cx="2505600" cy="40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900" dirty="0" err="1">
                <a:latin typeface="Montserrat" panose="00000500000000000000" pitchFamily="2" charset="0"/>
              </a:rPr>
              <a:t>Sukoharjo</a:t>
            </a:r>
            <a:r>
              <a:rPr lang="en-ID" sz="900" dirty="0">
                <a:latin typeface="Montserrat" panose="00000500000000000000" pitchFamily="2" charset="0"/>
              </a:rPr>
              <a:t>, </a:t>
            </a:r>
            <a:r>
              <a:rPr lang="en-ID" sz="900" dirty="0" err="1">
                <a:latin typeface="Montserrat" panose="00000500000000000000" pitchFamily="2" charset="0"/>
              </a:rPr>
              <a:t>Jawa</a:t>
            </a:r>
            <a:r>
              <a:rPr lang="en-ID" sz="900" dirty="0">
                <a:latin typeface="Montserrat" panose="00000500000000000000" pitchFamily="2" charset="0"/>
              </a:rPr>
              <a:t> </a:t>
            </a:r>
            <a:r>
              <a:rPr lang="en-ID" sz="900" dirty="0" err="1">
                <a:latin typeface="Montserrat" panose="00000500000000000000" pitchFamily="2" charset="0"/>
              </a:rPr>
              <a:t>tengah</a:t>
            </a:r>
            <a:endParaRPr lang="en-ID" sz="900" dirty="0">
              <a:latin typeface="Montserrat" panose="00000500000000000000" pitchFamily="2" charset="0"/>
            </a:endParaRPr>
          </a:p>
        </p:txBody>
      </p:sp>
      <p:pic>
        <p:nvPicPr>
          <p:cNvPr id="10" name="Picture 9">
            <a:extLst>
              <a:ext uri="{FF2B5EF4-FFF2-40B4-BE49-F238E27FC236}">
                <a16:creationId xmlns:a16="http://schemas.microsoft.com/office/drawing/2014/main" id="{C5F43ED0-D7E8-5C63-DA91-02DD8358F27A}"/>
              </a:ext>
            </a:extLst>
          </p:cNvPr>
          <p:cNvPicPr>
            <a:picLocks noChangeAspect="1"/>
          </p:cNvPicPr>
          <p:nvPr/>
        </p:nvPicPr>
        <p:blipFill>
          <a:blip r:embed="rId5"/>
          <a:stretch>
            <a:fillRect/>
          </a:stretch>
        </p:blipFill>
        <p:spPr>
          <a:xfrm>
            <a:off x="579388" y="665409"/>
            <a:ext cx="2890586" cy="3409890"/>
          </a:xfrm>
          <a:prstGeom prst="rect">
            <a:avLst/>
          </a:prstGeom>
        </p:spPr>
      </p:pic>
      <p:pic>
        <p:nvPicPr>
          <p:cNvPr id="11" name="Google Shape;81;p3">
            <a:extLst>
              <a:ext uri="{FF2B5EF4-FFF2-40B4-BE49-F238E27FC236}">
                <a16:creationId xmlns:a16="http://schemas.microsoft.com/office/drawing/2014/main" id="{7BAC8E5D-C0B8-1ACE-2415-973CC6025543}"/>
              </a:ext>
            </a:extLst>
          </p:cNvPr>
          <p:cNvPicPr preferRelativeResize="0"/>
          <p:nvPr/>
        </p:nvPicPr>
        <p:blipFill>
          <a:blip r:embed="rId6">
            <a:alphaModFix/>
          </a:blip>
          <a:stretch>
            <a:fillRect/>
          </a:stretch>
        </p:blipFill>
        <p:spPr>
          <a:xfrm>
            <a:off x="535577" y="4775157"/>
            <a:ext cx="264206" cy="271783"/>
          </a:xfrm>
          <a:prstGeom prst="rect">
            <a:avLst/>
          </a:prstGeom>
          <a:noFill/>
          <a:ln>
            <a:noFill/>
          </a:ln>
        </p:spPr>
      </p:pic>
      <p:pic>
        <p:nvPicPr>
          <p:cNvPr id="12" name="Google Shape;82;p3">
            <a:extLst>
              <a:ext uri="{FF2B5EF4-FFF2-40B4-BE49-F238E27FC236}">
                <a16:creationId xmlns:a16="http://schemas.microsoft.com/office/drawing/2014/main" id="{13222DB5-D665-7D45-385A-13F2B25B99D7}"/>
              </a:ext>
            </a:extLst>
          </p:cNvPr>
          <p:cNvPicPr preferRelativeResize="0"/>
          <p:nvPr/>
        </p:nvPicPr>
        <p:blipFill>
          <a:blip r:embed="rId7">
            <a:alphaModFix/>
          </a:blip>
          <a:stretch>
            <a:fillRect/>
          </a:stretch>
        </p:blipFill>
        <p:spPr>
          <a:xfrm>
            <a:off x="535577" y="4183567"/>
            <a:ext cx="286313" cy="294524"/>
          </a:xfrm>
          <a:prstGeom prst="rect">
            <a:avLst/>
          </a:prstGeom>
          <a:noFill/>
          <a:ln>
            <a:noFill/>
          </a:ln>
        </p:spPr>
      </p:pic>
      <p:pic>
        <p:nvPicPr>
          <p:cNvPr id="13" name="Google Shape;83;p3">
            <a:extLst>
              <a:ext uri="{FF2B5EF4-FFF2-40B4-BE49-F238E27FC236}">
                <a16:creationId xmlns:a16="http://schemas.microsoft.com/office/drawing/2014/main" id="{32CC44ED-2B21-323E-3CA6-5685225290D0}"/>
              </a:ext>
            </a:extLst>
          </p:cNvPr>
          <p:cNvPicPr preferRelativeResize="0"/>
          <p:nvPr/>
        </p:nvPicPr>
        <p:blipFill>
          <a:blip r:embed="rId8">
            <a:alphaModFix/>
          </a:blip>
          <a:stretch>
            <a:fillRect/>
          </a:stretch>
        </p:blipFill>
        <p:spPr>
          <a:xfrm>
            <a:off x="528923" y="4519753"/>
            <a:ext cx="264206" cy="193929"/>
          </a:xfrm>
          <a:prstGeom prst="rect">
            <a:avLst/>
          </a:prstGeom>
          <a:noFill/>
          <a:ln>
            <a:noFill/>
          </a:ln>
        </p:spPr>
      </p:pic>
      <p:sp>
        <p:nvSpPr>
          <p:cNvPr id="14" name="Google Shape;1036;p61">
            <a:extLst>
              <a:ext uri="{FF2B5EF4-FFF2-40B4-BE49-F238E27FC236}">
                <a16:creationId xmlns:a16="http://schemas.microsoft.com/office/drawing/2014/main" id="{A3342BBE-4E0D-A55D-DAF3-A394D638C010}"/>
              </a:ext>
            </a:extLst>
          </p:cNvPr>
          <p:cNvSpPr txBox="1">
            <a:spLocks/>
          </p:cNvSpPr>
          <p:nvPr/>
        </p:nvSpPr>
        <p:spPr>
          <a:xfrm>
            <a:off x="869995" y="4408289"/>
            <a:ext cx="2915967" cy="40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dirty="0">
                <a:latin typeface="Montserrat" panose="00000500000000000000" pitchFamily="2" charset="0"/>
              </a:rPr>
              <a:t>m</a:t>
            </a:r>
            <a:r>
              <a:rPr lang="en-ID" sz="900" dirty="0">
                <a:latin typeface="Montserrat" panose="00000500000000000000" pitchFamily="2" charset="0"/>
              </a:rPr>
              <a:t>uhnaufalhibatulloh@gmail.com</a:t>
            </a:r>
          </a:p>
        </p:txBody>
      </p:sp>
      <p:sp>
        <p:nvSpPr>
          <p:cNvPr id="15" name="Google Shape;1036;p61">
            <a:extLst>
              <a:ext uri="{FF2B5EF4-FFF2-40B4-BE49-F238E27FC236}">
                <a16:creationId xmlns:a16="http://schemas.microsoft.com/office/drawing/2014/main" id="{FAF3E2C6-08CB-65BE-A5C2-44932476993F}"/>
              </a:ext>
            </a:extLst>
          </p:cNvPr>
          <p:cNvSpPr txBox="1">
            <a:spLocks/>
          </p:cNvSpPr>
          <p:nvPr/>
        </p:nvSpPr>
        <p:spPr>
          <a:xfrm>
            <a:off x="863341" y="4699616"/>
            <a:ext cx="3256684" cy="40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dirty="0">
                <a:latin typeface="Montserrat" panose="00000500000000000000" pitchFamily="2" charset="0"/>
              </a:rPr>
              <a:t>https://www.linkedin.com/in/naufalhib</a:t>
            </a:r>
            <a:endParaRPr lang="en-ID" sz="900" dirty="0">
              <a:latin typeface="Montserrat" panose="00000500000000000000" pitchFamily="2" charset="0"/>
            </a:endParaRPr>
          </a:p>
        </p:txBody>
      </p:sp>
      <p:sp>
        <p:nvSpPr>
          <p:cNvPr id="16" name="Google Shape;51;p15">
            <a:extLst>
              <a:ext uri="{FF2B5EF4-FFF2-40B4-BE49-F238E27FC236}">
                <a16:creationId xmlns:a16="http://schemas.microsoft.com/office/drawing/2014/main" id="{2C3B556B-E133-1A65-FBFC-774756B4ADFE}"/>
              </a:ext>
            </a:extLst>
          </p:cNvPr>
          <p:cNvSpPr txBox="1">
            <a:spLocks/>
          </p:cNvSpPr>
          <p:nvPr/>
        </p:nvSpPr>
        <p:spPr>
          <a:xfrm>
            <a:off x="3507377" y="2571750"/>
            <a:ext cx="4979897" cy="1855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Medium"/>
              <a:buNone/>
              <a:defRPr sz="1600" b="0" i="0" u="none" strike="noStrike" cap="none">
                <a:solidFill>
                  <a:schemeClr val="dk1"/>
                </a:solidFill>
                <a:latin typeface="Montserrat Medium"/>
                <a:ea typeface="Montserrat Medium"/>
                <a:cs typeface="Montserrat Medium"/>
                <a:sym typeface="Montserrat Medium"/>
              </a:defRPr>
            </a:lvl1pPr>
            <a:lvl2pPr marL="914400" marR="0" lvl="1"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2pPr>
            <a:lvl3pPr marL="1371600" marR="0" lvl="2"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3pPr>
            <a:lvl4pPr marL="1828800" marR="0" lvl="3"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4pPr>
            <a:lvl5pPr marL="2286000" marR="0" lvl="4"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5pPr>
            <a:lvl6pPr marL="2743200" marR="0" lvl="5"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6pPr>
            <a:lvl7pPr marL="3200400" marR="0" lvl="6"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7pPr>
            <a:lvl8pPr marL="3657600" marR="0" lvl="7"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8pPr>
            <a:lvl9pPr marL="4114800" marR="0" lvl="8"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9pPr>
          </a:lstStyle>
          <a:p>
            <a:pPr algn="just"/>
            <a:r>
              <a:rPr lang="en-ID" sz="1100" dirty="0">
                <a:latin typeface="Montserrat" panose="00000500000000000000" pitchFamily="2" charset="0"/>
              </a:rPr>
              <a:t>		</a:t>
            </a:r>
            <a:r>
              <a:rPr lang="en-ID" sz="1100" dirty="0" err="1">
                <a:latin typeface="Montserrat" panose="00000500000000000000" pitchFamily="2" charset="0"/>
              </a:rPr>
              <a:t>Mahasiswa</a:t>
            </a:r>
            <a:r>
              <a:rPr lang="en-ID" sz="1100" dirty="0">
                <a:latin typeface="Montserrat" panose="00000500000000000000" pitchFamily="2" charset="0"/>
              </a:rPr>
              <a:t> </a:t>
            </a:r>
            <a:r>
              <a:rPr lang="en-ID" sz="1100" dirty="0" err="1">
                <a:latin typeface="Montserrat" panose="00000500000000000000" pitchFamily="2" charset="0"/>
              </a:rPr>
              <a:t>dengan</a:t>
            </a:r>
            <a:r>
              <a:rPr lang="en-ID" sz="1100" dirty="0">
                <a:latin typeface="Montserrat" panose="00000500000000000000" pitchFamily="2" charset="0"/>
              </a:rPr>
              <a:t> </a:t>
            </a:r>
            <a:r>
              <a:rPr lang="en-ID" sz="1100" dirty="0" err="1">
                <a:latin typeface="Montserrat" panose="00000500000000000000" pitchFamily="2" charset="0"/>
              </a:rPr>
              <a:t>fokus</a:t>
            </a:r>
            <a:r>
              <a:rPr lang="en-ID" sz="1100" dirty="0">
                <a:latin typeface="Montserrat" panose="00000500000000000000" pitchFamily="2" charset="0"/>
              </a:rPr>
              <a:t> pada </a:t>
            </a:r>
            <a:r>
              <a:rPr lang="en-ID" sz="1100" dirty="0" err="1">
                <a:latin typeface="Montserrat" panose="00000500000000000000" pitchFamily="2" charset="0"/>
              </a:rPr>
              <a:t>minatnya</a:t>
            </a:r>
            <a:r>
              <a:rPr lang="en-ID" sz="1100" dirty="0">
                <a:latin typeface="Montserrat" panose="00000500000000000000" pitchFamily="2" charset="0"/>
              </a:rPr>
              <a:t> di </a:t>
            </a:r>
            <a:r>
              <a:rPr lang="en-ID" sz="1100" dirty="0" err="1">
                <a:latin typeface="Montserrat" panose="00000500000000000000" pitchFamily="2" charset="0"/>
              </a:rPr>
              <a:t>bidang</a:t>
            </a:r>
            <a:r>
              <a:rPr lang="en-ID" sz="1100" dirty="0">
                <a:latin typeface="Montserrat" panose="00000500000000000000" pitchFamily="2" charset="0"/>
              </a:rPr>
              <a:t> Data Analytics dan Data Science. </a:t>
            </a:r>
            <a:r>
              <a:rPr lang="en-ID" sz="1100" dirty="0" err="1">
                <a:latin typeface="Montserrat" panose="00000500000000000000" pitchFamily="2" charset="0"/>
              </a:rPr>
              <a:t>Memiliki</a:t>
            </a:r>
            <a:r>
              <a:rPr lang="en-ID" sz="1100" dirty="0">
                <a:latin typeface="Montserrat" panose="00000500000000000000" pitchFamily="2" charset="0"/>
              </a:rPr>
              <a:t> </a:t>
            </a:r>
            <a:r>
              <a:rPr lang="en-ID" sz="1100" dirty="0" err="1">
                <a:latin typeface="Montserrat" panose="00000500000000000000" pitchFamily="2" charset="0"/>
              </a:rPr>
              <a:t>semangat</a:t>
            </a:r>
            <a:r>
              <a:rPr lang="en-ID" sz="1100" dirty="0">
                <a:latin typeface="Montserrat" panose="00000500000000000000" pitchFamily="2" charset="0"/>
              </a:rPr>
              <a:t> </a:t>
            </a:r>
            <a:r>
              <a:rPr lang="en-ID" sz="1100" dirty="0" err="1">
                <a:latin typeface="Montserrat" panose="00000500000000000000" pitchFamily="2" charset="0"/>
              </a:rPr>
              <a:t>tinggi</a:t>
            </a:r>
            <a:r>
              <a:rPr lang="en-ID" sz="1100" dirty="0">
                <a:latin typeface="Montserrat" panose="00000500000000000000" pitchFamily="2" charset="0"/>
              </a:rPr>
              <a:t> dan </a:t>
            </a:r>
            <a:r>
              <a:rPr lang="en-ID" sz="1100" dirty="0" err="1">
                <a:latin typeface="Montserrat" panose="00000500000000000000" pitchFamily="2" charset="0"/>
              </a:rPr>
              <a:t>keinginan</a:t>
            </a:r>
            <a:r>
              <a:rPr lang="en-ID" sz="1100" dirty="0">
                <a:latin typeface="Montserrat" panose="00000500000000000000" pitchFamily="2" charset="0"/>
              </a:rPr>
              <a:t> </a:t>
            </a:r>
            <a:r>
              <a:rPr lang="en-ID" sz="1100" dirty="0" err="1">
                <a:latin typeface="Montserrat" panose="00000500000000000000" pitchFamily="2" charset="0"/>
              </a:rPr>
              <a:t>mempelajari</a:t>
            </a:r>
            <a:r>
              <a:rPr lang="en-ID" sz="1100" dirty="0">
                <a:latin typeface="Montserrat" panose="00000500000000000000" pitchFamily="2" charset="0"/>
              </a:rPr>
              <a:t> </a:t>
            </a:r>
            <a:r>
              <a:rPr lang="en-ID" sz="1100" dirty="0" err="1">
                <a:latin typeface="Montserrat" panose="00000500000000000000" pitchFamily="2" charset="0"/>
              </a:rPr>
              <a:t>hal-hal</a:t>
            </a:r>
            <a:r>
              <a:rPr lang="en-ID" sz="1100" dirty="0">
                <a:latin typeface="Montserrat" panose="00000500000000000000" pitchFamily="2" charset="0"/>
              </a:rPr>
              <a:t> </a:t>
            </a:r>
            <a:r>
              <a:rPr lang="en-ID" sz="1100" dirty="0" err="1">
                <a:latin typeface="Montserrat" panose="00000500000000000000" pitchFamily="2" charset="0"/>
              </a:rPr>
              <a:t>baru</a:t>
            </a:r>
            <a:r>
              <a:rPr lang="en-ID" sz="1100" dirty="0">
                <a:latin typeface="Montserrat" panose="00000500000000000000" pitchFamily="2" charset="0"/>
              </a:rPr>
              <a:t>, </a:t>
            </a:r>
            <a:r>
              <a:rPr lang="en-ID" sz="1100" dirty="0" err="1">
                <a:latin typeface="Montserrat" panose="00000500000000000000" pitchFamily="2" charset="0"/>
              </a:rPr>
              <a:t>serta</a:t>
            </a:r>
            <a:r>
              <a:rPr lang="en-ID" sz="1100" dirty="0">
                <a:latin typeface="Montserrat" panose="00000500000000000000" pitchFamily="2" charset="0"/>
              </a:rPr>
              <a:t> </a:t>
            </a:r>
            <a:r>
              <a:rPr lang="en-ID" sz="1100" dirty="0" err="1">
                <a:latin typeface="Montserrat" panose="00000500000000000000" pitchFamily="2" charset="0"/>
              </a:rPr>
              <a:t>berkomitmen</a:t>
            </a:r>
            <a:r>
              <a:rPr lang="en-ID" sz="1100" dirty="0">
                <a:latin typeface="Montserrat" panose="00000500000000000000" pitchFamily="2" charset="0"/>
              </a:rPr>
              <a:t> </a:t>
            </a:r>
            <a:r>
              <a:rPr lang="en-ID" sz="1100" dirty="0" err="1">
                <a:latin typeface="Montserrat" panose="00000500000000000000" pitchFamily="2" charset="0"/>
              </a:rPr>
              <a:t>untuk</a:t>
            </a:r>
            <a:r>
              <a:rPr lang="en-ID" sz="1100" dirty="0">
                <a:latin typeface="Montserrat" panose="00000500000000000000" pitchFamily="2" charset="0"/>
              </a:rPr>
              <a:t> </a:t>
            </a:r>
            <a:r>
              <a:rPr lang="en-ID" sz="1100" dirty="0" err="1">
                <a:latin typeface="Montserrat" panose="00000500000000000000" pitchFamily="2" charset="0"/>
              </a:rPr>
              <a:t>selalu</a:t>
            </a:r>
            <a:r>
              <a:rPr lang="en-ID" sz="1100" dirty="0">
                <a:latin typeface="Montserrat" panose="00000500000000000000" pitchFamily="2" charset="0"/>
              </a:rPr>
              <a:t> </a:t>
            </a:r>
            <a:r>
              <a:rPr lang="en-ID" sz="1100" dirty="0" err="1">
                <a:latin typeface="Montserrat" panose="00000500000000000000" pitchFamily="2" charset="0"/>
              </a:rPr>
              <a:t>meningkatkan</a:t>
            </a:r>
            <a:r>
              <a:rPr lang="en-ID" sz="1100" dirty="0">
                <a:latin typeface="Montserrat" panose="00000500000000000000" pitchFamily="2" charset="0"/>
              </a:rPr>
              <a:t> </a:t>
            </a:r>
            <a:r>
              <a:rPr lang="en-ID" sz="1100" dirty="0" err="1">
                <a:latin typeface="Montserrat" panose="00000500000000000000" pitchFamily="2" charset="0"/>
              </a:rPr>
              <a:t>kemampuan</a:t>
            </a:r>
            <a:r>
              <a:rPr lang="en-ID" sz="1100" dirty="0">
                <a:latin typeface="Montserrat" panose="00000500000000000000" pitchFamily="2" charset="0"/>
              </a:rPr>
              <a:t> </a:t>
            </a:r>
            <a:r>
              <a:rPr lang="en-ID" sz="1100" dirty="0" err="1">
                <a:latin typeface="Montserrat" panose="00000500000000000000" pitchFamily="2" charset="0"/>
              </a:rPr>
              <a:t>analitis</a:t>
            </a:r>
            <a:r>
              <a:rPr lang="en-ID" sz="1100" dirty="0">
                <a:latin typeface="Montserrat" panose="00000500000000000000" pitchFamily="2" charset="0"/>
              </a:rPr>
              <a:t>, </a:t>
            </a:r>
            <a:r>
              <a:rPr lang="en-ID" sz="1100" dirty="0" err="1">
                <a:latin typeface="Montserrat" panose="00000500000000000000" pitchFamily="2" charset="0"/>
              </a:rPr>
              <a:t>menganalisis</a:t>
            </a:r>
            <a:r>
              <a:rPr lang="en-ID" sz="1100" dirty="0">
                <a:latin typeface="Montserrat" panose="00000500000000000000" pitchFamily="2" charset="0"/>
              </a:rPr>
              <a:t>, dan </a:t>
            </a:r>
            <a:r>
              <a:rPr lang="en-ID" sz="1100" dirty="0" err="1">
                <a:latin typeface="Montserrat" panose="00000500000000000000" pitchFamily="2" charset="0"/>
              </a:rPr>
              <a:t>memvisualisasikan</a:t>
            </a:r>
            <a:r>
              <a:rPr lang="en-ID" sz="1100" dirty="0">
                <a:latin typeface="Montserrat" panose="00000500000000000000" pitchFamily="2" charset="0"/>
              </a:rPr>
              <a:t> data </a:t>
            </a:r>
            <a:r>
              <a:rPr lang="en-ID" sz="1100" dirty="0" err="1">
                <a:latin typeface="Montserrat" panose="00000500000000000000" pitchFamily="2" charset="0"/>
              </a:rPr>
              <a:t>untuk</a:t>
            </a:r>
            <a:r>
              <a:rPr lang="en-ID" sz="1100" dirty="0">
                <a:latin typeface="Montserrat" panose="00000500000000000000" pitchFamily="2" charset="0"/>
              </a:rPr>
              <a:t> </a:t>
            </a:r>
            <a:r>
              <a:rPr lang="en-ID" sz="1100" dirty="0" err="1">
                <a:latin typeface="Montserrat" panose="00000500000000000000" pitchFamily="2" charset="0"/>
              </a:rPr>
              <a:t>menghasilkan</a:t>
            </a:r>
            <a:r>
              <a:rPr lang="en-ID" sz="1100" dirty="0">
                <a:latin typeface="Montserrat" panose="00000500000000000000" pitchFamily="2" charset="0"/>
              </a:rPr>
              <a:t> </a:t>
            </a:r>
            <a:r>
              <a:rPr lang="en-ID" sz="1100" dirty="0" err="1">
                <a:latin typeface="Montserrat" panose="00000500000000000000" pitchFamily="2" charset="0"/>
              </a:rPr>
              <a:t>wawasan</a:t>
            </a:r>
            <a:r>
              <a:rPr lang="en-ID" sz="1100" dirty="0">
                <a:latin typeface="Montserrat" panose="00000500000000000000" pitchFamily="2" charset="0"/>
              </a:rPr>
              <a:t> </a:t>
            </a:r>
            <a:r>
              <a:rPr lang="en-ID" sz="1100" dirty="0" err="1">
                <a:latin typeface="Montserrat" panose="00000500000000000000" pitchFamily="2" charset="0"/>
              </a:rPr>
              <a:t>berharga</a:t>
            </a:r>
            <a:r>
              <a:rPr lang="en-ID" sz="1100" dirty="0">
                <a:latin typeface="Montserrat" panose="00000500000000000000" pitchFamily="2" charset="0"/>
              </a:rPr>
              <a:t>. Dan juga </a:t>
            </a:r>
            <a:r>
              <a:rPr lang="en-ID" sz="1100" dirty="0" err="1">
                <a:latin typeface="Montserrat" panose="00000500000000000000" pitchFamily="2" charset="0"/>
              </a:rPr>
              <a:t>berkomitmen</a:t>
            </a:r>
            <a:r>
              <a:rPr lang="en-ID" sz="1100" dirty="0">
                <a:latin typeface="Montserrat" panose="00000500000000000000" pitchFamily="2" charset="0"/>
              </a:rPr>
              <a:t> </a:t>
            </a:r>
            <a:r>
              <a:rPr lang="en-ID" sz="1100" dirty="0" err="1">
                <a:latin typeface="Montserrat" panose="00000500000000000000" pitchFamily="2" charset="0"/>
              </a:rPr>
              <a:t>untuk</a:t>
            </a:r>
            <a:r>
              <a:rPr lang="en-ID" sz="1100" dirty="0">
                <a:latin typeface="Montserrat" panose="00000500000000000000" pitchFamily="2" charset="0"/>
              </a:rPr>
              <a:t> </a:t>
            </a:r>
            <a:r>
              <a:rPr lang="en-ID" sz="1100" dirty="0" err="1">
                <a:latin typeface="Montserrat" panose="00000500000000000000" pitchFamily="2" charset="0"/>
              </a:rPr>
              <a:t>terus</a:t>
            </a:r>
            <a:r>
              <a:rPr lang="en-ID" sz="1100" dirty="0">
                <a:latin typeface="Montserrat" panose="00000500000000000000" pitchFamily="2" charset="0"/>
              </a:rPr>
              <a:t> </a:t>
            </a:r>
            <a:r>
              <a:rPr lang="en-ID" sz="1100" dirty="0" err="1">
                <a:latin typeface="Montserrat" panose="00000500000000000000" pitchFamily="2" charset="0"/>
              </a:rPr>
              <a:t>mengembangkan</a:t>
            </a:r>
            <a:r>
              <a:rPr lang="en-ID" sz="1100" dirty="0">
                <a:latin typeface="Montserrat" panose="00000500000000000000" pitchFamily="2" charset="0"/>
              </a:rPr>
              <a:t> </a:t>
            </a:r>
            <a:r>
              <a:rPr lang="en-ID" sz="1100" dirty="0" err="1">
                <a:latin typeface="Montserrat" panose="00000500000000000000" pitchFamily="2" charset="0"/>
              </a:rPr>
              <a:t>keterampilan</a:t>
            </a:r>
            <a:r>
              <a:rPr lang="en-ID" sz="1100" dirty="0">
                <a:latin typeface="Montserrat" panose="00000500000000000000" pitchFamily="2" charset="0"/>
              </a:rPr>
              <a:t> dan </a:t>
            </a:r>
            <a:r>
              <a:rPr lang="en-ID" sz="1100" dirty="0" err="1">
                <a:latin typeface="Montserrat" panose="00000500000000000000" pitchFamily="2" charset="0"/>
              </a:rPr>
              <a:t>berkontribusi</a:t>
            </a:r>
            <a:r>
              <a:rPr lang="en-ID" sz="1100" dirty="0">
                <a:latin typeface="Montserrat" panose="00000500000000000000" pitchFamily="2" charset="0"/>
              </a:rPr>
              <a:t> </a:t>
            </a:r>
            <a:r>
              <a:rPr lang="en-ID" sz="1100" dirty="0" err="1">
                <a:latin typeface="Montserrat" panose="00000500000000000000" pitchFamily="2" charset="0"/>
              </a:rPr>
              <a:t>dalam</a:t>
            </a:r>
            <a:r>
              <a:rPr lang="en-ID" sz="1100" dirty="0">
                <a:latin typeface="Montserrat" panose="00000500000000000000" pitchFamily="2" charset="0"/>
              </a:rPr>
              <a:t> </a:t>
            </a:r>
            <a:r>
              <a:rPr lang="en-ID" sz="1100" dirty="0" err="1">
                <a:latin typeface="Montserrat" panose="00000500000000000000" pitchFamily="2" charset="0"/>
              </a:rPr>
              <a:t>proyek-proyek</a:t>
            </a:r>
            <a:r>
              <a:rPr lang="en-ID" sz="1100" dirty="0">
                <a:latin typeface="Montserrat" panose="00000500000000000000" pitchFamily="2" charset="0"/>
              </a:rPr>
              <a:t> data yang </a:t>
            </a:r>
            <a:r>
              <a:rPr lang="en-ID" sz="1100" dirty="0" err="1">
                <a:latin typeface="Montserrat" panose="00000500000000000000" pitchFamily="2" charset="0"/>
              </a:rPr>
              <a:t>inovatif</a:t>
            </a:r>
            <a:r>
              <a:rPr lang="en-ID" sz="1100" dirty="0">
                <a:latin typeface="Montserrat" panose="00000500000000000000" pitchFamily="2" charset="0"/>
              </a:rPr>
              <a:t> </a:t>
            </a:r>
            <a:r>
              <a:rPr lang="en-ID" sz="1100" dirty="0" err="1">
                <a:latin typeface="Montserrat" panose="00000500000000000000" pitchFamily="2" charset="0"/>
              </a:rPr>
              <a:t>melalui</a:t>
            </a:r>
            <a:r>
              <a:rPr lang="en-ID" sz="1100" dirty="0">
                <a:latin typeface="Montserrat" panose="00000500000000000000" pitchFamily="2" charset="0"/>
              </a:rPr>
              <a:t> </a:t>
            </a:r>
            <a:r>
              <a:rPr lang="en-ID" sz="1100" dirty="0" err="1">
                <a:latin typeface="Montserrat" panose="00000500000000000000" pitchFamily="2" charset="0"/>
              </a:rPr>
              <a:t>visualisasi</a:t>
            </a:r>
            <a:r>
              <a:rPr lang="en-ID" sz="1100" dirty="0">
                <a:latin typeface="Montserrat" panose="00000500000000000000" pitchFamily="2" charset="0"/>
              </a:rPr>
              <a:t> data yang </a:t>
            </a:r>
            <a:r>
              <a:rPr lang="en-ID" sz="1100" dirty="0" err="1">
                <a:latin typeface="Montserrat" panose="00000500000000000000" pitchFamily="2" charset="0"/>
              </a:rPr>
              <a:t>efektif</a:t>
            </a:r>
            <a:r>
              <a:rPr lang="en-ID" sz="1100" dirty="0">
                <a:latin typeface="Montserrat" panose="00000500000000000000" pitchFamily="2" charset="0"/>
              </a:rPr>
              <a:t> dan </a:t>
            </a:r>
            <a:r>
              <a:rPr lang="en-ID" sz="1100" dirty="0" err="1">
                <a:latin typeface="Montserrat" panose="00000500000000000000" pitchFamily="2" charset="0"/>
              </a:rPr>
              <a:t>informatif</a:t>
            </a:r>
            <a:endParaRPr lang="en-US" sz="1050" dirty="0">
              <a:latin typeface="Montserrat" panose="00000500000000000000" pitchFamily="2" charset="0"/>
            </a:endParaRPr>
          </a:p>
        </p:txBody>
      </p:sp>
      <p:sp>
        <p:nvSpPr>
          <p:cNvPr id="17" name="Google Shape;51;p15">
            <a:extLst>
              <a:ext uri="{FF2B5EF4-FFF2-40B4-BE49-F238E27FC236}">
                <a16:creationId xmlns:a16="http://schemas.microsoft.com/office/drawing/2014/main" id="{8186FD8E-58BC-3579-23D5-1866899BF24B}"/>
              </a:ext>
            </a:extLst>
          </p:cNvPr>
          <p:cNvSpPr txBox="1">
            <a:spLocks/>
          </p:cNvSpPr>
          <p:nvPr/>
        </p:nvSpPr>
        <p:spPr>
          <a:xfrm>
            <a:off x="3829284" y="4575056"/>
            <a:ext cx="4880845" cy="400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Medium"/>
              <a:buNone/>
              <a:defRPr sz="1600" b="0" i="0" u="none" strike="noStrike" cap="none">
                <a:solidFill>
                  <a:schemeClr val="dk1"/>
                </a:solidFill>
                <a:latin typeface="Montserrat Medium"/>
                <a:ea typeface="Montserrat Medium"/>
                <a:cs typeface="Montserrat Medium"/>
                <a:sym typeface="Montserrat Medium"/>
              </a:defRPr>
            </a:lvl1pPr>
            <a:lvl2pPr marL="914400" marR="0" lvl="1"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2pPr>
            <a:lvl3pPr marL="1371600" marR="0" lvl="2"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3pPr>
            <a:lvl4pPr marL="1828800" marR="0" lvl="3"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4pPr>
            <a:lvl5pPr marL="2286000" marR="0" lvl="4"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5pPr>
            <a:lvl6pPr marL="2743200" marR="0" lvl="5"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6pPr>
            <a:lvl7pPr marL="3200400" marR="0" lvl="6"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7pPr>
            <a:lvl8pPr marL="3657600" marR="0" lvl="7"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8pPr>
            <a:lvl9pPr marL="4114800" marR="0" lvl="8" indent="-304800" algn="ctr" rtl="0">
              <a:lnSpc>
                <a:spcPct val="100000"/>
              </a:lnSpc>
              <a:spcBef>
                <a:spcPts val="0"/>
              </a:spcBef>
              <a:spcAft>
                <a:spcPts val="0"/>
              </a:spcAft>
              <a:buClr>
                <a:schemeClr val="dk1"/>
              </a:buClr>
              <a:buSzPts val="1800"/>
              <a:buFont typeface="Montserrat Medium"/>
              <a:buNone/>
              <a:defRPr sz="1800" b="0" i="0" u="none" strike="noStrike" cap="none">
                <a:solidFill>
                  <a:schemeClr val="dk1"/>
                </a:solidFill>
                <a:latin typeface="Montserrat Medium"/>
                <a:ea typeface="Montserrat Medium"/>
                <a:cs typeface="Montserrat Medium"/>
                <a:sym typeface="Montserrat Medium"/>
              </a:defRPr>
            </a:lvl9pPr>
          </a:lstStyle>
          <a:p>
            <a:pPr>
              <a:lnSpc>
                <a:spcPct val="150000"/>
              </a:lnSpc>
            </a:pPr>
            <a:r>
              <a:rPr lang="en-ID" sz="800" b="1" dirty="0">
                <a:latin typeface="Montserrat" panose="00000500000000000000" pitchFamily="2" charset="0"/>
              </a:rPr>
              <a:t>Skills</a:t>
            </a:r>
            <a:r>
              <a:rPr lang="en-ID" sz="800" i="1" dirty="0">
                <a:latin typeface="Montserrat" panose="00000500000000000000" pitchFamily="2" charset="0"/>
              </a:rPr>
              <a:t>: SQL Query, Python, Looker Studio, HTML, CSS, </a:t>
            </a:r>
            <a:r>
              <a:rPr lang="en-ID" sz="800" i="1" dirty="0" err="1">
                <a:latin typeface="Montserrat" panose="00000500000000000000" pitchFamily="2" charset="0"/>
              </a:rPr>
              <a:t>Javascript</a:t>
            </a:r>
            <a:r>
              <a:rPr lang="en-ID" sz="800" i="1" dirty="0">
                <a:latin typeface="Montserrat" panose="00000500000000000000" pitchFamily="2" charset="0"/>
              </a:rPr>
              <a:t>, Spreadsheet, </a:t>
            </a:r>
            <a:r>
              <a:rPr lang="en-ID" sz="800" i="1" dirty="0" err="1">
                <a:latin typeface="Montserrat" panose="00000500000000000000" pitchFamily="2" charset="0"/>
              </a:rPr>
              <a:t>Appsheet</a:t>
            </a:r>
            <a:r>
              <a:rPr lang="en-ID" sz="800" i="1" dirty="0">
                <a:latin typeface="Montserrat" panose="00000500000000000000" pitchFamily="2" charset="0"/>
              </a:rPr>
              <a:t>, Dashboard Visualization, Microsoft 365 (Ms. Office, Ms. Excel, Ms. Power Point)</a:t>
            </a:r>
            <a:endParaRPr lang="en-US" sz="800" i="1" dirty="0">
              <a:latin typeface="Montserrat" panose="00000500000000000000" pitchFamily="2" charset="0"/>
            </a:endParaRPr>
          </a:p>
        </p:txBody>
      </p:sp>
    </p:spTree>
    <p:extLst>
      <p:ext uri="{BB962C8B-B14F-4D97-AF65-F5344CB8AC3E}">
        <p14:creationId xmlns:p14="http://schemas.microsoft.com/office/powerpoint/2010/main" val="323907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5" name="Picture 4">
            <a:extLst>
              <a:ext uri="{FF2B5EF4-FFF2-40B4-BE49-F238E27FC236}">
                <a16:creationId xmlns:a16="http://schemas.microsoft.com/office/drawing/2014/main" id="{1129460F-90EC-A255-A298-8322C50EA925}"/>
              </a:ext>
            </a:extLst>
          </p:cNvPr>
          <p:cNvPicPr>
            <a:picLocks noChangeAspect="1"/>
          </p:cNvPicPr>
          <p:nvPr/>
        </p:nvPicPr>
        <p:blipFill>
          <a:blip r:embed="rId5"/>
          <a:stretch>
            <a:fillRect/>
          </a:stretch>
        </p:blipFill>
        <p:spPr>
          <a:xfrm>
            <a:off x="602772" y="1276212"/>
            <a:ext cx="3636125" cy="259107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B5CDCA4-7DAB-5608-8A97-2098F8F13E54}"/>
              </a:ext>
            </a:extLst>
          </p:cNvPr>
          <p:cNvPicPr>
            <a:picLocks noChangeAspect="1"/>
          </p:cNvPicPr>
          <p:nvPr/>
        </p:nvPicPr>
        <p:blipFill>
          <a:blip r:embed="rId6"/>
          <a:stretch>
            <a:fillRect/>
          </a:stretch>
        </p:blipFill>
        <p:spPr>
          <a:xfrm>
            <a:off x="4656908" y="1276212"/>
            <a:ext cx="3694583" cy="259107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4B1B72E-8E86-263B-5A5F-2C3FE3404510}"/>
              </a:ext>
            </a:extLst>
          </p:cNvPr>
          <p:cNvSpPr txBox="1"/>
          <p:nvPr/>
        </p:nvSpPr>
        <p:spPr>
          <a:xfrm>
            <a:off x="676322" y="4177480"/>
            <a:ext cx="7593366" cy="646331"/>
          </a:xfrm>
          <a:prstGeom prst="rect">
            <a:avLst/>
          </a:prstGeom>
          <a:noFill/>
        </p:spPr>
        <p:txBody>
          <a:bodyPr wrap="square">
            <a:spAutoFit/>
          </a:bodyPr>
          <a:lstStyle/>
          <a:p>
            <a:r>
              <a:rPr lang="nl-NL" sz="1000" b="1" i="1" dirty="0">
                <a:latin typeface="Montserrat" panose="00000500000000000000" pitchFamily="2" charset="0"/>
              </a:rPr>
              <a:t>Provinsi dengan Transaksi Terbanyak:</a:t>
            </a:r>
          </a:p>
          <a:p>
            <a:endParaRPr lang="nl-NL" sz="1000" b="1" i="1" dirty="0">
              <a:latin typeface="Montserrat" panose="00000500000000000000" pitchFamily="2" charset="0"/>
            </a:endParaRPr>
          </a:p>
          <a:p>
            <a:r>
              <a:rPr lang="en-ID" sz="800" i="1" dirty="0" err="1">
                <a:solidFill>
                  <a:schemeClr val="tx1"/>
                </a:solidFill>
                <a:latin typeface="Montserrat" panose="00000500000000000000" pitchFamily="2" charset="0"/>
              </a:rPr>
              <a:t>Provinsi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dengan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transaksi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terbanyak</a:t>
            </a:r>
            <a:r>
              <a:rPr lang="en-ID" sz="800" i="1" dirty="0">
                <a:solidFill>
                  <a:schemeClr val="tx1"/>
                </a:solidFill>
                <a:latin typeface="Montserrat" panose="00000500000000000000" pitchFamily="2" charset="0"/>
              </a:rPr>
              <a:t> juga </a:t>
            </a:r>
            <a:r>
              <a:rPr lang="en-ID" sz="800" i="1" dirty="0" err="1">
                <a:solidFill>
                  <a:schemeClr val="tx1"/>
                </a:solidFill>
                <a:latin typeface="Montserrat" panose="00000500000000000000" pitchFamily="2" charset="0"/>
              </a:rPr>
              <a:t>cenderung</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memiliki</a:t>
            </a:r>
            <a:r>
              <a:rPr lang="en-ID" sz="800" i="1" dirty="0">
                <a:solidFill>
                  <a:schemeClr val="tx1"/>
                </a:solidFill>
                <a:latin typeface="Montserrat" panose="00000500000000000000" pitchFamily="2" charset="0"/>
              </a:rPr>
              <a:t> nett sales yang </a:t>
            </a:r>
            <a:r>
              <a:rPr lang="en-ID" sz="800" i="1" dirty="0" err="1">
                <a:solidFill>
                  <a:schemeClr val="tx1"/>
                </a:solidFill>
                <a:latin typeface="Montserrat" panose="00000500000000000000" pitchFamily="2" charset="0"/>
              </a:rPr>
              <a:t>tinggi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menunjukkan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korelasi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antara</a:t>
            </a:r>
            <a:r>
              <a:rPr lang="en-ID" sz="800" i="1" dirty="0">
                <a:solidFill>
                  <a:schemeClr val="tx1"/>
                </a:solidFill>
                <a:latin typeface="Montserrat" panose="00000500000000000000" pitchFamily="2" charset="0"/>
              </a:rPr>
              <a:t> volume </a:t>
            </a:r>
            <a:r>
              <a:rPr lang="en-ID" sz="800" i="1" dirty="0" err="1">
                <a:solidFill>
                  <a:schemeClr val="tx1"/>
                </a:solidFill>
                <a:latin typeface="Montserrat" panose="00000500000000000000" pitchFamily="2" charset="0"/>
              </a:rPr>
              <a:t>transaksi</a:t>
            </a:r>
            <a:r>
              <a:rPr lang="en-ID" sz="800" i="1" dirty="0">
                <a:solidFill>
                  <a:schemeClr val="tx1"/>
                </a:solidFill>
                <a:latin typeface="Montserrat" panose="00000500000000000000" pitchFamily="2" charset="0"/>
              </a:rPr>
              <a:t> dan </a:t>
            </a:r>
            <a:r>
              <a:rPr lang="en-ID" sz="800" i="1" dirty="0" err="1">
                <a:solidFill>
                  <a:schemeClr val="tx1"/>
                </a:solidFill>
                <a:latin typeface="Montserrat" panose="00000500000000000000" pitchFamily="2" charset="0"/>
              </a:rPr>
              <a:t>penjualan</a:t>
            </a:r>
            <a:r>
              <a:rPr lang="en-ID" sz="800" i="1" dirty="0">
                <a:solidFill>
                  <a:schemeClr val="tx1"/>
                </a:solidFill>
                <a:latin typeface="Montserrat" panose="00000500000000000000" pitchFamily="2" charset="0"/>
              </a:rPr>
              <a:t>.</a:t>
            </a:r>
          </a:p>
        </p:txBody>
      </p:sp>
      <p:sp>
        <p:nvSpPr>
          <p:cNvPr id="8" name="TextBox 7">
            <a:extLst>
              <a:ext uri="{FF2B5EF4-FFF2-40B4-BE49-F238E27FC236}">
                <a16:creationId xmlns:a16="http://schemas.microsoft.com/office/drawing/2014/main" id="{22F7EE3A-3FD7-3C32-6BE6-DC728312BB5D}"/>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9" name="Rectangle 8">
            <a:extLst>
              <a:ext uri="{FF2B5EF4-FFF2-40B4-BE49-F238E27FC236}">
                <a16:creationId xmlns:a16="http://schemas.microsoft.com/office/drawing/2014/main" id="{53DA371A-D51E-174B-D5D6-26222F563240}"/>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173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5" name="Picture 4">
            <a:extLst>
              <a:ext uri="{FF2B5EF4-FFF2-40B4-BE49-F238E27FC236}">
                <a16:creationId xmlns:a16="http://schemas.microsoft.com/office/drawing/2014/main" id="{1129460F-90EC-A255-A298-8322C50EA925}"/>
              </a:ext>
            </a:extLst>
          </p:cNvPr>
          <p:cNvPicPr>
            <a:picLocks noChangeAspect="1"/>
          </p:cNvPicPr>
          <p:nvPr/>
        </p:nvPicPr>
        <p:blipFill>
          <a:blip r:embed="rId5"/>
          <a:stretch>
            <a:fillRect/>
          </a:stretch>
        </p:blipFill>
        <p:spPr>
          <a:xfrm>
            <a:off x="602772" y="1276212"/>
            <a:ext cx="3636125" cy="259107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B5CDCA4-7DAB-5608-8A97-2098F8F13E54}"/>
              </a:ext>
            </a:extLst>
          </p:cNvPr>
          <p:cNvPicPr>
            <a:picLocks noChangeAspect="1"/>
          </p:cNvPicPr>
          <p:nvPr/>
        </p:nvPicPr>
        <p:blipFill>
          <a:blip r:embed="rId6"/>
          <a:stretch>
            <a:fillRect/>
          </a:stretch>
        </p:blipFill>
        <p:spPr>
          <a:xfrm>
            <a:off x="4656908" y="1276212"/>
            <a:ext cx="3694583" cy="259107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4B1B72E-8E86-263B-5A5F-2C3FE3404510}"/>
              </a:ext>
            </a:extLst>
          </p:cNvPr>
          <p:cNvSpPr txBox="1"/>
          <p:nvPr/>
        </p:nvSpPr>
        <p:spPr>
          <a:xfrm>
            <a:off x="651219" y="3411313"/>
            <a:ext cx="7643695" cy="1532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nl-NL" sz="1000" b="1" i="1" dirty="0">
                <a:latin typeface="Montserrat" panose="00000500000000000000" pitchFamily="2" charset="0"/>
              </a:rPr>
              <a:t>Tindakan dan Rekomendasi:</a:t>
            </a:r>
          </a:p>
          <a:p>
            <a:endParaRPr lang="nl-NL" sz="1000" b="1" i="1" dirty="0">
              <a:latin typeface="Montserrat" panose="00000500000000000000" pitchFamily="2" charset="0"/>
            </a:endParaRPr>
          </a:p>
          <a:p>
            <a:r>
              <a:rPr lang="en-ID" sz="800" b="1" i="1" dirty="0" err="1">
                <a:solidFill>
                  <a:schemeClr val="tx2"/>
                </a:solidFill>
                <a:latin typeface="Montserrat" panose="00000500000000000000" pitchFamily="2" charset="0"/>
              </a:rPr>
              <a:t>Fokus</a:t>
            </a:r>
            <a:r>
              <a:rPr lang="en-ID" sz="800" b="1" i="1" dirty="0">
                <a:solidFill>
                  <a:schemeClr val="tx2"/>
                </a:solidFill>
                <a:latin typeface="Montserrat" panose="00000500000000000000" pitchFamily="2" charset="0"/>
              </a:rPr>
              <a:t> pada </a:t>
            </a:r>
            <a:r>
              <a:rPr lang="en-ID" sz="800" b="1" i="1" dirty="0" err="1">
                <a:solidFill>
                  <a:schemeClr val="tx2"/>
                </a:solidFill>
                <a:latin typeface="Montserrat" panose="00000500000000000000" pitchFamily="2" charset="0"/>
              </a:rPr>
              <a:t>Jawa</a:t>
            </a:r>
            <a:r>
              <a:rPr lang="en-ID" sz="800" b="1" i="1" dirty="0">
                <a:solidFill>
                  <a:schemeClr val="tx2"/>
                </a:solidFill>
                <a:latin typeface="Montserrat" panose="00000500000000000000" pitchFamily="2" charset="0"/>
              </a:rPr>
              <a:t> Barat</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Melanjutkan</a:t>
            </a:r>
            <a:r>
              <a:rPr lang="en-ID" sz="800" i="1" dirty="0">
                <a:solidFill>
                  <a:schemeClr val="tx1"/>
                </a:solidFill>
                <a:latin typeface="Montserrat" panose="00000500000000000000" pitchFamily="2" charset="0"/>
              </a:rPr>
              <a:t> strategi yang </a:t>
            </a:r>
            <a:r>
              <a:rPr lang="en-ID" sz="800" i="1" dirty="0" err="1">
                <a:solidFill>
                  <a:schemeClr val="tx1"/>
                </a:solidFill>
                <a:latin typeface="Montserrat" panose="00000500000000000000" pitchFamily="2" charset="0"/>
              </a:rPr>
              <a:t>efektif</a:t>
            </a:r>
            <a:r>
              <a:rPr lang="en-ID" sz="800" i="1" dirty="0">
                <a:solidFill>
                  <a:schemeClr val="tx1"/>
                </a:solidFill>
                <a:latin typeface="Montserrat" panose="00000500000000000000" pitchFamily="2" charset="0"/>
              </a:rPr>
              <a:t> di </a:t>
            </a:r>
            <a:r>
              <a:rPr lang="en-ID" sz="800" i="1" dirty="0" err="1">
                <a:solidFill>
                  <a:schemeClr val="tx1"/>
                </a:solidFill>
                <a:latin typeface="Montserrat" panose="00000500000000000000" pitchFamily="2" charset="0"/>
              </a:rPr>
              <a:t>Jawa</a:t>
            </a:r>
            <a:r>
              <a:rPr lang="en-ID" sz="800" i="1" dirty="0">
                <a:solidFill>
                  <a:schemeClr val="tx1"/>
                </a:solidFill>
                <a:latin typeface="Montserrat" panose="00000500000000000000" pitchFamily="2" charset="0"/>
              </a:rPr>
              <a:t> Barat dan </a:t>
            </a:r>
            <a:r>
              <a:rPr lang="en-ID" sz="800" i="1" dirty="0" err="1">
                <a:solidFill>
                  <a:schemeClr val="tx1"/>
                </a:solidFill>
                <a:latin typeface="Montserrat" panose="00000500000000000000" pitchFamily="2" charset="0"/>
              </a:rPr>
              <a:t>mengidentifikasi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faktor-faktor</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kesuksesan</a:t>
            </a:r>
            <a:r>
              <a:rPr lang="en-ID" sz="800" i="1" dirty="0">
                <a:solidFill>
                  <a:schemeClr val="tx1"/>
                </a:solidFill>
                <a:latin typeface="Montserrat" panose="00000500000000000000" pitchFamily="2" charset="0"/>
              </a:rPr>
              <a:t> yang </a:t>
            </a:r>
            <a:r>
              <a:rPr lang="en-ID" sz="800" i="1" dirty="0" err="1">
                <a:solidFill>
                  <a:schemeClr val="tx1"/>
                </a:solidFill>
                <a:latin typeface="Montserrat" panose="00000500000000000000" pitchFamily="2" charset="0"/>
              </a:rPr>
              <a:t>dapat</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diterapkan</a:t>
            </a:r>
            <a:r>
              <a:rPr lang="en-ID" sz="800" i="1" dirty="0">
                <a:solidFill>
                  <a:schemeClr val="tx1"/>
                </a:solidFill>
                <a:latin typeface="Montserrat" panose="00000500000000000000" pitchFamily="2" charset="0"/>
              </a:rPr>
              <a:t> di </a:t>
            </a:r>
            <a:r>
              <a:rPr lang="en-ID" sz="800" i="1" dirty="0" err="1">
                <a:solidFill>
                  <a:schemeClr val="tx1"/>
                </a:solidFill>
                <a:latin typeface="Montserrat" panose="00000500000000000000" pitchFamily="2" charset="0"/>
              </a:rPr>
              <a:t>provinsi</a:t>
            </a:r>
            <a:r>
              <a:rPr lang="en-ID" sz="800" i="1" dirty="0">
                <a:solidFill>
                  <a:schemeClr val="tx1"/>
                </a:solidFill>
                <a:latin typeface="Montserrat" panose="00000500000000000000" pitchFamily="2" charset="0"/>
              </a:rPr>
              <a:t> lain.</a:t>
            </a:r>
          </a:p>
          <a:p>
            <a:endParaRPr lang="en-ID" sz="800" i="1" dirty="0">
              <a:solidFill>
                <a:schemeClr val="tx1"/>
              </a:solidFill>
              <a:latin typeface="Montserrat" panose="00000500000000000000" pitchFamily="2" charset="0"/>
            </a:endParaRPr>
          </a:p>
          <a:p>
            <a:r>
              <a:rPr lang="en-ID" sz="800" b="1" i="1" dirty="0" err="1">
                <a:solidFill>
                  <a:schemeClr val="tx2"/>
                </a:solidFill>
                <a:latin typeface="Montserrat" panose="00000500000000000000" pitchFamily="2" charset="0"/>
              </a:rPr>
              <a:t>Peningkatan</a:t>
            </a:r>
            <a:r>
              <a:rPr lang="en-ID" sz="800" b="1" i="1" dirty="0">
                <a:solidFill>
                  <a:schemeClr val="tx2"/>
                </a:solidFill>
                <a:latin typeface="Montserrat" panose="00000500000000000000" pitchFamily="2" charset="0"/>
              </a:rPr>
              <a:t> di </a:t>
            </a:r>
            <a:r>
              <a:rPr lang="en-ID" sz="800" b="1" i="1" dirty="0" err="1">
                <a:solidFill>
                  <a:schemeClr val="tx2"/>
                </a:solidFill>
                <a:latin typeface="Montserrat" panose="00000500000000000000" pitchFamily="2" charset="0"/>
              </a:rPr>
              <a:t>Provinsi</a:t>
            </a:r>
            <a:r>
              <a:rPr lang="en-ID" sz="800" b="1" i="1" dirty="0">
                <a:solidFill>
                  <a:schemeClr val="tx2"/>
                </a:solidFill>
                <a:latin typeface="Montserrat" panose="00000500000000000000" pitchFamily="2" charset="0"/>
              </a:rPr>
              <a:t> Lain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Mengembangkan</a:t>
            </a:r>
            <a:r>
              <a:rPr lang="en-ID" sz="800" i="1" dirty="0">
                <a:solidFill>
                  <a:schemeClr val="tx1"/>
                </a:solidFill>
                <a:latin typeface="Montserrat" panose="00000500000000000000" pitchFamily="2" charset="0"/>
              </a:rPr>
              <a:t> strategi </a:t>
            </a:r>
            <a:r>
              <a:rPr lang="en-ID" sz="800" i="1" dirty="0" err="1">
                <a:solidFill>
                  <a:schemeClr val="tx1"/>
                </a:solidFill>
                <a:latin typeface="Montserrat" panose="00000500000000000000" pitchFamily="2" charset="0"/>
              </a:rPr>
              <a:t>khusus</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untuk</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meningkatkan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penjualan</a:t>
            </a:r>
            <a:r>
              <a:rPr lang="en-ID" sz="800" i="1" dirty="0">
                <a:solidFill>
                  <a:schemeClr val="tx1"/>
                </a:solidFill>
                <a:latin typeface="Montserrat" panose="00000500000000000000" pitchFamily="2" charset="0"/>
              </a:rPr>
              <a:t> dan </a:t>
            </a:r>
            <a:r>
              <a:rPr lang="en-ID" sz="800" i="1" dirty="0" err="1">
                <a:solidFill>
                  <a:schemeClr val="tx1"/>
                </a:solidFill>
                <a:latin typeface="Montserrat" panose="00000500000000000000" pitchFamily="2" charset="0"/>
              </a:rPr>
              <a:t>transaksi</a:t>
            </a:r>
            <a:r>
              <a:rPr lang="en-ID" sz="800" i="1" dirty="0">
                <a:solidFill>
                  <a:schemeClr val="tx1"/>
                </a:solidFill>
                <a:latin typeface="Montserrat" panose="00000500000000000000" pitchFamily="2" charset="0"/>
              </a:rPr>
              <a:t> di </a:t>
            </a:r>
            <a:r>
              <a:rPr lang="en-ID" sz="800" i="1" dirty="0" err="1">
                <a:solidFill>
                  <a:schemeClr val="tx1"/>
                </a:solidFill>
                <a:latin typeface="Montserrat" panose="00000500000000000000" pitchFamily="2" charset="0"/>
              </a:rPr>
              <a:t>provinsi</a:t>
            </a:r>
            <a:r>
              <a:rPr lang="en-ID" sz="800" i="1" dirty="0">
                <a:solidFill>
                  <a:schemeClr val="tx1"/>
                </a:solidFill>
                <a:latin typeface="Montserrat" panose="00000500000000000000" pitchFamily="2" charset="0"/>
              </a:rPr>
              <a:t> lain yang </a:t>
            </a:r>
            <a:r>
              <a:rPr lang="en-ID" sz="800" i="1" dirty="0" err="1">
                <a:solidFill>
                  <a:schemeClr val="tx1"/>
                </a:solidFill>
                <a:latin typeface="Montserrat" panose="00000500000000000000" pitchFamily="2" charset="0"/>
              </a:rPr>
              <a:t>menunjukkan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potensi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tinggi</a:t>
            </a:r>
            <a:r>
              <a:rPr lang="en-ID" sz="800" i="1" dirty="0">
                <a:solidFill>
                  <a:schemeClr val="tx1"/>
                </a:solidFill>
                <a:latin typeface="Montserrat" panose="00000500000000000000" pitchFamily="2" charset="0"/>
              </a:rPr>
              <a:t>.</a:t>
            </a:r>
          </a:p>
          <a:p>
            <a:endParaRPr lang="en-ID" sz="800" i="1" dirty="0">
              <a:solidFill>
                <a:schemeClr val="tx1"/>
              </a:solidFill>
              <a:latin typeface="Montserrat" panose="00000500000000000000" pitchFamily="2" charset="0"/>
            </a:endParaRPr>
          </a:p>
          <a:p>
            <a:r>
              <a:rPr lang="en-ID" sz="800" b="1" i="1" dirty="0" err="1">
                <a:solidFill>
                  <a:schemeClr val="tx2"/>
                </a:solidFill>
                <a:latin typeface="Montserrat" panose="00000500000000000000" pitchFamily="2" charset="0"/>
              </a:rPr>
              <a:t>Evaluasi</a:t>
            </a:r>
            <a:r>
              <a:rPr lang="en-ID" sz="800" b="1" i="1" dirty="0">
                <a:solidFill>
                  <a:schemeClr val="tx2"/>
                </a:solidFill>
                <a:latin typeface="Montserrat" panose="00000500000000000000" pitchFamily="2" charset="0"/>
              </a:rPr>
              <a:t> Cabang dan </a:t>
            </a:r>
            <a:r>
              <a:rPr lang="en-ID" sz="800" b="1" i="1" dirty="0" err="1">
                <a:solidFill>
                  <a:schemeClr val="tx2"/>
                </a:solidFill>
                <a:latin typeface="Montserrat" panose="00000500000000000000" pitchFamily="2" charset="0"/>
              </a:rPr>
              <a:t>Layanan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Melakukan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evaluasi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terhadap</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cabang</a:t>
            </a:r>
            <a:r>
              <a:rPr lang="en-ID" sz="800" i="1" dirty="0">
                <a:solidFill>
                  <a:schemeClr val="tx1"/>
                </a:solidFill>
                <a:latin typeface="Montserrat" panose="00000500000000000000" pitchFamily="2" charset="0"/>
              </a:rPr>
              <a:t> dan </a:t>
            </a:r>
            <a:r>
              <a:rPr lang="en-ID" sz="800" i="1" dirty="0" err="1">
                <a:solidFill>
                  <a:schemeClr val="tx1"/>
                </a:solidFill>
                <a:latin typeface="Montserrat" panose="00000500000000000000" pitchFamily="2" charset="0"/>
              </a:rPr>
              <a:t>layanan</a:t>
            </a:r>
            <a:r>
              <a:rPr lang="en-ID" sz="800" i="1" dirty="0">
                <a:solidFill>
                  <a:schemeClr val="tx1"/>
                </a:solidFill>
                <a:latin typeface="Montserrat" panose="00000500000000000000" pitchFamily="2" charset="0"/>
              </a:rPr>
              <a:t> di </a:t>
            </a:r>
            <a:r>
              <a:rPr lang="en-ID" sz="800" i="1" dirty="0" err="1">
                <a:solidFill>
                  <a:schemeClr val="tx1"/>
                </a:solidFill>
                <a:latin typeface="Montserrat" panose="00000500000000000000" pitchFamily="2" charset="0"/>
              </a:rPr>
              <a:t>provinsi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dengan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performa</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rendah</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untuk</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menemukan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cara</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meningkatkan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penjualan</a:t>
            </a:r>
            <a:r>
              <a:rPr lang="en-ID" sz="800" i="1" dirty="0">
                <a:solidFill>
                  <a:schemeClr val="tx1"/>
                </a:solidFill>
                <a:latin typeface="Montserrat" panose="00000500000000000000" pitchFamily="2" charset="0"/>
              </a:rPr>
              <a:t> dan </a:t>
            </a:r>
            <a:r>
              <a:rPr lang="en-ID" sz="800" i="1" dirty="0" err="1">
                <a:solidFill>
                  <a:schemeClr val="tx1"/>
                </a:solidFill>
                <a:latin typeface="Montserrat" panose="00000500000000000000" pitchFamily="2" charset="0"/>
              </a:rPr>
              <a:t>transaksi</a:t>
            </a:r>
            <a:r>
              <a:rPr lang="en-ID" sz="800" i="1" dirty="0">
                <a:solidFill>
                  <a:schemeClr val="tx1"/>
                </a:solidFill>
                <a:latin typeface="Montserrat" panose="00000500000000000000" pitchFamily="2" charset="0"/>
              </a:rPr>
              <a:t>.</a:t>
            </a:r>
          </a:p>
        </p:txBody>
      </p:sp>
      <p:sp>
        <p:nvSpPr>
          <p:cNvPr id="8" name="TextBox 7">
            <a:extLst>
              <a:ext uri="{FF2B5EF4-FFF2-40B4-BE49-F238E27FC236}">
                <a16:creationId xmlns:a16="http://schemas.microsoft.com/office/drawing/2014/main" id="{0B2E2CA7-4FE9-E0C5-B261-29B10C618BBD}"/>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9" name="Rectangle 8">
            <a:extLst>
              <a:ext uri="{FF2B5EF4-FFF2-40B4-BE49-F238E27FC236}">
                <a16:creationId xmlns:a16="http://schemas.microsoft.com/office/drawing/2014/main" id="{EE8894A7-47EA-DF0E-FB0F-32836FCD793B}"/>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4130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8" name="Picture 7">
            <a:extLst>
              <a:ext uri="{FF2B5EF4-FFF2-40B4-BE49-F238E27FC236}">
                <a16:creationId xmlns:a16="http://schemas.microsoft.com/office/drawing/2014/main" id="{F88BA6AF-D408-40C4-D134-8B302C2729BB}"/>
              </a:ext>
            </a:extLst>
          </p:cNvPr>
          <p:cNvPicPr>
            <a:picLocks noChangeAspect="1"/>
          </p:cNvPicPr>
          <p:nvPr/>
        </p:nvPicPr>
        <p:blipFill>
          <a:blip r:embed="rId5"/>
          <a:stretch>
            <a:fillRect/>
          </a:stretch>
        </p:blipFill>
        <p:spPr>
          <a:xfrm>
            <a:off x="1979021" y="1146190"/>
            <a:ext cx="5185955" cy="285111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16525CF-1B5F-7D95-78D8-D4425D521565}"/>
              </a:ext>
            </a:extLst>
          </p:cNvPr>
          <p:cNvSpPr txBox="1"/>
          <p:nvPr/>
        </p:nvSpPr>
        <p:spPr>
          <a:xfrm>
            <a:off x="1101294" y="4181902"/>
            <a:ext cx="7141052"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nl-NL" sz="1000" i="1" dirty="0">
                <a:latin typeface="Montserrat" panose="00000500000000000000" pitchFamily="2" charset="0"/>
              </a:rPr>
              <a:t>Tindakan dan Rekomendasi:</a:t>
            </a:r>
          </a:p>
          <a:p>
            <a:r>
              <a:rPr lang="nl-NL" sz="1000" i="1" dirty="0">
                <a:latin typeface="Montserrat" panose="00000500000000000000" pitchFamily="2" charset="0"/>
              </a:rPr>
              <a:t>1. Meningkatkan Rating Transaksi: Pelatihan dan Pengembangan Staf, Mengumpulkan Feedback Pelanggan</a:t>
            </a:r>
          </a:p>
          <a:p>
            <a:r>
              <a:rPr lang="nl-NL" sz="1000" i="1" dirty="0">
                <a:latin typeface="Montserrat" panose="00000500000000000000" pitchFamily="2" charset="0"/>
              </a:rPr>
              <a:t>2. Menjaga Tingkat Kepuasan Cabang: Konsistensi Layanan, Pelatihan Berkelanjutan pada staf</a:t>
            </a:r>
          </a:p>
          <a:p>
            <a:endParaRPr lang="nl-NL" sz="1000" i="1" dirty="0">
              <a:latin typeface="Montserrat" panose="00000500000000000000" pitchFamily="2" charset="0"/>
            </a:endParaRPr>
          </a:p>
        </p:txBody>
      </p:sp>
      <p:sp>
        <p:nvSpPr>
          <p:cNvPr id="13" name="TextBox 12">
            <a:extLst>
              <a:ext uri="{FF2B5EF4-FFF2-40B4-BE49-F238E27FC236}">
                <a16:creationId xmlns:a16="http://schemas.microsoft.com/office/drawing/2014/main" id="{128F01CF-2654-EEE7-875C-1F34BD71865C}"/>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15" name="Rectangle 14">
            <a:extLst>
              <a:ext uri="{FF2B5EF4-FFF2-40B4-BE49-F238E27FC236}">
                <a16:creationId xmlns:a16="http://schemas.microsoft.com/office/drawing/2014/main" id="{A77FA088-C0A0-5122-FA3F-05A007C65982}"/>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5670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14" name="TextBox 13">
            <a:extLst>
              <a:ext uri="{FF2B5EF4-FFF2-40B4-BE49-F238E27FC236}">
                <a16:creationId xmlns:a16="http://schemas.microsoft.com/office/drawing/2014/main" id="{044D7DC8-489D-EAE9-D242-83EA6B26EE93}"/>
              </a:ext>
            </a:extLst>
          </p:cNvPr>
          <p:cNvSpPr txBox="1"/>
          <p:nvPr/>
        </p:nvSpPr>
        <p:spPr>
          <a:xfrm>
            <a:off x="1249642" y="1093059"/>
            <a:ext cx="6760893" cy="338554"/>
          </a:xfrm>
          <a:prstGeom prst="rect">
            <a:avLst/>
          </a:prstGeom>
          <a:noFill/>
        </p:spPr>
        <p:txBody>
          <a:bodyPr wrap="square">
            <a:spAutoFit/>
          </a:bodyPr>
          <a:lstStyle/>
          <a:p>
            <a:r>
              <a:rPr lang="en-US" sz="1600" b="1" dirty="0">
                <a:latin typeface="Montserrat" panose="00000500000000000000" pitchFamily="2" charset="0"/>
              </a:rPr>
              <a:t>Geographical Map of Total Profit by Province in Indonesia</a:t>
            </a:r>
          </a:p>
        </p:txBody>
      </p:sp>
      <p:pic>
        <p:nvPicPr>
          <p:cNvPr id="5" name="Picture 4">
            <a:extLst>
              <a:ext uri="{FF2B5EF4-FFF2-40B4-BE49-F238E27FC236}">
                <a16:creationId xmlns:a16="http://schemas.microsoft.com/office/drawing/2014/main" id="{3926AC8F-7383-2803-178B-E6A2DF3EA913}"/>
              </a:ext>
            </a:extLst>
          </p:cNvPr>
          <p:cNvPicPr>
            <a:picLocks noChangeAspect="1"/>
          </p:cNvPicPr>
          <p:nvPr/>
        </p:nvPicPr>
        <p:blipFill>
          <a:blip r:embed="rId5"/>
          <a:stretch>
            <a:fillRect/>
          </a:stretch>
        </p:blipFill>
        <p:spPr>
          <a:xfrm>
            <a:off x="1249642" y="1578308"/>
            <a:ext cx="6144543" cy="2472133"/>
          </a:xfrm>
          <a:prstGeom prst="rect">
            <a:avLst/>
          </a:prstGeom>
        </p:spPr>
      </p:pic>
      <p:sp>
        <p:nvSpPr>
          <p:cNvPr id="9" name="TextBox 8">
            <a:extLst>
              <a:ext uri="{FF2B5EF4-FFF2-40B4-BE49-F238E27FC236}">
                <a16:creationId xmlns:a16="http://schemas.microsoft.com/office/drawing/2014/main" id="{8B7B9FE4-9E23-80D7-067B-89F5165FBD3A}"/>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10" name="Rectangle 9">
            <a:extLst>
              <a:ext uri="{FF2B5EF4-FFF2-40B4-BE49-F238E27FC236}">
                <a16:creationId xmlns:a16="http://schemas.microsoft.com/office/drawing/2014/main" id="{0A6D3EAD-F595-44E3-D905-BF9128CF7564}"/>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pic>
        <p:nvPicPr>
          <p:cNvPr id="15" name="Picture 14">
            <a:extLst>
              <a:ext uri="{FF2B5EF4-FFF2-40B4-BE49-F238E27FC236}">
                <a16:creationId xmlns:a16="http://schemas.microsoft.com/office/drawing/2014/main" id="{54892DF4-9E5B-2FBE-EFBA-0B5EC595E6FC}"/>
              </a:ext>
            </a:extLst>
          </p:cNvPr>
          <p:cNvPicPr>
            <a:picLocks noChangeAspect="1"/>
          </p:cNvPicPr>
          <p:nvPr/>
        </p:nvPicPr>
        <p:blipFill>
          <a:blip r:embed="rId6"/>
          <a:stretch>
            <a:fillRect/>
          </a:stretch>
        </p:blipFill>
        <p:spPr>
          <a:xfrm>
            <a:off x="1249643" y="4198587"/>
            <a:ext cx="3317020" cy="227408"/>
          </a:xfrm>
          <a:prstGeom prst="rect">
            <a:avLst/>
          </a:prstGeom>
        </p:spPr>
      </p:pic>
      <p:pic>
        <p:nvPicPr>
          <p:cNvPr id="17" name="Picture 16">
            <a:extLst>
              <a:ext uri="{FF2B5EF4-FFF2-40B4-BE49-F238E27FC236}">
                <a16:creationId xmlns:a16="http://schemas.microsoft.com/office/drawing/2014/main" id="{D7488524-EA30-B28C-7A15-8083938781F8}"/>
              </a:ext>
            </a:extLst>
          </p:cNvPr>
          <p:cNvPicPr>
            <a:picLocks noChangeAspect="1"/>
          </p:cNvPicPr>
          <p:nvPr/>
        </p:nvPicPr>
        <p:blipFill>
          <a:blip r:embed="rId7"/>
          <a:stretch>
            <a:fillRect/>
          </a:stretch>
        </p:blipFill>
        <p:spPr>
          <a:xfrm>
            <a:off x="6751053" y="4118966"/>
            <a:ext cx="2268533" cy="871944"/>
          </a:xfrm>
          <a:prstGeom prst="rect">
            <a:avLst/>
          </a:prstGeom>
        </p:spPr>
      </p:pic>
    </p:spTree>
    <p:extLst>
      <p:ext uri="{BB962C8B-B14F-4D97-AF65-F5344CB8AC3E}">
        <p14:creationId xmlns:p14="http://schemas.microsoft.com/office/powerpoint/2010/main" val="282637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8" name="Picture 7">
            <a:extLst>
              <a:ext uri="{FF2B5EF4-FFF2-40B4-BE49-F238E27FC236}">
                <a16:creationId xmlns:a16="http://schemas.microsoft.com/office/drawing/2014/main" id="{C72E06DA-3186-7336-6F75-5F8AA78A5306}"/>
              </a:ext>
            </a:extLst>
          </p:cNvPr>
          <p:cNvPicPr>
            <a:picLocks noChangeAspect="1"/>
          </p:cNvPicPr>
          <p:nvPr/>
        </p:nvPicPr>
        <p:blipFill>
          <a:blip r:embed="rId5"/>
          <a:stretch>
            <a:fillRect/>
          </a:stretch>
        </p:blipFill>
        <p:spPr>
          <a:xfrm>
            <a:off x="1006158" y="1152534"/>
            <a:ext cx="3435213" cy="250326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3704872-335D-6597-0679-EB4F8F3FA54C}"/>
              </a:ext>
            </a:extLst>
          </p:cNvPr>
          <p:cNvPicPr>
            <a:picLocks noChangeAspect="1"/>
          </p:cNvPicPr>
          <p:nvPr/>
        </p:nvPicPr>
        <p:blipFill>
          <a:blip r:embed="rId6"/>
          <a:stretch>
            <a:fillRect/>
          </a:stretch>
        </p:blipFill>
        <p:spPr>
          <a:xfrm>
            <a:off x="4803922" y="1152534"/>
            <a:ext cx="3435213" cy="245718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734BACFC-90E5-E6D3-6903-C44B9AB2C491}"/>
              </a:ext>
            </a:extLst>
          </p:cNvPr>
          <p:cNvSpPr txBox="1"/>
          <p:nvPr/>
        </p:nvSpPr>
        <p:spPr>
          <a:xfrm>
            <a:off x="1098083" y="3896629"/>
            <a:ext cx="7141052" cy="5386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1000" b="1" i="1" dirty="0" err="1">
                <a:latin typeface="Montserrat" panose="00000500000000000000" pitchFamily="2" charset="0"/>
              </a:rPr>
              <a:t>Produk</a:t>
            </a:r>
            <a:r>
              <a:rPr lang="en-US" sz="1000" b="1" i="1" dirty="0">
                <a:latin typeface="Montserrat" panose="00000500000000000000" pitchFamily="2" charset="0"/>
              </a:rPr>
              <a:t> </a:t>
            </a:r>
            <a:r>
              <a:rPr lang="en-US" sz="1000" b="1" i="1" dirty="0" err="1">
                <a:solidFill>
                  <a:schemeClr val="tx2"/>
                </a:solidFill>
                <a:latin typeface="Montserrat" panose="00000500000000000000" pitchFamily="2" charset="0"/>
              </a:rPr>
              <a:t>Psycholeptics</a:t>
            </a:r>
            <a:r>
              <a:rPr lang="en-US" sz="1000" b="1" i="1" dirty="0">
                <a:solidFill>
                  <a:schemeClr val="tx2"/>
                </a:solidFill>
                <a:latin typeface="Montserrat" panose="00000500000000000000" pitchFamily="2" charset="0"/>
              </a:rPr>
              <a:t> drugs, Hypnotics and sedatives drugs</a:t>
            </a:r>
            <a:r>
              <a:rPr lang="en-US" sz="1000" b="1" i="1" dirty="0">
                <a:latin typeface="Montserrat" panose="00000500000000000000" pitchFamily="2" charset="0"/>
              </a:rPr>
              <a:t> dan </a:t>
            </a:r>
            <a:r>
              <a:rPr lang="en-ID" sz="1100" b="1" i="0" dirty="0" err="1">
                <a:solidFill>
                  <a:schemeClr val="tx2"/>
                </a:solidFill>
                <a:effectLst/>
                <a:latin typeface="ui-sans-serif"/>
              </a:rPr>
              <a:t>Psycholeptics</a:t>
            </a:r>
            <a:r>
              <a:rPr lang="en-ID" sz="1100" b="1" i="0" dirty="0">
                <a:solidFill>
                  <a:schemeClr val="tx2"/>
                </a:solidFill>
                <a:effectLst/>
                <a:latin typeface="ui-sans-serif"/>
              </a:rPr>
              <a:t> drugs, Anxiolytic drugs</a:t>
            </a:r>
            <a:endParaRPr lang="en-US" sz="1000" b="1" i="1" dirty="0">
              <a:solidFill>
                <a:schemeClr val="tx2"/>
              </a:solidFill>
              <a:latin typeface="Montserrat" panose="00000500000000000000" pitchFamily="2" charset="0"/>
            </a:endParaRPr>
          </a:p>
          <a:p>
            <a:endParaRPr lang="nl-NL" sz="1000" b="1" i="1" dirty="0">
              <a:latin typeface="Montserrat" panose="00000500000000000000" pitchFamily="2" charset="0"/>
            </a:endParaRPr>
          </a:p>
          <a:p>
            <a:r>
              <a:rPr lang="en-ID" sz="800" i="1" dirty="0" err="1">
                <a:solidFill>
                  <a:schemeClr val="tx1"/>
                </a:solidFill>
                <a:latin typeface="Montserrat" panose="00000500000000000000" pitchFamily="2" charset="0"/>
              </a:rPr>
              <a:t>Menjadi</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produk</a:t>
            </a:r>
            <a:r>
              <a:rPr lang="en-ID" sz="800" i="1" dirty="0">
                <a:solidFill>
                  <a:schemeClr val="tx1"/>
                </a:solidFill>
                <a:latin typeface="Montserrat" panose="00000500000000000000" pitchFamily="2" charset="0"/>
              </a:rPr>
              <a:t> yang paling </a:t>
            </a:r>
            <a:r>
              <a:rPr lang="en-ID" sz="800" i="1" dirty="0" err="1">
                <a:solidFill>
                  <a:schemeClr val="tx1"/>
                </a:solidFill>
                <a:latin typeface="Montserrat" panose="00000500000000000000" pitchFamily="2" charset="0"/>
              </a:rPr>
              <a:t>sering</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dibeli</a:t>
            </a:r>
            <a:r>
              <a:rPr lang="en-ID" sz="800" i="1" dirty="0">
                <a:solidFill>
                  <a:schemeClr val="tx1"/>
                </a:solidFill>
                <a:latin typeface="Montserrat" panose="00000500000000000000" pitchFamily="2" charset="0"/>
              </a:rPr>
              <a:t> oleh </a:t>
            </a:r>
            <a:r>
              <a:rPr lang="en-ID" sz="800" i="1" dirty="0" err="1">
                <a:solidFill>
                  <a:schemeClr val="tx1"/>
                </a:solidFill>
                <a:latin typeface="Montserrat" panose="00000500000000000000" pitchFamily="2" charset="0"/>
              </a:rPr>
              <a:t>pelanggan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serta</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merupakan</a:t>
            </a:r>
            <a:r>
              <a:rPr lang="en-ID" sz="800" i="1" dirty="0">
                <a:solidFill>
                  <a:schemeClr val="tx1"/>
                </a:solidFill>
                <a:latin typeface="Montserrat" panose="00000500000000000000" pitchFamily="2" charset="0"/>
              </a:rPr>
              <a:t> </a:t>
            </a:r>
            <a:r>
              <a:rPr lang="en-ID" sz="800" i="1" dirty="0" err="1">
                <a:solidFill>
                  <a:schemeClr val="tx1"/>
                </a:solidFill>
                <a:latin typeface="Montserrat" panose="00000500000000000000" pitchFamily="2" charset="0"/>
              </a:rPr>
              <a:t>produk</a:t>
            </a:r>
            <a:r>
              <a:rPr lang="en-ID" sz="800" i="1" dirty="0">
                <a:solidFill>
                  <a:schemeClr val="tx1"/>
                </a:solidFill>
                <a:latin typeface="Montserrat" panose="00000500000000000000" pitchFamily="2" charset="0"/>
              </a:rPr>
              <a:t> yang </a:t>
            </a:r>
            <a:r>
              <a:rPr lang="en-ID" sz="800" i="1" dirty="0" err="1">
                <a:solidFill>
                  <a:schemeClr val="tx1"/>
                </a:solidFill>
                <a:latin typeface="Montserrat" panose="00000500000000000000" pitchFamily="2" charset="0"/>
              </a:rPr>
              <a:t>mempunyai</a:t>
            </a:r>
            <a:r>
              <a:rPr lang="en-ID" sz="800" i="1" dirty="0">
                <a:solidFill>
                  <a:schemeClr val="tx1"/>
                </a:solidFill>
                <a:latin typeface="Montserrat" panose="00000500000000000000" pitchFamily="2" charset="0"/>
              </a:rPr>
              <a:t> margin yang </a:t>
            </a:r>
            <a:r>
              <a:rPr lang="en-ID" sz="800" i="1" dirty="0" err="1">
                <a:solidFill>
                  <a:schemeClr val="tx1"/>
                </a:solidFill>
                <a:latin typeface="Montserrat" panose="00000500000000000000" pitchFamily="2" charset="0"/>
              </a:rPr>
              <a:t>tinggi</a:t>
            </a:r>
            <a:r>
              <a:rPr lang="en-ID" sz="800" i="1" dirty="0">
                <a:solidFill>
                  <a:schemeClr val="tx1"/>
                </a:solidFill>
                <a:latin typeface="Montserrat" panose="00000500000000000000" pitchFamily="2" charset="0"/>
              </a:rPr>
              <a:t> </a:t>
            </a:r>
          </a:p>
        </p:txBody>
      </p:sp>
      <p:sp>
        <p:nvSpPr>
          <p:cNvPr id="16" name="TextBox 15">
            <a:extLst>
              <a:ext uri="{FF2B5EF4-FFF2-40B4-BE49-F238E27FC236}">
                <a16:creationId xmlns:a16="http://schemas.microsoft.com/office/drawing/2014/main" id="{C2308C35-721F-06B5-A95E-8434974C1CC9}"/>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17" name="Rectangle 16">
            <a:extLst>
              <a:ext uri="{FF2B5EF4-FFF2-40B4-BE49-F238E27FC236}">
                <a16:creationId xmlns:a16="http://schemas.microsoft.com/office/drawing/2014/main" id="{1C95F0A3-3AD7-4A0C-19A9-FC8F949934EE}"/>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1110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8" name="Picture 7">
            <a:extLst>
              <a:ext uri="{FF2B5EF4-FFF2-40B4-BE49-F238E27FC236}">
                <a16:creationId xmlns:a16="http://schemas.microsoft.com/office/drawing/2014/main" id="{C72E06DA-3186-7336-6F75-5F8AA78A5306}"/>
              </a:ext>
            </a:extLst>
          </p:cNvPr>
          <p:cNvPicPr>
            <a:picLocks noChangeAspect="1"/>
          </p:cNvPicPr>
          <p:nvPr/>
        </p:nvPicPr>
        <p:blipFill>
          <a:blip r:embed="rId5"/>
          <a:stretch>
            <a:fillRect/>
          </a:stretch>
        </p:blipFill>
        <p:spPr>
          <a:xfrm>
            <a:off x="1006158" y="1152534"/>
            <a:ext cx="3435213" cy="250326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3704872-335D-6597-0679-EB4F8F3FA54C}"/>
              </a:ext>
            </a:extLst>
          </p:cNvPr>
          <p:cNvPicPr>
            <a:picLocks noChangeAspect="1"/>
          </p:cNvPicPr>
          <p:nvPr/>
        </p:nvPicPr>
        <p:blipFill>
          <a:blip r:embed="rId6"/>
          <a:stretch>
            <a:fillRect/>
          </a:stretch>
        </p:blipFill>
        <p:spPr>
          <a:xfrm>
            <a:off x="4803922" y="1152534"/>
            <a:ext cx="3435213" cy="245718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734BACFC-90E5-E6D3-6903-C44B9AB2C491}"/>
              </a:ext>
            </a:extLst>
          </p:cNvPr>
          <p:cNvSpPr txBox="1"/>
          <p:nvPr/>
        </p:nvSpPr>
        <p:spPr>
          <a:xfrm>
            <a:off x="996790" y="3942349"/>
            <a:ext cx="7141052"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nl-NL" sz="1000" i="1" dirty="0">
                <a:latin typeface="Montserrat" panose="00000500000000000000" pitchFamily="2" charset="0"/>
              </a:rPr>
              <a:t>Menggabungkan kedua analisis ini memberikan gambaran menyeluruh tentang produk mana yang paling diminati oleh pelanggan (berdasarkan jumlah transaksi) dan produk mana yang paling menguntungkan (berdasarkan margin keuntungan). Dengan informasi ini, Kimia Farma dapat membuat keputusan yang lebih baik tentang pengelolaan inventaris, pemasaran, dan pengembangan produk.</a:t>
            </a:r>
            <a:endParaRPr lang="en-ID" sz="800" i="1" dirty="0">
              <a:solidFill>
                <a:schemeClr val="tx1"/>
              </a:solidFill>
              <a:latin typeface="Montserrat" panose="00000500000000000000" pitchFamily="2" charset="0"/>
            </a:endParaRPr>
          </a:p>
        </p:txBody>
      </p:sp>
      <p:sp>
        <p:nvSpPr>
          <p:cNvPr id="6" name="TextBox 5">
            <a:extLst>
              <a:ext uri="{FF2B5EF4-FFF2-40B4-BE49-F238E27FC236}">
                <a16:creationId xmlns:a16="http://schemas.microsoft.com/office/drawing/2014/main" id="{82D46326-0021-764F-A69D-8CEA6BA6CCAE}"/>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7" name="Rectangle 6">
            <a:extLst>
              <a:ext uri="{FF2B5EF4-FFF2-40B4-BE49-F238E27FC236}">
                <a16:creationId xmlns:a16="http://schemas.microsoft.com/office/drawing/2014/main" id="{BA48AC97-E91C-ED16-3EF7-28DD76AD950D}"/>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35014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8" name="Picture 7">
            <a:extLst>
              <a:ext uri="{FF2B5EF4-FFF2-40B4-BE49-F238E27FC236}">
                <a16:creationId xmlns:a16="http://schemas.microsoft.com/office/drawing/2014/main" id="{C72E06DA-3186-7336-6F75-5F8AA78A5306}"/>
              </a:ext>
            </a:extLst>
          </p:cNvPr>
          <p:cNvPicPr>
            <a:picLocks noChangeAspect="1"/>
          </p:cNvPicPr>
          <p:nvPr/>
        </p:nvPicPr>
        <p:blipFill>
          <a:blip r:embed="rId5"/>
          <a:stretch>
            <a:fillRect/>
          </a:stretch>
        </p:blipFill>
        <p:spPr>
          <a:xfrm>
            <a:off x="1006158" y="1152534"/>
            <a:ext cx="3435213" cy="250326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3704872-335D-6597-0679-EB4F8F3FA54C}"/>
              </a:ext>
            </a:extLst>
          </p:cNvPr>
          <p:cNvPicPr>
            <a:picLocks noChangeAspect="1"/>
          </p:cNvPicPr>
          <p:nvPr/>
        </p:nvPicPr>
        <p:blipFill>
          <a:blip r:embed="rId6"/>
          <a:stretch>
            <a:fillRect/>
          </a:stretch>
        </p:blipFill>
        <p:spPr>
          <a:xfrm>
            <a:off x="4803922" y="1152534"/>
            <a:ext cx="3435213" cy="245718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734BACFC-90E5-E6D3-6903-C44B9AB2C491}"/>
              </a:ext>
            </a:extLst>
          </p:cNvPr>
          <p:cNvSpPr txBox="1"/>
          <p:nvPr/>
        </p:nvSpPr>
        <p:spPr>
          <a:xfrm>
            <a:off x="996790" y="3609721"/>
            <a:ext cx="7141052" cy="11695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nl-NL" sz="1000" b="1" i="1" dirty="0">
                <a:latin typeface="Montserrat" panose="00000500000000000000" pitchFamily="2" charset="0"/>
              </a:rPr>
              <a:t>1. Implementasi Strategis:</a:t>
            </a:r>
          </a:p>
          <a:p>
            <a:endParaRPr lang="nl-NL" sz="1000" b="1" i="1" dirty="0">
              <a:latin typeface="Montserrat" panose="00000500000000000000" pitchFamily="2" charset="0"/>
            </a:endParaRPr>
          </a:p>
          <a:p>
            <a:pPr marL="171450" indent="-171450">
              <a:buFont typeface="Arial" panose="020B0604020202020204" pitchFamily="34" charset="0"/>
              <a:buChar char="•"/>
            </a:pPr>
            <a:r>
              <a:rPr lang="nl-NL" sz="1000" i="1" dirty="0">
                <a:latin typeface="Montserrat" panose="00000500000000000000" pitchFamily="2" charset="0"/>
              </a:rPr>
              <a:t>Fokus pada produk yang sering dibeli dan memberikan margin tinggi akan membantu meningkatkan pendapatan sekaligus menjaga profitabilitas.</a:t>
            </a:r>
          </a:p>
          <a:p>
            <a:pPr marL="171450" indent="-171450">
              <a:buFont typeface="Arial" panose="020B0604020202020204" pitchFamily="34" charset="0"/>
              <a:buChar char="•"/>
            </a:pPr>
            <a:endParaRPr lang="nl-NL" sz="1000" i="1" dirty="0">
              <a:latin typeface="Montserrat" panose="00000500000000000000" pitchFamily="2" charset="0"/>
            </a:endParaRPr>
          </a:p>
          <a:p>
            <a:pPr marL="171450" indent="-171450">
              <a:buFont typeface="Arial" panose="020B0604020202020204" pitchFamily="34" charset="0"/>
              <a:buChar char="•"/>
            </a:pPr>
            <a:r>
              <a:rPr lang="nl-NL" sz="1000" i="1" dirty="0">
                <a:latin typeface="Montserrat" panose="00000500000000000000" pitchFamily="2" charset="0"/>
              </a:rPr>
              <a:t>Kampanye pemasaran yang ditargetkan dan penetapan harga yang strategis dapat dilakukan berdasarkan data ini.</a:t>
            </a:r>
            <a:endParaRPr lang="en-ID" sz="800" i="1" dirty="0">
              <a:solidFill>
                <a:schemeClr val="tx1"/>
              </a:solidFill>
              <a:latin typeface="Montserrat" panose="00000500000000000000" pitchFamily="2" charset="0"/>
            </a:endParaRPr>
          </a:p>
        </p:txBody>
      </p:sp>
      <p:sp>
        <p:nvSpPr>
          <p:cNvPr id="6" name="TextBox 5">
            <a:extLst>
              <a:ext uri="{FF2B5EF4-FFF2-40B4-BE49-F238E27FC236}">
                <a16:creationId xmlns:a16="http://schemas.microsoft.com/office/drawing/2014/main" id="{087C1D24-2817-906B-708F-9C1EE2EE916A}"/>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7" name="Rectangle 6">
            <a:extLst>
              <a:ext uri="{FF2B5EF4-FFF2-40B4-BE49-F238E27FC236}">
                <a16:creationId xmlns:a16="http://schemas.microsoft.com/office/drawing/2014/main" id="{1E07C0B6-FFA1-44D6-21B6-7258A5889E21}"/>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81955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pic>
        <p:nvPicPr>
          <p:cNvPr id="8" name="Picture 7">
            <a:extLst>
              <a:ext uri="{FF2B5EF4-FFF2-40B4-BE49-F238E27FC236}">
                <a16:creationId xmlns:a16="http://schemas.microsoft.com/office/drawing/2014/main" id="{C72E06DA-3186-7336-6F75-5F8AA78A5306}"/>
              </a:ext>
            </a:extLst>
          </p:cNvPr>
          <p:cNvPicPr>
            <a:picLocks noChangeAspect="1"/>
          </p:cNvPicPr>
          <p:nvPr/>
        </p:nvPicPr>
        <p:blipFill>
          <a:blip r:embed="rId5"/>
          <a:stretch>
            <a:fillRect/>
          </a:stretch>
        </p:blipFill>
        <p:spPr>
          <a:xfrm>
            <a:off x="1006158" y="1152534"/>
            <a:ext cx="3435213" cy="250326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3704872-335D-6597-0679-EB4F8F3FA54C}"/>
              </a:ext>
            </a:extLst>
          </p:cNvPr>
          <p:cNvPicPr>
            <a:picLocks noChangeAspect="1"/>
          </p:cNvPicPr>
          <p:nvPr/>
        </p:nvPicPr>
        <p:blipFill>
          <a:blip r:embed="rId6"/>
          <a:stretch>
            <a:fillRect/>
          </a:stretch>
        </p:blipFill>
        <p:spPr>
          <a:xfrm>
            <a:off x="4803922" y="1152534"/>
            <a:ext cx="3435213" cy="245718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734BACFC-90E5-E6D3-6903-C44B9AB2C491}"/>
              </a:ext>
            </a:extLst>
          </p:cNvPr>
          <p:cNvSpPr txBox="1"/>
          <p:nvPr/>
        </p:nvSpPr>
        <p:spPr>
          <a:xfrm>
            <a:off x="996790" y="3609721"/>
            <a:ext cx="7141052"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nl-NL" sz="1000" b="1" i="1" dirty="0">
                <a:latin typeface="Montserrat" panose="00000500000000000000" pitchFamily="2" charset="0"/>
              </a:rPr>
              <a:t>2. Manajemen Stok:</a:t>
            </a:r>
          </a:p>
          <a:p>
            <a:endParaRPr lang="nl-NL" sz="1000" b="1" i="1" dirty="0">
              <a:latin typeface="Montserrat" panose="00000500000000000000" pitchFamily="2" charset="0"/>
            </a:endParaRPr>
          </a:p>
          <a:p>
            <a:r>
              <a:rPr lang="nl-NL" sz="1000" i="1" dirty="0">
                <a:latin typeface="Montserrat" panose="00000500000000000000" pitchFamily="2" charset="0"/>
              </a:rPr>
              <a:t>Memastikan ketersediaan produk terlaris dengan margin tinggi akan mengoptimalkan penjualan dan profitabilitas</a:t>
            </a:r>
            <a:endParaRPr lang="en-ID" sz="800" i="1" dirty="0">
              <a:solidFill>
                <a:schemeClr val="tx1"/>
              </a:solidFill>
              <a:latin typeface="Montserrat" panose="00000500000000000000" pitchFamily="2" charset="0"/>
            </a:endParaRPr>
          </a:p>
        </p:txBody>
      </p:sp>
      <p:sp>
        <p:nvSpPr>
          <p:cNvPr id="6" name="TextBox 5">
            <a:extLst>
              <a:ext uri="{FF2B5EF4-FFF2-40B4-BE49-F238E27FC236}">
                <a16:creationId xmlns:a16="http://schemas.microsoft.com/office/drawing/2014/main" id="{5D341279-15C2-43F0-F7A4-0334B8E04DB3}"/>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Dashboard  Performance Analytics</a:t>
            </a:r>
            <a:endParaRPr lang="en-ID" sz="1100" dirty="0"/>
          </a:p>
        </p:txBody>
      </p:sp>
      <p:sp>
        <p:nvSpPr>
          <p:cNvPr id="7" name="Rectangle 6">
            <a:extLst>
              <a:ext uri="{FF2B5EF4-FFF2-40B4-BE49-F238E27FC236}">
                <a16:creationId xmlns:a16="http://schemas.microsoft.com/office/drawing/2014/main" id="{795D7324-219C-DB12-72B7-9C5A6F1B1B0D}"/>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00416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6" name="TextBox 5">
            <a:extLst>
              <a:ext uri="{FF2B5EF4-FFF2-40B4-BE49-F238E27FC236}">
                <a16:creationId xmlns:a16="http://schemas.microsoft.com/office/drawing/2014/main" id="{5D341279-15C2-43F0-F7A4-0334B8E04DB3}"/>
              </a:ext>
            </a:extLst>
          </p:cNvPr>
          <p:cNvSpPr txBox="1"/>
          <p:nvPr/>
        </p:nvSpPr>
        <p:spPr>
          <a:xfrm>
            <a:off x="480378" y="363324"/>
            <a:ext cx="4572000" cy="261610"/>
          </a:xfrm>
          <a:prstGeom prst="rect">
            <a:avLst/>
          </a:prstGeom>
          <a:noFill/>
        </p:spPr>
        <p:txBody>
          <a:bodyPr wrap="square">
            <a:spAutoFit/>
          </a:bodyPr>
          <a:lstStyle/>
          <a:p>
            <a:r>
              <a:rPr lang="en-ID" sz="1100" b="1" dirty="0">
                <a:latin typeface="Montserrat" panose="00000500000000000000" pitchFamily="2" charset="0"/>
                <a:ea typeface="Rubik"/>
                <a:cs typeface="Rubik"/>
                <a:sym typeface="Rubik"/>
              </a:rPr>
              <a:t>Kesimpulan </a:t>
            </a:r>
            <a:endParaRPr lang="en-ID" sz="1100" dirty="0"/>
          </a:p>
        </p:txBody>
      </p:sp>
      <p:sp>
        <p:nvSpPr>
          <p:cNvPr id="7" name="Rectangle 6">
            <a:extLst>
              <a:ext uri="{FF2B5EF4-FFF2-40B4-BE49-F238E27FC236}">
                <a16:creationId xmlns:a16="http://schemas.microsoft.com/office/drawing/2014/main" id="{795D7324-219C-DB12-72B7-9C5A6F1B1B0D}"/>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2" name="Google Shape;73;p16">
            <a:extLst>
              <a:ext uri="{FF2B5EF4-FFF2-40B4-BE49-F238E27FC236}">
                <a16:creationId xmlns:a16="http://schemas.microsoft.com/office/drawing/2014/main" id="{BEFD18BD-A47D-8C0F-0C3E-2898430D219A}"/>
              </a:ext>
            </a:extLst>
          </p:cNvPr>
          <p:cNvSpPr txBox="1"/>
          <p:nvPr/>
        </p:nvSpPr>
        <p:spPr>
          <a:xfrm>
            <a:off x="427356" y="742848"/>
            <a:ext cx="7924099" cy="4154379"/>
          </a:xfrm>
          <a:prstGeom prst="roundRect">
            <a:avLst>
              <a:gd name="adj" fmla="val 5866"/>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ID" sz="1050" b="1" dirty="0">
                <a:solidFill>
                  <a:schemeClr val="dk1"/>
                </a:solidFill>
                <a:latin typeface="Montserrat" panose="00000500000000000000" pitchFamily="2" charset="0"/>
                <a:ea typeface="Montserrat Medium"/>
                <a:cs typeface="Montserrat Medium"/>
                <a:sym typeface="Montserrat Medium"/>
              </a:rPr>
              <a:t>1. </a:t>
            </a:r>
            <a:r>
              <a:rPr lang="en-ID" sz="1050" b="1" dirty="0" err="1">
                <a:solidFill>
                  <a:schemeClr val="dk1"/>
                </a:solidFill>
                <a:latin typeface="Montserrat" panose="00000500000000000000" pitchFamily="2" charset="0"/>
                <a:ea typeface="Montserrat Medium"/>
                <a:cs typeface="Montserrat Medium"/>
                <a:sym typeface="Montserrat Medium"/>
              </a:rPr>
              <a:t>Tren</a:t>
            </a:r>
            <a:r>
              <a:rPr lang="en-ID" sz="1050" b="1" dirty="0">
                <a:solidFill>
                  <a:schemeClr val="dk1"/>
                </a:solidFill>
                <a:latin typeface="Montserrat" panose="00000500000000000000" pitchFamily="2" charset="0"/>
                <a:ea typeface="Montserrat Medium"/>
                <a:cs typeface="Montserrat Medium"/>
                <a:sym typeface="Montserrat Medium"/>
              </a:rPr>
              <a:t> </a:t>
            </a:r>
            <a:r>
              <a:rPr lang="en-ID" sz="1050" b="1" dirty="0" err="1">
                <a:solidFill>
                  <a:schemeClr val="dk1"/>
                </a:solidFill>
                <a:latin typeface="Montserrat" panose="00000500000000000000" pitchFamily="2" charset="0"/>
                <a:ea typeface="Montserrat Medium"/>
                <a:cs typeface="Montserrat Medium"/>
                <a:sym typeface="Montserrat Medium"/>
              </a:rPr>
              <a:t>Penjualan</a:t>
            </a:r>
            <a:r>
              <a:rPr lang="en-ID" sz="1050" b="1" dirty="0">
                <a:solidFill>
                  <a:schemeClr val="dk1"/>
                </a:solidFill>
                <a:latin typeface="Montserrat" panose="00000500000000000000" pitchFamily="2" charset="0"/>
                <a:ea typeface="Montserrat Medium"/>
                <a:cs typeface="Montserrat Medium"/>
                <a:sym typeface="Montserrat Medium"/>
              </a:rPr>
              <a:t> Stabil</a:t>
            </a:r>
          </a:p>
          <a:p>
            <a:pPr marL="0" lvl="0" indent="0" rtl="0">
              <a:lnSpc>
                <a:spcPct val="115000"/>
              </a:lnSpc>
              <a:spcBef>
                <a:spcPts val="0"/>
              </a:spcBef>
              <a:spcAft>
                <a:spcPts val="0"/>
              </a:spcAft>
              <a:buNone/>
            </a:pPr>
            <a:r>
              <a:rPr lang="en-ID" sz="1000" i="1" dirty="0" err="1">
                <a:solidFill>
                  <a:schemeClr val="dk1"/>
                </a:solidFill>
                <a:latin typeface="Montserrat" panose="00000500000000000000" pitchFamily="2" charset="0"/>
                <a:ea typeface="Montserrat Medium"/>
                <a:cs typeface="Montserrat Medium"/>
                <a:sym typeface="Montserrat Medium"/>
              </a:rPr>
              <a:t>Pendapatan</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relatif</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stabil</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dari</a:t>
            </a:r>
            <a:r>
              <a:rPr lang="en-ID" sz="1000" i="1" dirty="0">
                <a:solidFill>
                  <a:schemeClr val="dk1"/>
                </a:solidFill>
                <a:latin typeface="Montserrat" panose="00000500000000000000" pitchFamily="2" charset="0"/>
                <a:ea typeface="Montserrat Medium"/>
                <a:cs typeface="Montserrat Medium"/>
                <a:sym typeface="Montserrat Medium"/>
              </a:rPr>
              <a:t> 2020-2023 </a:t>
            </a:r>
            <a:r>
              <a:rPr lang="en-ID" sz="1000" i="1" dirty="0" err="1">
                <a:solidFill>
                  <a:schemeClr val="dk1"/>
                </a:solidFill>
                <a:latin typeface="Montserrat" panose="00000500000000000000" pitchFamily="2" charset="0"/>
                <a:ea typeface="Montserrat Medium"/>
                <a:cs typeface="Montserrat Medium"/>
                <a:sym typeface="Montserrat Medium"/>
              </a:rPr>
              <a:t>dengan</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fluktuasi</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kecil</a:t>
            </a:r>
            <a:endParaRPr lang="en-ID" sz="1000" i="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endParaRPr lang="en-ID" sz="1050" i="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r>
              <a:rPr lang="en-ID" sz="1050" b="1" dirty="0">
                <a:latin typeface="Montserrat" panose="00000500000000000000" pitchFamily="2" charset="0"/>
                <a:ea typeface="Montserrat Medium"/>
                <a:cs typeface="Montserrat Medium"/>
                <a:sym typeface="Montserrat Medium"/>
              </a:rPr>
              <a:t>2. </a:t>
            </a:r>
            <a:r>
              <a:rPr lang="en-ID" sz="1050" b="1" dirty="0">
                <a:solidFill>
                  <a:schemeClr val="dk1"/>
                </a:solidFill>
                <a:latin typeface="Montserrat" panose="00000500000000000000" pitchFamily="2" charset="0"/>
                <a:ea typeface="Montserrat Medium"/>
                <a:cs typeface="Montserrat Medium"/>
                <a:sym typeface="Montserrat Medium"/>
              </a:rPr>
              <a:t>Kinerja Kimia </a:t>
            </a:r>
            <a:r>
              <a:rPr lang="en-ID" sz="1050" b="1" dirty="0" err="1">
                <a:solidFill>
                  <a:schemeClr val="dk1"/>
                </a:solidFill>
                <a:latin typeface="Montserrat" panose="00000500000000000000" pitchFamily="2" charset="0"/>
                <a:ea typeface="Montserrat Medium"/>
                <a:cs typeface="Montserrat Medium"/>
                <a:sym typeface="Montserrat Medium"/>
              </a:rPr>
              <a:t>Farma</a:t>
            </a:r>
            <a:endParaRPr lang="en-ID" sz="1050" i="1"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1000" i="1" dirty="0">
                <a:solidFill>
                  <a:schemeClr val="dk1"/>
                </a:solidFill>
                <a:latin typeface="Montserrat" panose="00000500000000000000" pitchFamily="2" charset="0"/>
                <a:ea typeface="Montserrat Medium"/>
                <a:cs typeface="Montserrat Medium"/>
                <a:sym typeface="Montserrat Medium"/>
              </a:rPr>
              <a:t>Total Net Sales: </a:t>
            </a:r>
            <a:r>
              <a:rPr lang="en-ID" sz="1000" i="1" dirty="0">
                <a:solidFill>
                  <a:schemeClr val="tx2"/>
                </a:solidFill>
                <a:latin typeface="Montserrat" panose="00000500000000000000" pitchFamily="2" charset="0"/>
                <a:ea typeface="Montserrat Medium"/>
                <a:cs typeface="Montserrat Medium"/>
                <a:sym typeface="Montserrat Medium"/>
              </a:rPr>
              <a:t>346,96</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tx2"/>
                </a:solidFill>
                <a:latin typeface="Montserrat" panose="00000500000000000000" pitchFamily="2" charset="0"/>
                <a:ea typeface="Montserrat Medium"/>
                <a:cs typeface="Montserrat Medium"/>
                <a:sym typeface="Montserrat Medium"/>
              </a:rPr>
              <a:t>Miliar</a:t>
            </a:r>
            <a:r>
              <a:rPr lang="en-ID" sz="1000" i="1" dirty="0">
                <a:solidFill>
                  <a:schemeClr val="dk1"/>
                </a:solidFill>
                <a:latin typeface="Montserrat" panose="00000500000000000000" pitchFamily="2" charset="0"/>
                <a:ea typeface="Montserrat Medium"/>
                <a:cs typeface="Montserrat Medium"/>
                <a:sym typeface="Montserrat Medium"/>
              </a:rPr>
              <a:t> (2020-2023)</a:t>
            </a:r>
          </a:p>
          <a:p>
            <a:pPr marL="171450" lvl="0" indent="-171450" rtl="0">
              <a:lnSpc>
                <a:spcPct val="115000"/>
              </a:lnSpc>
              <a:spcBef>
                <a:spcPts val="0"/>
              </a:spcBef>
              <a:spcAft>
                <a:spcPts val="0"/>
              </a:spcAft>
              <a:buFont typeface="Arial" panose="020B0604020202020204" pitchFamily="34" charset="0"/>
              <a:buChar char="•"/>
            </a:pPr>
            <a:r>
              <a:rPr lang="en-ID" sz="1000" i="1" dirty="0">
                <a:solidFill>
                  <a:schemeClr val="dk1"/>
                </a:solidFill>
                <a:latin typeface="Montserrat" panose="00000500000000000000" pitchFamily="2" charset="0"/>
                <a:ea typeface="Montserrat Medium"/>
                <a:cs typeface="Montserrat Medium"/>
                <a:sym typeface="Montserrat Medium"/>
              </a:rPr>
              <a:t>Total Net Profit: </a:t>
            </a:r>
            <a:r>
              <a:rPr lang="en-ID" sz="1000" i="1" dirty="0">
                <a:solidFill>
                  <a:schemeClr val="tx2"/>
                </a:solidFill>
                <a:latin typeface="Montserrat" panose="00000500000000000000" pitchFamily="2" charset="0"/>
                <a:ea typeface="Montserrat Medium"/>
                <a:cs typeface="Montserrat Medium"/>
                <a:sym typeface="Montserrat Medium"/>
              </a:rPr>
              <a:t>98,54</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tx2"/>
                </a:solidFill>
                <a:latin typeface="Montserrat" panose="00000500000000000000" pitchFamily="2" charset="0"/>
                <a:ea typeface="Montserrat Medium"/>
                <a:cs typeface="Montserrat Medium"/>
                <a:sym typeface="Montserrat Medium"/>
              </a:rPr>
              <a:t>Miliar</a:t>
            </a:r>
            <a:r>
              <a:rPr lang="en-ID" sz="1000" i="1" dirty="0">
                <a:solidFill>
                  <a:schemeClr val="dk1"/>
                </a:solidFill>
                <a:latin typeface="Montserrat" panose="00000500000000000000" pitchFamily="2" charset="0"/>
                <a:ea typeface="Montserrat Medium"/>
                <a:cs typeface="Montserrat Medium"/>
                <a:sym typeface="Montserrat Medium"/>
              </a:rPr>
              <a:t> (2020-2023)</a:t>
            </a:r>
          </a:p>
          <a:p>
            <a:pPr marL="171450" lvl="0" indent="-171450" rtl="0">
              <a:lnSpc>
                <a:spcPct val="115000"/>
              </a:lnSpc>
              <a:spcBef>
                <a:spcPts val="0"/>
              </a:spcBef>
              <a:spcAft>
                <a:spcPts val="0"/>
              </a:spcAft>
              <a:buFont typeface="Arial" panose="020B0604020202020204" pitchFamily="34" charset="0"/>
              <a:buChar char="•"/>
            </a:pPr>
            <a:r>
              <a:rPr lang="en-ID" sz="1000" i="1" dirty="0">
                <a:solidFill>
                  <a:schemeClr val="dk1"/>
                </a:solidFill>
                <a:latin typeface="Montserrat" panose="00000500000000000000" pitchFamily="2" charset="0"/>
                <a:ea typeface="Montserrat Medium"/>
                <a:cs typeface="Montserrat Medium"/>
                <a:sym typeface="Montserrat Medium"/>
              </a:rPr>
              <a:t>Total </a:t>
            </a:r>
            <a:r>
              <a:rPr lang="en-ID" sz="1000" i="1" dirty="0" err="1">
                <a:solidFill>
                  <a:schemeClr val="dk1"/>
                </a:solidFill>
                <a:latin typeface="Montserrat" panose="00000500000000000000" pitchFamily="2" charset="0"/>
                <a:ea typeface="Montserrat Medium"/>
                <a:cs typeface="Montserrat Medium"/>
                <a:sym typeface="Montserrat Medium"/>
              </a:rPr>
              <a:t>Transaksi</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a:solidFill>
                  <a:schemeClr val="tx2"/>
                </a:solidFill>
                <a:latin typeface="Montserrat" panose="00000500000000000000" pitchFamily="2" charset="0"/>
                <a:ea typeface="Montserrat Medium"/>
                <a:cs typeface="Montserrat Medium"/>
                <a:sym typeface="Montserrat Medium"/>
              </a:rPr>
              <a:t>672,46</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tx2"/>
                </a:solidFill>
                <a:latin typeface="Montserrat" panose="00000500000000000000" pitchFamily="2" charset="0"/>
                <a:ea typeface="Montserrat Medium"/>
                <a:cs typeface="Montserrat Medium"/>
                <a:sym typeface="Montserrat Medium"/>
              </a:rPr>
              <a:t>ribu</a:t>
            </a:r>
            <a:r>
              <a:rPr lang="en-ID" sz="1000" i="1" dirty="0">
                <a:solidFill>
                  <a:schemeClr val="dk1"/>
                </a:solidFill>
                <a:latin typeface="Montserrat" panose="00000500000000000000" pitchFamily="2" charset="0"/>
                <a:ea typeface="Montserrat Medium"/>
                <a:cs typeface="Montserrat Medium"/>
                <a:sym typeface="Montserrat Medium"/>
              </a:rPr>
              <a:t> (2020-2023)</a:t>
            </a:r>
          </a:p>
          <a:p>
            <a:pPr marL="171450" lvl="0" indent="-171450" rtl="0">
              <a:lnSpc>
                <a:spcPct val="115000"/>
              </a:lnSpc>
              <a:spcBef>
                <a:spcPts val="0"/>
              </a:spcBef>
              <a:spcAft>
                <a:spcPts val="0"/>
              </a:spcAft>
              <a:buFont typeface="Arial" panose="020B0604020202020204" pitchFamily="34" charset="0"/>
              <a:buChar char="•"/>
            </a:pPr>
            <a:r>
              <a:rPr lang="en-ID" sz="1000" i="1" dirty="0" err="1">
                <a:solidFill>
                  <a:schemeClr val="dk1"/>
                </a:solidFill>
                <a:latin typeface="Montserrat" panose="00000500000000000000" pitchFamily="2" charset="0"/>
                <a:ea typeface="Montserrat Medium"/>
                <a:cs typeface="Montserrat Medium"/>
                <a:sym typeface="Montserrat Medium"/>
              </a:rPr>
              <a:t>Penurunan</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kecil</a:t>
            </a:r>
            <a:r>
              <a:rPr lang="en-ID" sz="1000" i="1" dirty="0">
                <a:solidFill>
                  <a:schemeClr val="dk1"/>
                </a:solidFill>
                <a:latin typeface="Montserrat" panose="00000500000000000000" pitchFamily="2" charset="0"/>
                <a:ea typeface="Montserrat Medium"/>
                <a:cs typeface="Montserrat Medium"/>
                <a:sym typeface="Montserrat Medium"/>
              </a:rPr>
              <a:t> pada 2023: Net sales dan net profit </a:t>
            </a:r>
            <a:r>
              <a:rPr lang="en-ID" sz="1000" i="1" dirty="0" err="1">
                <a:solidFill>
                  <a:schemeClr val="dk1"/>
                </a:solidFill>
                <a:latin typeface="Montserrat" panose="00000500000000000000" pitchFamily="2" charset="0"/>
                <a:ea typeface="Montserrat Medium"/>
                <a:cs typeface="Montserrat Medium"/>
                <a:sym typeface="Montserrat Medium"/>
              </a:rPr>
              <a:t>turun</a:t>
            </a:r>
            <a:r>
              <a:rPr lang="en-ID" sz="1000" i="1" dirty="0">
                <a:solidFill>
                  <a:schemeClr val="dk1"/>
                </a:solidFill>
                <a:latin typeface="Montserrat" panose="00000500000000000000" pitchFamily="2" charset="0"/>
                <a:ea typeface="Montserrat Medium"/>
                <a:cs typeface="Montserrat Medium"/>
                <a:sym typeface="Montserrat Medium"/>
              </a:rPr>
              <a:t> 0,6%, </a:t>
            </a:r>
            <a:r>
              <a:rPr lang="en-ID" sz="1000" i="1" dirty="0" err="1">
                <a:solidFill>
                  <a:schemeClr val="dk1"/>
                </a:solidFill>
                <a:latin typeface="Montserrat" panose="00000500000000000000" pitchFamily="2" charset="0"/>
                <a:ea typeface="Montserrat Medium"/>
                <a:cs typeface="Montserrat Medium"/>
                <a:sym typeface="Montserrat Medium"/>
              </a:rPr>
              <a:t>transaksi</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turun</a:t>
            </a:r>
            <a:r>
              <a:rPr lang="en-ID" sz="1000" i="1" dirty="0">
                <a:solidFill>
                  <a:schemeClr val="dk1"/>
                </a:solidFill>
                <a:latin typeface="Montserrat" panose="00000500000000000000" pitchFamily="2" charset="0"/>
                <a:ea typeface="Montserrat Medium"/>
                <a:cs typeface="Montserrat Medium"/>
                <a:sym typeface="Montserrat Medium"/>
              </a:rPr>
              <a:t> 0,7%</a:t>
            </a:r>
          </a:p>
          <a:p>
            <a:pPr lvl="0" rtl="0">
              <a:lnSpc>
                <a:spcPct val="115000"/>
              </a:lnSpc>
              <a:spcBef>
                <a:spcPts val="0"/>
              </a:spcBef>
              <a:spcAft>
                <a:spcPts val="0"/>
              </a:spcAft>
            </a:pPr>
            <a:r>
              <a:rPr lang="en-ID" sz="1050" i="1" dirty="0">
                <a:solidFill>
                  <a:schemeClr val="dk1"/>
                </a:solidFill>
                <a:latin typeface="Montserrat" panose="00000500000000000000" pitchFamily="2" charset="0"/>
                <a:ea typeface="Montserrat Medium"/>
                <a:cs typeface="Montserrat Medium"/>
                <a:sym typeface="Montserrat Medium"/>
              </a:rPr>
              <a:t> </a:t>
            </a:r>
            <a:r>
              <a:rPr lang="en-ID" sz="800" i="1" dirty="0">
                <a:solidFill>
                  <a:schemeClr val="dk1"/>
                </a:solidFill>
                <a:latin typeface="Montserrat" panose="00000500000000000000" pitchFamily="2" charset="0"/>
                <a:ea typeface="Montserrat Medium"/>
                <a:cs typeface="Montserrat Medium"/>
                <a:sym typeface="Montserrat Medium"/>
              </a:rPr>
              <a:t>(</a:t>
            </a:r>
            <a:r>
              <a:rPr lang="en-ID" sz="800" i="1" dirty="0" err="1">
                <a:solidFill>
                  <a:schemeClr val="dk1"/>
                </a:solidFill>
                <a:latin typeface="Montserrat" panose="00000500000000000000" pitchFamily="2" charset="0"/>
                <a:ea typeface="Montserrat Medium"/>
                <a:cs typeface="Montserrat Medium"/>
                <a:sym typeface="Montserrat Medium"/>
              </a:rPr>
              <a:t>angka</a:t>
            </a:r>
            <a:r>
              <a:rPr lang="en-ID" sz="800" i="1" dirty="0">
                <a:solidFill>
                  <a:schemeClr val="dk1"/>
                </a:solidFill>
                <a:latin typeface="Montserrat" panose="00000500000000000000" pitchFamily="2" charset="0"/>
                <a:ea typeface="Montserrat Medium"/>
                <a:cs typeface="Montserrat Medium"/>
                <a:sym typeface="Montserrat Medium"/>
              </a:rPr>
              <a:t> </a:t>
            </a:r>
            <a:r>
              <a:rPr lang="en-ID" sz="800" i="1" dirty="0" err="1">
                <a:solidFill>
                  <a:schemeClr val="dk1"/>
                </a:solidFill>
                <a:latin typeface="Montserrat" panose="00000500000000000000" pitchFamily="2" charset="0"/>
                <a:ea typeface="Montserrat Medium"/>
                <a:cs typeface="Montserrat Medium"/>
                <a:sym typeface="Montserrat Medium"/>
              </a:rPr>
              <a:t>mutlak</a:t>
            </a:r>
            <a:r>
              <a:rPr lang="en-ID" sz="800" i="1" dirty="0">
                <a:solidFill>
                  <a:schemeClr val="dk1"/>
                </a:solidFill>
                <a:latin typeface="Montserrat" panose="00000500000000000000" pitchFamily="2" charset="0"/>
                <a:ea typeface="Montserrat Medium"/>
                <a:cs typeface="Montserrat Medium"/>
                <a:sym typeface="Montserrat Medium"/>
              </a:rPr>
              <a:t> </a:t>
            </a:r>
            <a:r>
              <a:rPr lang="en-ID" sz="800" i="1" dirty="0" err="1">
                <a:solidFill>
                  <a:schemeClr val="dk1"/>
                </a:solidFill>
                <a:latin typeface="Montserrat" panose="00000500000000000000" pitchFamily="2" charset="0"/>
                <a:ea typeface="Montserrat Medium"/>
                <a:cs typeface="Montserrat Medium"/>
                <a:sym typeface="Montserrat Medium"/>
              </a:rPr>
              <a:t>penurunan</a:t>
            </a:r>
            <a:r>
              <a:rPr lang="en-ID" sz="800" i="1" dirty="0">
                <a:solidFill>
                  <a:schemeClr val="dk1"/>
                </a:solidFill>
                <a:latin typeface="Montserrat" panose="00000500000000000000" pitchFamily="2" charset="0"/>
                <a:ea typeface="Montserrat Medium"/>
                <a:cs typeface="Montserrat Medium"/>
                <a:sym typeface="Montserrat Medium"/>
              </a:rPr>
              <a:t> </a:t>
            </a:r>
            <a:r>
              <a:rPr lang="en-ID" sz="800" i="1" dirty="0" err="1">
                <a:solidFill>
                  <a:schemeClr val="dk1"/>
                </a:solidFill>
                <a:latin typeface="Montserrat" panose="00000500000000000000" pitchFamily="2" charset="0"/>
                <a:ea typeface="Montserrat Medium"/>
                <a:cs typeface="Montserrat Medium"/>
                <a:sym typeface="Montserrat Medium"/>
              </a:rPr>
              <a:t>ditahun</a:t>
            </a:r>
            <a:r>
              <a:rPr lang="en-ID" sz="800" i="1" dirty="0">
                <a:solidFill>
                  <a:schemeClr val="dk1"/>
                </a:solidFill>
                <a:latin typeface="Montserrat" panose="00000500000000000000" pitchFamily="2" charset="0"/>
                <a:ea typeface="Montserrat Medium"/>
                <a:cs typeface="Montserrat Medium"/>
                <a:sym typeface="Montserrat Medium"/>
              </a:rPr>
              <a:t> 2023 </a:t>
            </a:r>
            <a:r>
              <a:rPr lang="en-ID" sz="800" i="1" dirty="0">
                <a:solidFill>
                  <a:srgbClr val="FF0000"/>
                </a:solidFill>
                <a:latin typeface="Montserrat" panose="00000500000000000000" pitchFamily="2" charset="0"/>
                <a:ea typeface="Montserrat Medium"/>
                <a:cs typeface="Montserrat Medium"/>
                <a:sym typeface="Montserrat Medium"/>
              </a:rPr>
              <a:t>-521,10</a:t>
            </a:r>
            <a:r>
              <a:rPr lang="en-ID" sz="800" i="1" dirty="0">
                <a:solidFill>
                  <a:schemeClr val="dk1"/>
                </a:solidFill>
                <a:latin typeface="Montserrat" panose="00000500000000000000" pitchFamily="2" charset="0"/>
                <a:ea typeface="Montserrat Medium"/>
                <a:cs typeface="Montserrat Medium"/>
                <a:sym typeface="Montserrat Medium"/>
              </a:rPr>
              <a:t> Juta </a:t>
            </a:r>
            <a:r>
              <a:rPr lang="en-ID" sz="800" i="1" dirty="0">
                <a:solidFill>
                  <a:srgbClr val="FF0000"/>
                </a:solidFill>
                <a:latin typeface="Montserrat" panose="00000500000000000000" pitchFamily="2" charset="0"/>
                <a:ea typeface="Montserrat Medium"/>
                <a:cs typeface="Montserrat Medium"/>
                <a:sym typeface="Montserrat Medium"/>
              </a:rPr>
              <a:t>-1174 </a:t>
            </a:r>
            <a:r>
              <a:rPr lang="en-ID" sz="800" i="1" dirty="0" err="1">
                <a:solidFill>
                  <a:schemeClr val="dk1"/>
                </a:solidFill>
                <a:latin typeface="Montserrat" panose="00000500000000000000" pitchFamily="2" charset="0"/>
                <a:ea typeface="Montserrat Medium"/>
                <a:cs typeface="Montserrat Medium"/>
                <a:sym typeface="Montserrat Medium"/>
              </a:rPr>
              <a:t>transaksi</a:t>
            </a:r>
            <a:r>
              <a:rPr lang="en-ID" sz="800" i="1" dirty="0">
                <a:solidFill>
                  <a:schemeClr val="dk1"/>
                </a:solidFill>
                <a:latin typeface="Montserrat" panose="00000500000000000000" pitchFamily="2" charset="0"/>
                <a:ea typeface="Montserrat Medium"/>
                <a:cs typeface="Montserrat Medium"/>
                <a:sym typeface="Montserrat Medium"/>
              </a:rPr>
              <a:t>).</a:t>
            </a:r>
          </a:p>
          <a:p>
            <a:pPr lvl="0" rtl="0">
              <a:lnSpc>
                <a:spcPct val="115000"/>
              </a:lnSpc>
              <a:spcBef>
                <a:spcPts val="0"/>
              </a:spcBef>
              <a:spcAft>
                <a:spcPts val="0"/>
              </a:spcAft>
            </a:pPr>
            <a:endParaRPr lang="en-ID" sz="800" i="1" dirty="0">
              <a:latin typeface="Montserrat" panose="00000500000000000000" pitchFamily="2" charset="0"/>
              <a:ea typeface="Montserrat Medium"/>
              <a:cs typeface="Montserrat Medium"/>
              <a:sym typeface="Montserrat Medium"/>
            </a:endParaRPr>
          </a:p>
          <a:p>
            <a:pPr lvl="0" rtl="0">
              <a:lnSpc>
                <a:spcPct val="115000"/>
              </a:lnSpc>
              <a:spcBef>
                <a:spcPts val="0"/>
              </a:spcBef>
              <a:spcAft>
                <a:spcPts val="0"/>
              </a:spcAft>
            </a:pPr>
            <a:r>
              <a:rPr lang="nn-NO" sz="1050" b="1" dirty="0">
                <a:solidFill>
                  <a:schemeClr val="dk1"/>
                </a:solidFill>
                <a:latin typeface="Montserrat" panose="00000500000000000000" pitchFamily="2" charset="0"/>
                <a:ea typeface="Montserrat Medium"/>
                <a:cs typeface="Montserrat Medium"/>
                <a:sym typeface="Montserrat Medium"/>
              </a:rPr>
              <a:t>3. Kepuasan Pelanggan Stabil</a:t>
            </a:r>
            <a:endParaRPr lang="nn-NO" sz="800" i="1" dirty="0">
              <a:solidFill>
                <a:schemeClr val="dk1"/>
              </a:solidFill>
              <a:latin typeface="Montserrat" panose="00000500000000000000" pitchFamily="2" charset="0"/>
              <a:ea typeface="Montserrat Medium"/>
              <a:cs typeface="Montserrat Medium"/>
              <a:sym typeface="Montserrat Medium"/>
            </a:endParaRPr>
          </a:p>
          <a:p>
            <a:pPr lvl="0" rtl="0">
              <a:lnSpc>
                <a:spcPct val="115000"/>
              </a:lnSpc>
              <a:spcBef>
                <a:spcPts val="0"/>
              </a:spcBef>
              <a:spcAft>
                <a:spcPts val="0"/>
              </a:spcAft>
            </a:pPr>
            <a:r>
              <a:rPr lang="nn-NO" sz="1000" i="1" dirty="0">
                <a:solidFill>
                  <a:schemeClr val="dk1"/>
                </a:solidFill>
                <a:latin typeface="Montserrat" panose="00000500000000000000" pitchFamily="2" charset="0"/>
                <a:ea typeface="Montserrat Medium"/>
                <a:cs typeface="Montserrat Medium"/>
                <a:sym typeface="Montserrat Medium"/>
              </a:rPr>
              <a:t>Rata-rata rating cabang tetap di angka 4,45.</a:t>
            </a:r>
          </a:p>
          <a:p>
            <a:pPr lvl="0" rtl="0">
              <a:lnSpc>
                <a:spcPct val="115000"/>
              </a:lnSpc>
              <a:spcBef>
                <a:spcPts val="0"/>
              </a:spcBef>
              <a:spcAft>
                <a:spcPts val="0"/>
              </a:spcAft>
            </a:pPr>
            <a:endParaRPr lang="nn-NO" sz="1050" i="1" dirty="0">
              <a:latin typeface="Montserrat" panose="00000500000000000000" pitchFamily="2" charset="0"/>
              <a:ea typeface="Montserrat Medium"/>
              <a:cs typeface="Montserrat Medium"/>
              <a:sym typeface="Montserrat Medium"/>
            </a:endParaRPr>
          </a:p>
          <a:p>
            <a:pPr lvl="0" rtl="0">
              <a:lnSpc>
                <a:spcPct val="115000"/>
              </a:lnSpc>
              <a:spcBef>
                <a:spcPts val="0"/>
              </a:spcBef>
              <a:spcAft>
                <a:spcPts val="0"/>
              </a:spcAft>
            </a:pPr>
            <a:r>
              <a:rPr lang="en-ID" sz="1050" b="1" dirty="0">
                <a:solidFill>
                  <a:schemeClr val="dk1"/>
                </a:solidFill>
                <a:latin typeface="Montserrat" panose="00000500000000000000" pitchFamily="2" charset="0"/>
                <a:ea typeface="Montserrat Medium"/>
                <a:cs typeface="Montserrat Medium"/>
                <a:sym typeface="Montserrat Medium"/>
              </a:rPr>
              <a:t>4. Strategi </a:t>
            </a:r>
            <a:r>
              <a:rPr lang="en-ID" sz="1050" b="1" dirty="0" err="1">
                <a:solidFill>
                  <a:schemeClr val="dk1"/>
                </a:solidFill>
                <a:latin typeface="Montserrat" panose="00000500000000000000" pitchFamily="2" charset="0"/>
                <a:ea typeface="Montserrat Medium"/>
                <a:cs typeface="Montserrat Medium"/>
                <a:sym typeface="Montserrat Medium"/>
              </a:rPr>
              <a:t>Bisnis</a:t>
            </a:r>
            <a:endParaRPr lang="en-ID" sz="1050" i="1" dirty="0">
              <a:solidFill>
                <a:schemeClr val="dk1"/>
              </a:solidFill>
              <a:latin typeface="Montserrat" panose="00000500000000000000" pitchFamily="2" charset="0"/>
              <a:ea typeface="Montserrat Medium"/>
              <a:cs typeface="Montserrat Medium"/>
              <a:sym typeface="Montserrat Medium"/>
            </a:endParaRPr>
          </a:p>
          <a:p>
            <a:pPr lvl="0" rtl="0">
              <a:lnSpc>
                <a:spcPct val="115000"/>
              </a:lnSpc>
              <a:spcBef>
                <a:spcPts val="0"/>
              </a:spcBef>
              <a:spcAft>
                <a:spcPts val="0"/>
              </a:spcAft>
            </a:pPr>
            <a:r>
              <a:rPr lang="en-ID" sz="1000" i="1" dirty="0" err="1">
                <a:solidFill>
                  <a:schemeClr val="dk1"/>
                </a:solidFill>
                <a:latin typeface="Montserrat" panose="00000500000000000000" pitchFamily="2" charset="0"/>
                <a:ea typeface="Montserrat Medium"/>
                <a:cs typeface="Montserrat Medium"/>
                <a:sym typeface="Montserrat Medium"/>
              </a:rPr>
              <a:t>Fokus</a:t>
            </a:r>
            <a:r>
              <a:rPr lang="en-ID" sz="1000" i="1" dirty="0">
                <a:solidFill>
                  <a:schemeClr val="dk1"/>
                </a:solidFill>
                <a:latin typeface="Montserrat" panose="00000500000000000000" pitchFamily="2" charset="0"/>
                <a:ea typeface="Montserrat Medium"/>
                <a:cs typeface="Montserrat Medium"/>
                <a:sym typeface="Montserrat Medium"/>
              </a:rPr>
              <a:t> pada </a:t>
            </a:r>
            <a:r>
              <a:rPr lang="en-ID" sz="1000" i="1" dirty="0" err="1">
                <a:solidFill>
                  <a:schemeClr val="dk1"/>
                </a:solidFill>
                <a:latin typeface="Montserrat" panose="00000500000000000000" pitchFamily="2" charset="0"/>
                <a:ea typeface="Montserrat Medium"/>
                <a:cs typeface="Montserrat Medium"/>
                <a:sym typeface="Montserrat Medium"/>
              </a:rPr>
              <a:t>Jawa</a:t>
            </a:r>
            <a:r>
              <a:rPr lang="en-ID" sz="1000" i="1" dirty="0">
                <a:solidFill>
                  <a:schemeClr val="dk1"/>
                </a:solidFill>
                <a:latin typeface="Montserrat" panose="00000500000000000000" pitchFamily="2" charset="0"/>
                <a:ea typeface="Montserrat Medium"/>
                <a:cs typeface="Montserrat Medium"/>
                <a:sym typeface="Montserrat Medium"/>
              </a:rPr>
              <a:t> Barat </a:t>
            </a:r>
            <a:r>
              <a:rPr lang="en-ID" sz="1000" i="1" dirty="0" err="1">
                <a:solidFill>
                  <a:schemeClr val="dk1"/>
                </a:solidFill>
                <a:latin typeface="Montserrat" panose="00000500000000000000" pitchFamily="2" charset="0"/>
                <a:ea typeface="Montserrat Medium"/>
                <a:cs typeface="Montserrat Medium"/>
                <a:sym typeface="Montserrat Medium"/>
              </a:rPr>
              <a:t>untuk</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meningkatkan</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performa</a:t>
            </a:r>
            <a:r>
              <a:rPr lang="en-ID" sz="1000" i="1" dirty="0">
                <a:solidFill>
                  <a:schemeClr val="dk1"/>
                </a:solidFill>
                <a:latin typeface="Montserrat" panose="00000500000000000000" pitchFamily="2" charset="0"/>
                <a:ea typeface="Montserrat Medium"/>
                <a:cs typeface="Montserrat Medium"/>
                <a:sym typeface="Montserrat Medium"/>
              </a:rPr>
              <a:t>.</a:t>
            </a:r>
          </a:p>
          <a:p>
            <a:pPr lvl="0" rtl="0">
              <a:lnSpc>
                <a:spcPct val="115000"/>
              </a:lnSpc>
              <a:spcBef>
                <a:spcPts val="0"/>
              </a:spcBef>
              <a:spcAft>
                <a:spcPts val="0"/>
              </a:spcAft>
            </a:pPr>
            <a:r>
              <a:rPr lang="en-ID" sz="1000" i="1" dirty="0" err="1">
                <a:solidFill>
                  <a:schemeClr val="dk1"/>
                </a:solidFill>
                <a:latin typeface="Montserrat" panose="00000500000000000000" pitchFamily="2" charset="0"/>
                <a:ea typeface="Montserrat Medium"/>
                <a:cs typeface="Montserrat Medium"/>
                <a:sym typeface="Montserrat Medium"/>
              </a:rPr>
              <a:t>Kembangkan</a:t>
            </a:r>
            <a:r>
              <a:rPr lang="en-ID" sz="1000" i="1" dirty="0">
                <a:solidFill>
                  <a:schemeClr val="dk1"/>
                </a:solidFill>
                <a:latin typeface="Montserrat" panose="00000500000000000000" pitchFamily="2" charset="0"/>
                <a:ea typeface="Montserrat Medium"/>
                <a:cs typeface="Montserrat Medium"/>
                <a:sym typeface="Montserrat Medium"/>
              </a:rPr>
              <a:t> strategi </a:t>
            </a:r>
            <a:r>
              <a:rPr lang="en-ID" sz="1000" i="1" dirty="0" err="1">
                <a:solidFill>
                  <a:schemeClr val="dk1"/>
                </a:solidFill>
                <a:latin typeface="Montserrat" panose="00000500000000000000" pitchFamily="2" charset="0"/>
                <a:ea typeface="Montserrat Medium"/>
                <a:cs typeface="Montserrat Medium"/>
                <a:sym typeface="Montserrat Medium"/>
              </a:rPr>
              <a:t>untuk</a:t>
            </a:r>
            <a:r>
              <a:rPr lang="en-ID" sz="1000" i="1" dirty="0">
                <a:solidFill>
                  <a:schemeClr val="dk1"/>
                </a:solidFill>
                <a:latin typeface="Montserrat" panose="00000500000000000000" pitchFamily="2" charset="0"/>
                <a:ea typeface="Montserrat Medium"/>
                <a:cs typeface="Montserrat Medium"/>
                <a:sym typeface="Montserrat Medium"/>
              </a:rPr>
              <a:t> </a:t>
            </a:r>
            <a:r>
              <a:rPr lang="en-ID" sz="1000" i="1" dirty="0" err="1">
                <a:solidFill>
                  <a:schemeClr val="dk1"/>
                </a:solidFill>
                <a:latin typeface="Montserrat" panose="00000500000000000000" pitchFamily="2" charset="0"/>
                <a:ea typeface="Montserrat Medium"/>
                <a:cs typeface="Montserrat Medium"/>
                <a:sym typeface="Montserrat Medium"/>
              </a:rPr>
              <a:t>provinsi</a:t>
            </a:r>
            <a:r>
              <a:rPr lang="en-ID" sz="1000" i="1" dirty="0">
                <a:solidFill>
                  <a:schemeClr val="dk1"/>
                </a:solidFill>
                <a:latin typeface="Montserrat" panose="00000500000000000000" pitchFamily="2" charset="0"/>
                <a:ea typeface="Montserrat Medium"/>
                <a:cs typeface="Montserrat Medium"/>
                <a:sym typeface="Montserrat Medium"/>
              </a:rPr>
              <a:t> lain yang </a:t>
            </a:r>
            <a:r>
              <a:rPr lang="en-ID" sz="1000" i="1" dirty="0" err="1">
                <a:solidFill>
                  <a:schemeClr val="dk1"/>
                </a:solidFill>
                <a:latin typeface="Montserrat" panose="00000500000000000000" pitchFamily="2" charset="0"/>
                <a:ea typeface="Montserrat Medium"/>
                <a:cs typeface="Montserrat Medium"/>
                <a:sym typeface="Montserrat Medium"/>
              </a:rPr>
              <a:t>potensial</a:t>
            </a:r>
            <a:r>
              <a:rPr lang="en-ID" sz="1050" i="1" dirty="0">
                <a:solidFill>
                  <a:schemeClr val="dk1"/>
                </a:solidFill>
                <a:latin typeface="Montserrat" panose="00000500000000000000" pitchFamily="2" charset="0"/>
                <a:ea typeface="Montserrat Medium"/>
                <a:cs typeface="Montserrat Medium"/>
                <a:sym typeface="Montserrat Medium"/>
              </a:rPr>
              <a:t>.</a:t>
            </a:r>
          </a:p>
          <a:p>
            <a:pPr lvl="0" rtl="0">
              <a:lnSpc>
                <a:spcPct val="115000"/>
              </a:lnSpc>
              <a:spcBef>
                <a:spcPts val="0"/>
              </a:spcBef>
              <a:spcAft>
                <a:spcPts val="0"/>
              </a:spcAft>
            </a:pPr>
            <a:endParaRPr lang="en-ID" sz="1050" i="1" dirty="0">
              <a:latin typeface="Montserrat" panose="00000500000000000000" pitchFamily="2" charset="0"/>
              <a:ea typeface="Montserrat Medium"/>
              <a:cs typeface="Montserrat Medium"/>
              <a:sym typeface="Montserrat Medium"/>
            </a:endParaRPr>
          </a:p>
          <a:p>
            <a:pPr lvl="0" rtl="0">
              <a:lnSpc>
                <a:spcPct val="115000"/>
              </a:lnSpc>
              <a:spcBef>
                <a:spcPts val="0"/>
              </a:spcBef>
              <a:spcAft>
                <a:spcPts val="0"/>
              </a:spcAft>
            </a:pPr>
            <a:r>
              <a:rPr lang="en-ID" sz="1050" b="1" dirty="0">
                <a:solidFill>
                  <a:schemeClr val="dk1"/>
                </a:solidFill>
                <a:latin typeface="Montserrat" panose="00000500000000000000" pitchFamily="2" charset="0"/>
                <a:ea typeface="Montserrat Medium"/>
                <a:cs typeface="Montserrat Medium"/>
                <a:sym typeface="Montserrat Medium"/>
              </a:rPr>
              <a:t>5. </a:t>
            </a:r>
            <a:r>
              <a:rPr lang="en-ID" sz="1050" b="1" dirty="0" err="1">
                <a:solidFill>
                  <a:schemeClr val="dk1"/>
                </a:solidFill>
                <a:latin typeface="Montserrat" panose="00000500000000000000" pitchFamily="2" charset="0"/>
                <a:ea typeface="Montserrat Medium"/>
                <a:cs typeface="Montserrat Medium"/>
                <a:sym typeface="Montserrat Medium"/>
              </a:rPr>
              <a:t>Analisis</a:t>
            </a:r>
            <a:r>
              <a:rPr lang="en-ID" sz="1050" b="1" dirty="0">
                <a:solidFill>
                  <a:schemeClr val="dk1"/>
                </a:solidFill>
                <a:latin typeface="Montserrat" panose="00000500000000000000" pitchFamily="2" charset="0"/>
                <a:ea typeface="Montserrat Medium"/>
                <a:cs typeface="Montserrat Medium"/>
                <a:sym typeface="Montserrat Medium"/>
              </a:rPr>
              <a:t> </a:t>
            </a:r>
            <a:r>
              <a:rPr lang="en-ID" sz="1050" b="1" dirty="0" err="1">
                <a:solidFill>
                  <a:schemeClr val="dk1"/>
                </a:solidFill>
                <a:latin typeface="Montserrat" panose="00000500000000000000" pitchFamily="2" charset="0"/>
                <a:ea typeface="Montserrat Medium"/>
                <a:cs typeface="Montserrat Medium"/>
                <a:sym typeface="Montserrat Medium"/>
              </a:rPr>
              <a:t>Produk</a:t>
            </a:r>
            <a:endParaRPr lang="en-ID" sz="1050" b="1" dirty="0">
              <a:solidFill>
                <a:schemeClr val="dk1"/>
              </a:solidFill>
              <a:latin typeface="Montserrat" panose="00000500000000000000" pitchFamily="2" charset="0"/>
              <a:ea typeface="Montserrat Medium"/>
              <a:cs typeface="Montserrat Medium"/>
              <a:sym typeface="Montserrat Medium"/>
            </a:endParaRPr>
          </a:p>
          <a:p>
            <a:pPr lvl="0" rtl="0">
              <a:lnSpc>
                <a:spcPct val="115000"/>
              </a:lnSpc>
              <a:spcBef>
                <a:spcPts val="0"/>
              </a:spcBef>
              <a:spcAft>
                <a:spcPts val="0"/>
              </a:spcAft>
            </a:pPr>
            <a:endParaRPr lang="en-ID" sz="1050" i="1" dirty="0">
              <a:solidFill>
                <a:schemeClr val="dk1"/>
              </a:solidFill>
              <a:latin typeface="Montserrat" panose="00000500000000000000" pitchFamily="2" charset="0"/>
              <a:ea typeface="Montserrat Medium"/>
              <a:cs typeface="Montserrat Medium"/>
              <a:sym typeface="Montserrat Medium"/>
            </a:endParaRPr>
          </a:p>
          <a:p>
            <a:pPr marL="171450" lvl="0" indent="-171450" rtl="0">
              <a:lnSpc>
                <a:spcPct val="115000"/>
              </a:lnSpc>
              <a:spcBef>
                <a:spcPts val="0"/>
              </a:spcBef>
              <a:spcAft>
                <a:spcPts val="0"/>
              </a:spcAft>
              <a:buFont typeface="Arial" panose="020B0604020202020204" pitchFamily="34" charset="0"/>
              <a:buChar char="•"/>
            </a:pPr>
            <a:r>
              <a:rPr lang="en-ID" sz="1050" i="1" dirty="0" err="1">
                <a:solidFill>
                  <a:schemeClr val="dk1"/>
                </a:solidFill>
                <a:latin typeface="Montserrat" panose="00000500000000000000" pitchFamily="2" charset="0"/>
                <a:ea typeface="Montserrat Medium"/>
                <a:cs typeface="Montserrat Medium"/>
                <a:sym typeface="Montserrat Medium"/>
              </a:rPr>
              <a:t>Produk</a:t>
            </a:r>
            <a:r>
              <a:rPr lang="en-ID" sz="1050" i="1" dirty="0">
                <a:solidFill>
                  <a:schemeClr val="dk1"/>
                </a:solidFill>
                <a:latin typeface="Montserrat" panose="00000500000000000000" pitchFamily="2" charset="0"/>
                <a:ea typeface="Montserrat Medium"/>
                <a:cs typeface="Montserrat Medium"/>
                <a:sym typeface="Montserrat Medium"/>
              </a:rPr>
              <a:t> </a:t>
            </a:r>
            <a:r>
              <a:rPr lang="en-ID" sz="1050" i="1" dirty="0" err="1">
                <a:solidFill>
                  <a:schemeClr val="dk1"/>
                </a:solidFill>
                <a:latin typeface="Montserrat" panose="00000500000000000000" pitchFamily="2" charset="0"/>
                <a:ea typeface="Montserrat Medium"/>
                <a:cs typeface="Montserrat Medium"/>
                <a:sym typeface="Montserrat Medium"/>
              </a:rPr>
              <a:t>terlaris</a:t>
            </a:r>
            <a:r>
              <a:rPr lang="en-ID" sz="1050" i="1" dirty="0">
                <a:solidFill>
                  <a:schemeClr val="dk1"/>
                </a:solidFill>
                <a:latin typeface="Montserrat" panose="00000500000000000000" pitchFamily="2" charset="0"/>
                <a:ea typeface="Montserrat Medium"/>
                <a:cs typeface="Montserrat Medium"/>
                <a:sym typeface="Montserrat Medium"/>
              </a:rPr>
              <a:t> dan </a:t>
            </a:r>
            <a:r>
              <a:rPr lang="en-ID" sz="1050" i="1" dirty="0" err="1">
                <a:solidFill>
                  <a:schemeClr val="dk1"/>
                </a:solidFill>
                <a:latin typeface="Montserrat" panose="00000500000000000000" pitchFamily="2" charset="0"/>
                <a:ea typeface="Montserrat Medium"/>
                <a:cs typeface="Montserrat Medium"/>
                <a:sym typeface="Montserrat Medium"/>
              </a:rPr>
              <a:t>dengan</a:t>
            </a:r>
            <a:r>
              <a:rPr lang="en-ID" sz="1050" i="1" dirty="0">
                <a:solidFill>
                  <a:schemeClr val="dk1"/>
                </a:solidFill>
                <a:latin typeface="Montserrat" panose="00000500000000000000" pitchFamily="2" charset="0"/>
                <a:ea typeface="Montserrat Medium"/>
                <a:cs typeface="Montserrat Medium"/>
                <a:sym typeface="Montserrat Medium"/>
              </a:rPr>
              <a:t> margin </a:t>
            </a:r>
            <a:r>
              <a:rPr lang="en-ID" sz="1050" i="1" dirty="0" err="1">
                <a:solidFill>
                  <a:schemeClr val="dk1"/>
                </a:solidFill>
                <a:latin typeface="Montserrat" panose="00000500000000000000" pitchFamily="2" charset="0"/>
                <a:ea typeface="Montserrat Medium"/>
                <a:cs typeface="Montserrat Medium"/>
                <a:sym typeface="Montserrat Medium"/>
              </a:rPr>
              <a:t>tinggi</a:t>
            </a:r>
            <a:r>
              <a:rPr lang="en-ID" sz="1050" i="1" dirty="0">
                <a:solidFill>
                  <a:schemeClr val="dk1"/>
                </a:solidFill>
                <a:latin typeface="Montserrat" panose="00000500000000000000" pitchFamily="2" charset="0"/>
                <a:ea typeface="Montserrat Medium"/>
                <a:cs typeface="Montserrat Medium"/>
                <a:sym typeface="Montserrat Medium"/>
              </a:rPr>
              <a:t>:  </a:t>
            </a:r>
            <a:r>
              <a:rPr lang="en-ID" sz="1050" i="1" dirty="0" err="1">
                <a:solidFill>
                  <a:schemeClr val="dk1"/>
                </a:solidFill>
                <a:latin typeface="Montserrat" panose="00000500000000000000" pitchFamily="2" charset="0"/>
                <a:ea typeface="Montserrat Medium"/>
                <a:cs typeface="Montserrat Medium"/>
                <a:sym typeface="Montserrat Medium"/>
              </a:rPr>
              <a:t>Psycholeptics</a:t>
            </a:r>
            <a:r>
              <a:rPr lang="en-ID" sz="1050" i="1" dirty="0">
                <a:solidFill>
                  <a:schemeClr val="dk1"/>
                </a:solidFill>
                <a:latin typeface="Montserrat" panose="00000500000000000000" pitchFamily="2" charset="0"/>
                <a:ea typeface="Montserrat Medium"/>
                <a:cs typeface="Montserrat Medium"/>
                <a:sym typeface="Montserrat Medium"/>
              </a:rPr>
              <a:t> drugs.</a:t>
            </a:r>
          </a:p>
          <a:p>
            <a:pPr marL="171450" lvl="0" indent="-171450" rtl="0">
              <a:lnSpc>
                <a:spcPct val="115000"/>
              </a:lnSpc>
              <a:spcBef>
                <a:spcPts val="0"/>
              </a:spcBef>
              <a:spcAft>
                <a:spcPts val="0"/>
              </a:spcAft>
              <a:buFont typeface="Arial" panose="020B0604020202020204" pitchFamily="34" charset="0"/>
              <a:buChar char="•"/>
            </a:pPr>
            <a:r>
              <a:rPr lang="en-ID" sz="1050" i="1" dirty="0" err="1">
                <a:solidFill>
                  <a:schemeClr val="dk1"/>
                </a:solidFill>
                <a:latin typeface="Montserrat" panose="00000500000000000000" pitchFamily="2" charset="0"/>
                <a:ea typeface="Montserrat Medium"/>
                <a:cs typeface="Montserrat Medium"/>
                <a:sym typeface="Montserrat Medium"/>
              </a:rPr>
              <a:t>Fokus</a:t>
            </a:r>
            <a:r>
              <a:rPr lang="en-ID" sz="1050" i="1" dirty="0">
                <a:solidFill>
                  <a:schemeClr val="dk1"/>
                </a:solidFill>
                <a:latin typeface="Montserrat" panose="00000500000000000000" pitchFamily="2" charset="0"/>
                <a:ea typeface="Montserrat Medium"/>
                <a:cs typeface="Montserrat Medium"/>
                <a:sym typeface="Montserrat Medium"/>
              </a:rPr>
              <a:t> pada </a:t>
            </a:r>
            <a:r>
              <a:rPr lang="en-ID" sz="1050" i="1" dirty="0" err="1">
                <a:solidFill>
                  <a:schemeClr val="dk1"/>
                </a:solidFill>
                <a:latin typeface="Montserrat" panose="00000500000000000000" pitchFamily="2" charset="0"/>
                <a:ea typeface="Montserrat Medium"/>
                <a:cs typeface="Montserrat Medium"/>
                <a:sym typeface="Montserrat Medium"/>
              </a:rPr>
              <a:t>produk</a:t>
            </a:r>
            <a:r>
              <a:rPr lang="en-ID" sz="1050" i="1" dirty="0">
                <a:solidFill>
                  <a:schemeClr val="dk1"/>
                </a:solidFill>
                <a:latin typeface="Montserrat" panose="00000500000000000000" pitchFamily="2" charset="0"/>
                <a:ea typeface="Montserrat Medium"/>
                <a:cs typeface="Montserrat Medium"/>
                <a:sym typeface="Montserrat Medium"/>
              </a:rPr>
              <a:t> </a:t>
            </a:r>
            <a:r>
              <a:rPr lang="en-ID" sz="1050" i="1" dirty="0" err="1">
                <a:solidFill>
                  <a:schemeClr val="dk1"/>
                </a:solidFill>
                <a:latin typeface="Montserrat" panose="00000500000000000000" pitchFamily="2" charset="0"/>
                <a:ea typeface="Montserrat Medium"/>
                <a:cs typeface="Montserrat Medium"/>
                <a:sym typeface="Montserrat Medium"/>
              </a:rPr>
              <a:t>terlaris</a:t>
            </a:r>
            <a:r>
              <a:rPr lang="en-ID" sz="1050" i="1" dirty="0">
                <a:solidFill>
                  <a:schemeClr val="dk1"/>
                </a:solidFill>
                <a:latin typeface="Montserrat" panose="00000500000000000000" pitchFamily="2" charset="0"/>
                <a:ea typeface="Montserrat Medium"/>
                <a:cs typeface="Montserrat Medium"/>
                <a:sym typeface="Montserrat Medium"/>
              </a:rPr>
              <a:t> dan </a:t>
            </a:r>
            <a:r>
              <a:rPr lang="en-ID" sz="1050" i="1" dirty="0" err="1">
                <a:solidFill>
                  <a:schemeClr val="dk1"/>
                </a:solidFill>
                <a:latin typeface="Montserrat" panose="00000500000000000000" pitchFamily="2" charset="0"/>
                <a:ea typeface="Montserrat Medium"/>
                <a:cs typeface="Montserrat Medium"/>
                <a:sym typeface="Montserrat Medium"/>
              </a:rPr>
              <a:t>menguntungkan</a:t>
            </a:r>
            <a:r>
              <a:rPr lang="en-ID" sz="1050" i="1" dirty="0">
                <a:solidFill>
                  <a:schemeClr val="dk1"/>
                </a:solidFill>
                <a:latin typeface="Montserrat" panose="00000500000000000000" pitchFamily="2" charset="0"/>
                <a:ea typeface="Montserrat Medium"/>
                <a:cs typeface="Montserrat Medium"/>
                <a:sym typeface="Montserrat Medium"/>
              </a:rPr>
              <a:t> </a:t>
            </a:r>
            <a:r>
              <a:rPr lang="en-ID" sz="1050" i="1" dirty="0" err="1">
                <a:solidFill>
                  <a:schemeClr val="dk1"/>
                </a:solidFill>
                <a:latin typeface="Montserrat" panose="00000500000000000000" pitchFamily="2" charset="0"/>
                <a:ea typeface="Montserrat Medium"/>
                <a:cs typeface="Montserrat Medium"/>
                <a:sym typeface="Montserrat Medium"/>
              </a:rPr>
              <a:t>untuk</a:t>
            </a:r>
            <a:r>
              <a:rPr lang="en-ID" sz="1050" i="1" dirty="0">
                <a:solidFill>
                  <a:schemeClr val="dk1"/>
                </a:solidFill>
                <a:latin typeface="Montserrat" panose="00000500000000000000" pitchFamily="2" charset="0"/>
                <a:ea typeface="Montserrat Medium"/>
                <a:cs typeface="Montserrat Medium"/>
                <a:sym typeface="Montserrat Medium"/>
              </a:rPr>
              <a:t> </a:t>
            </a:r>
            <a:r>
              <a:rPr lang="en-ID" sz="1050" i="1" dirty="0" err="1">
                <a:solidFill>
                  <a:schemeClr val="dk1"/>
                </a:solidFill>
                <a:latin typeface="Montserrat" panose="00000500000000000000" pitchFamily="2" charset="0"/>
                <a:ea typeface="Montserrat Medium"/>
                <a:cs typeface="Montserrat Medium"/>
                <a:sym typeface="Montserrat Medium"/>
              </a:rPr>
              <a:t>meningkatkan</a:t>
            </a:r>
            <a:r>
              <a:rPr lang="en-ID" sz="1050" i="1" dirty="0">
                <a:solidFill>
                  <a:schemeClr val="dk1"/>
                </a:solidFill>
                <a:latin typeface="Montserrat" panose="00000500000000000000" pitchFamily="2" charset="0"/>
                <a:ea typeface="Montserrat Medium"/>
                <a:cs typeface="Montserrat Medium"/>
                <a:sym typeface="Montserrat Medium"/>
              </a:rPr>
              <a:t> </a:t>
            </a:r>
            <a:r>
              <a:rPr lang="en-ID" sz="1050" i="1" dirty="0" err="1">
                <a:solidFill>
                  <a:schemeClr val="dk1"/>
                </a:solidFill>
                <a:latin typeface="Montserrat" panose="00000500000000000000" pitchFamily="2" charset="0"/>
                <a:ea typeface="Montserrat Medium"/>
                <a:cs typeface="Montserrat Medium"/>
                <a:sym typeface="Montserrat Medium"/>
              </a:rPr>
              <a:t>pendapatan</a:t>
            </a:r>
            <a:r>
              <a:rPr lang="en-ID" sz="1050" i="1" dirty="0">
                <a:solidFill>
                  <a:schemeClr val="dk1"/>
                </a:solidFill>
                <a:latin typeface="Montserrat" panose="00000500000000000000" pitchFamily="2" charset="0"/>
                <a:ea typeface="Montserrat Medium"/>
                <a:cs typeface="Montserrat Medium"/>
                <a:sym typeface="Montserrat Medium"/>
              </a:rPr>
              <a:t> dan </a:t>
            </a:r>
            <a:r>
              <a:rPr lang="en-ID" sz="1050" i="1" dirty="0" err="1">
                <a:solidFill>
                  <a:schemeClr val="dk1"/>
                </a:solidFill>
                <a:latin typeface="Montserrat" panose="00000500000000000000" pitchFamily="2" charset="0"/>
                <a:ea typeface="Montserrat Medium"/>
                <a:cs typeface="Montserrat Medium"/>
                <a:sym typeface="Montserrat Medium"/>
              </a:rPr>
              <a:t>profitabilitas</a:t>
            </a:r>
            <a:r>
              <a:rPr lang="en-ID" sz="1050" i="1"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endParaRPr lang="en" sz="1050" b="1" dirty="0">
              <a:solidFill>
                <a:schemeClr val="dk1"/>
              </a:solidFill>
              <a:latin typeface="Montserrat" panose="00000500000000000000" pitchFamily="2" charset="0"/>
              <a:ea typeface="Montserrat Medium"/>
              <a:cs typeface="Montserrat Medium"/>
              <a:sym typeface="Montserrat Medium"/>
            </a:endParaRPr>
          </a:p>
        </p:txBody>
      </p:sp>
    </p:spTree>
    <p:extLst>
      <p:ext uri="{BB962C8B-B14F-4D97-AF65-F5344CB8AC3E}">
        <p14:creationId xmlns:p14="http://schemas.microsoft.com/office/powerpoint/2010/main" val="1848442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6" name="TextBox 5">
            <a:extLst>
              <a:ext uri="{FF2B5EF4-FFF2-40B4-BE49-F238E27FC236}">
                <a16:creationId xmlns:a16="http://schemas.microsoft.com/office/drawing/2014/main" id="{5D341279-15C2-43F0-F7A4-0334B8E04DB3}"/>
              </a:ext>
            </a:extLst>
          </p:cNvPr>
          <p:cNvSpPr txBox="1"/>
          <p:nvPr/>
        </p:nvSpPr>
        <p:spPr>
          <a:xfrm>
            <a:off x="480378" y="363324"/>
            <a:ext cx="4572000" cy="261610"/>
          </a:xfrm>
          <a:prstGeom prst="rect">
            <a:avLst/>
          </a:prstGeom>
          <a:noFill/>
        </p:spPr>
        <p:txBody>
          <a:bodyPr wrap="square">
            <a:spAutoFit/>
          </a:bodyPr>
          <a:lstStyle/>
          <a:p>
            <a:r>
              <a:rPr lang="en-ID" sz="1100" b="1" dirty="0" err="1">
                <a:latin typeface="Montserrat" panose="00000500000000000000" pitchFamily="2" charset="0"/>
                <a:ea typeface="Rubik"/>
                <a:cs typeface="Rubik"/>
                <a:sym typeface="Rubik"/>
              </a:rPr>
              <a:t>Rekomendasi</a:t>
            </a:r>
            <a:r>
              <a:rPr lang="en-ID" sz="1100" b="1" dirty="0">
                <a:latin typeface="Montserrat" panose="00000500000000000000" pitchFamily="2" charset="0"/>
                <a:ea typeface="Rubik"/>
                <a:cs typeface="Rubik"/>
                <a:sym typeface="Rubik"/>
              </a:rPr>
              <a:t> Tindakan </a:t>
            </a:r>
            <a:endParaRPr lang="en-ID" sz="1100" dirty="0"/>
          </a:p>
        </p:txBody>
      </p:sp>
      <p:sp>
        <p:nvSpPr>
          <p:cNvPr id="7" name="Rectangle 6">
            <a:extLst>
              <a:ext uri="{FF2B5EF4-FFF2-40B4-BE49-F238E27FC236}">
                <a16:creationId xmlns:a16="http://schemas.microsoft.com/office/drawing/2014/main" id="{795D7324-219C-DB12-72B7-9C5A6F1B1B0D}"/>
              </a:ext>
            </a:extLst>
          </p:cNvPr>
          <p:cNvSpPr/>
          <p:nvPr/>
        </p:nvSpPr>
        <p:spPr>
          <a:xfrm>
            <a:off x="579821" y="596725"/>
            <a:ext cx="3116968"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2" name="Google Shape;73;p16">
            <a:extLst>
              <a:ext uri="{FF2B5EF4-FFF2-40B4-BE49-F238E27FC236}">
                <a16:creationId xmlns:a16="http://schemas.microsoft.com/office/drawing/2014/main" id="{BEFD18BD-A47D-8C0F-0C3E-2898430D219A}"/>
              </a:ext>
            </a:extLst>
          </p:cNvPr>
          <p:cNvSpPr txBox="1"/>
          <p:nvPr/>
        </p:nvSpPr>
        <p:spPr>
          <a:xfrm>
            <a:off x="427356" y="742848"/>
            <a:ext cx="7924099" cy="4154379"/>
          </a:xfrm>
          <a:prstGeom prst="roundRect">
            <a:avLst>
              <a:gd name="adj" fmla="val 5866"/>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171450" lvl="0" indent="-171450" rtl="0">
              <a:lnSpc>
                <a:spcPct val="115000"/>
              </a:lnSpc>
              <a:spcBef>
                <a:spcPts val="0"/>
              </a:spcBef>
              <a:spcAft>
                <a:spcPts val="0"/>
              </a:spcAft>
              <a:buFont typeface="Arial" panose="020B0604020202020204" pitchFamily="34" charset="0"/>
              <a:buChar char="•"/>
            </a:pPr>
            <a:r>
              <a:rPr lang="en-ID" sz="1050" dirty="0" err="1">
                <a:solidFill>
                  <a:schemeClr val="dk1"/>
                </a:solidFill>
                <a:latin typeface="Montserrat" panose="00000500000000000000" pitchFamily="2" charset="0"/>
                <a:ea typeface="Montserrat Medium"/>
                <a:cs typeface="Montserrat Medium"/>
                <a:sym typeface="Montserrat Medium"/>
              </a:rPr>
              <a:t>Evaluasi</a:t>
            </a:r>
            <a:r>
              <a:rPr lang="en-ID" sz="1050" dirty="0">
                <a:solidFill>
                  <a:schemeClr val="dk1"/>
                </a:solidFill>
                <a:latin typeface="Montserrat" panose="00000500000000000000" pitchFamily="2" charset="0"/>
                <a:ea typeface="Montserrat Medium"/>
                <a:cs typeface="Montserrat Medium"/>
                <a:sym typeface="Montserrat Medium"/>
              </a:rPr>
              <a:t> dan </a:t>
            </a:r>
            <a:r>
              <a:rPr lang="en-ID" sz="1050" dirty="0" err="1">
                <a:solidFill>
                  <a:schemeClr val="dk1"/>
                </a:solidFill>
                <a:latin typeface="Montserrat" panose="00000500000000000000" pitchFamily="2" charset="0"/>
                <a:ea typeface="Montserrat Medium"/>
                <a:cs typeface="Montserrat Medium"/>
                <a:sym typeface="Montserrat Medium"/>
              </a:rPr>
              <a:t>Optimalkan</a:t>
            </a:r>
            <a:r>
              <a:rPr lang="en-ID" sz="1050" dirty="0">
                <a:solidFill>
                  <a:schemeClr val="dk1"/>
                </a:solidFill>
                <a:latin typeface="Montserrat" panose="00000500000000000000" pitchFamily="2" charset="0"/>
                <a:ea typeface="Montserrat Medium"/>
                <a:cs typeface="Montserrat Medium"/>
                <a:sym typeface="Montserrat Medium"/>
              </a:rPr>
              <a:t> Strategi </a:t>
            </a:r>
            <a:r>
              <a:rPr lang="en-ID" sz="1050" dirty="0" err="1">
                <a:solidFill>
                  <a:schemeClr val="dk1"/>
                </a:solidFill>
                <a:latin typeface="Montserrat" panose="00000500000000000000" pitchFamily="2" charset="0"/>
                <a:ea typeface="Montserrat Medium"/>
                <a:cs typeface="Montserrat Medium"/>
                <a:sym typeface="Montserrat Medium"/>
              </a:rPr>
              <a:t>Bisnis</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Tingkatkan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efisiensi</a:t>
            </a:r>
            <a:r>
              <a:rPr lang="en-ID" sz="1050" dirty="0">
                <a:solidFill>
                  <a:schemeClr val="dk1"/>
                </a:solidFill>
                <a:latin typeface="Montserrat" panose="00000500000000000000" pitchFamily="2" charset="0"/>
                <a:ea typeface="Montserrat Medium"/>
                <a:cs typeface="Montserrat Medium"/>
                <a:sym typeface="Montserrat Medium"/>
              </a:rPr>
              <a:t> dan </a:t>
            </a:r>
            <a:r>
              <a:rPr lang="en-ID" sz="1050" dirty="0" err="1">
                <a:solidFill>
                  <a:schemeClr val="dk1"/>
                </a:solidFill>
                <a:latin typeface="Montserrat" panose="00000500000000000000" pitchFamily="2" charset="0"/>
                <a:ea typeface="Montserrat Medium"/>
                <a:cs typeface="Montserrat Medium"/>
                <a:sym typeface="Montserrat Medium"/>
              </a:rPr>
              <a:t>sesuaikan</a:t>
            </a:r>
            <a:r>
              <a:rPr lang="en-ID" sz="1050" dirty="0">
                <a:solidFill>
                  <a:schemeClr val="dk1"/>
                </a:solidFill>
                <a:latin typeface="Montserrat" panose="00000500000000000000" pitchFamily="2" charset="0"/>
                <a:ea typeface="Montserrat Medium"/>
                <a:cs typeface="Montserrat Medium"/>
                <a:sym typeface="Montserrat Medium"/>
              </a:rPr>
              <a:t> strategi </a:t>
            </a:r>
            <a:r>
              <a:rPr lang="en-ID" sz="1050" dirty="0" err="1">
                <a:solidFill>
                  <a:schemeClr val="dk1"/>
                </a:solidFill>
                <a:latin typeface="Montserrat" panose="00000500000000000000" pitchFamily="2" charset="0"/>
                <a:ea typeface="Montserrat Medium"/>
                <a:cs typeface="Montserrat Medium"/>
                <a:sym typeface="Montserrat Medium"/>
              </a:rPr>
              <a:t>bisnis</a:t>
            </a:r>
            <a:r>
              <a:rPr lang="en-ID" sz="1050" dirty="0">
                <a:solidFill>
                  <a:schemeClr val="dk1"/>
                </a:solidFill>
                <a:latin typeface="Montserrat" panose="00000500000000000000" pitchFamily="2" charset="0"/>
                <a:ea typeface="Montserrat Medium"/>
                <a:cs typeface="Montserrat Medium"/>
                <a:sym typeface="Montserrat Medium"/>
              </a:rPr>
              <a:t>.</a:t>
            </a:r>
          </a:p>
          <a:p>
            <a:pPr marL="171450" lvl="0" indent="-171450" rtl="0">
              <a:lnSpc>
                <a:spcPct val="115000"/>
              </a:lnSpc>
              <a:spcBef>
                <a:spcPts val="0"/>
              </a:spcBef>
              <a:spcAft>
                <a:spcPts val="0"/>
              </a:spcAft>
              <a:buFont typeface="Arial" panose="020B0604020202020204" pitchFamily="34" charset="0"/>
              <a:buChar char="•"/>
            </a:pPr>
            <a:r>
              <a:rPr lang="en-ID" sz="1050" dirty="0" err="1">
                <a:solidFill>
                  <a:schemeClr val="dk1"/>
                </a:solidFill>
                <a:latin typeface="Montserrat" panose="00000500000000000000" pitchFamily="2" charset="0"/>
                <a:ea typeface="Montserrat Medium"/>
                <a:cs typeface="Montserrat Medium"/>
                <a:sym typeface="Montserrat Medium"/>
              </a:rPr>
              <a:t>Pengembangan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Produk</a:t>
            </a:r>
            <a:r>
              <a:rPr lang="en-ID" sz="1050" dirty="0">
                <a:solidFill>
                  <a:schemeClr val="dk1"/>
                </a:solidFill>
                <a:latin typeface="Montserrat" panose="00000500000000000000" pitchFamily="2" charset="0"/>
                <a:ea typeface="Montserrat Medium"/>
                <a:cs typeface="Montserrat Medium"/>
                <a:sym typeface="Montserrat Medium"/>
              </a:rPr>
              <a:t> dan Pasar: Cari </a:t>
            </a:r>
            <a:r>
              <a:rPr lang="en-ID" sz="1050" dirty="0" err="1">
                <a:solidFill>
                  <a:schemeClr val="dk1"/>
                </a:solidFill>
                <a:latin typeface="Montserrat" panose="00000500000000000000" pitchFamily="2" charset="0"/>
                <a:ea typeface="Montserrat Medium"/>
                <a:cs typeface="Montserrat Medium"/>
                <a:sym typeface="Montserrat Medium"/>
              </a:rPr>
              <a:t>peluang</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baru</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untuk</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pengembangan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produk</a:t>
            </a:r>
            <a:r>
              <a:rPr lang="en-ID" sz="1050" dirty="0">
                <a:solidFill>
                  <a:schemeClr val="dk1"/>
                </a:solidFill>
                <a:latin typeface="Montserrat" panose="00000500000000000000" pitchFamily="2" charset="0"/>
                <a:ea typeface="Montserrat Medium"/>
                <a:cs typeface="Montserrat Medium"/>
                <a:sym typeface="Montserrat Medium"/>
              </a:rPr>
              <a:t>.</a:t>
            </a:r>
          </a:p>
          <a:p>
            <a:pPr marL="171450" lvl="0" indent="-171450" rtl="0">
              <a:lnSpc>
                <a:spcPct val="115000"/>
              </a:lnSpc>
              <a:spcBef>
                <a:spcPts val="0"/>
              </a:spcBef>
              <a:spcAft>
                <a:spcPts val="0"/>
              </a:spcAft>
              <a:buFont typeface="Arial" panose="020B0604020202020204" pitchFamily="34" charset="0"/>
              <a:buChar char="•"/>
            </a:pPr>
            <a:r>
              <a:rPr lang="en-ID" sz="1050" dirty="0" err="1">
                <a:solidFill>
                  <a:schemeClr val="dk1"/>
                </a:solidFill>
                <a:latin typeface="Montserrat" panose="00000500000000000000" pitchFamily="2" charset="0"/>
                <a:ea typeface="Montserrat Medium"/>
                <a:cs typeface="Montserrat Medium"/>
                <a:sym typeface="Montserrat Medium"/>
              </a:rPr>
              <a:t>Peningkatan</a:t>
            </a:r>
            <a:r>
              <a:rPr lang="en-ID" sz="1050" dirty="0">
                <a:solidFill>
                  <a:schemeClr val="dk1"/>
                </a:solidFill>
                <a:latin typeface="Montserrat" panose="00000500000000000000" pitchFamily="2" charset="0"/>
                <a:ea typeface="Montserrat Medium"/>
                <a:cs typeface="Montserrat Medium"/>
                <a:sym typeface="Montserrat Medium"/>
              </a:rPr>
              <a:t> di </a:t>
            </a:r>
            <a:r>
              <a:rPr lang="en-ID" sz="1050" dirty="0" err="1">
                <a:solidFill>
                  <a:schemeClr val="dk1"/>
                </a:solidFill>
                <a:latin typeface="Montserrat" panose="00000500000000000000" pitchFamily="2" charset="0"/>
                <a:ea typeface="Montserrat Medium"/>
                <a:cs typeface="Montserrat Medium"/>
                <a:sym typeface="Montserrat Medium"/>
              </a:rPr>
              <a:t>Provinsi</a:t>
            </a:r>
            <a:r>
              <a:rPr lang="en-ID" sz="1050" dirty="0">
                <a:solidFill>
                  <a:schemeClr val="dk1"/>
                </a:solidFill>
                <a:latin typeface="Montserrat" panose="00000500000000000000" pitchFamily="2" charset="0"/>
                <a:ea typeface="Montserrat Medium"/>
                <a:cs typeface="Montserrat Medium"/>
                <a:sym typeface="Montserrat Medium"/>
              </a:rPr>
              <a:t> Lain: </a:t>
            </a:r>
            <a:r>
              <a:rPr lang="en-ID" sz="1050" dirty="0" err="1">
                <a:solidFill>
                  <a:schemeClr val="dk1"/>
                </a:solidFill>
                <a:latin typeface="Montserrat" panose="00000500000000000000" pitchFamily="2" charset="0"/>
                <a:ea typeface="Montserrat Medium"/>
                <a:cs typeface="Montserrat Medium"/>
                <a:sym typeface="Montserrat Medium"/>
              </a:rPr>
              <a:t>Terapkan</a:t>
            </a:r>
            <a:r>
              <a:rPr lang="en-ID" sz="1050" dirty="0">
                <a:solidFill>
                  <a:schemeClr val="dk1"/>
                </a:solidFill>
                <a:latin typeface="Montserrat" panose="00000500000000000000" pitchFamily="2" charset="0"/>
                <a:ea typeface="Montserrat Medium"/>
                <a:cs typeface="Montserrat Medium"/>
                <a:sym typeface="Montserrat Medium"/>
              </a:rPr>
              <a:t> strategi </a:t>
            </a:r>
            <a:r>
              <a:rPr lang="en-ID" sz="1050" dirty="0" err="1">
                <a:solidFill>
                  <a:schemeClr val="dk1"/>
                </a:solidFill>
                <a:latin typeface="Montserrat" panose="00000500000000000000" pitchFamily="2" charset="0"/>
                <a:ea typeface="Montserrat Medium"/>
                <a:cs typeface="Montserrat Medium"/>
                <a:sym typeface="Montserrat Medium"/>
              </a:rPr>
              <a:t>sukses</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dari</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Jawa</a:t>
            </a:r>
            <a:r>
              <a:rPr lang="en-ID" sz="1050" dirty="0">
                <a:solidFill>
                  <a:schemeClr val="dk1"/>
                </a:solidFill>
                <a:latin typeface="Montserrat" panose="00000500000000000000" pitchFamily="2" charset="0"/>
                <a:ea typeface="Montserrat Medium"/>
                <a:cs typeface="Montserrat Medium"/>
                <a:sym typeface="Montserrat Medium"/>
              </a:rPr>
              <a:t> Barat </a:t>
            </a:r>
            <a:r>
              <a:rPr lang="en-ID" sz="1050" dirty="0" err="1">
                <a:solidFill>
                  <a:schemeClr val="dk1"/>
                </a:solidFill>
                <a:latin typeface="Montserrat" panose="00000500000000000000" pitchFamily="2" charset="0"/>
                <a:ea typeface="Montserrat Medium"/>
                <a:cs typeface="Montserrat Medium"/>
                <a:sym typeface="Montserrat Medium"/>
              </a:rPr>
              <a:t>ke</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provinsi</a:t>
            </a:r>
            <a:r>
              <a:rPr lang="en-ID" sz="1050" dirty="0">
                <a:solidFill>
                  <a:schemeClr val="dk1"/>
                </a:solidFill>
                <a:latin typeface="Montserrat" panose="00000500000000000000" pitchFamily="2" charset="0"/>
                <a:ea typeface="Montserrat Medium"/>
                <a:cs typeface="Montserrat Medium"/>
                <a:sym typeface="Montserrat Medium"/>
              </a:rPr>
              <a:t> lain.</a:t>
            </a:r>
          </a:p>
          <a:p>
            <a:pPr marL="171450" lvl="0" indent="-171450" rtl="0">
              <a:lnSpc>
                <a:spcPct val="115000"/>
              </a:lnSpc>
              <a:spcBef>
                <a:spcPts val="0"/>
              </a:spcBef>
              <a:spcAft>
                <a:spcPts val="0"/>
              </a:spcAft>
              <a:buFont typeface="Arial" panose="020B0604020202020204" pitchFamily="34" charset="0"/>
              <a:buChar char="•"/>
            </a:pPr>
            <a:r>
              <a:rPr lang="en-ID" sz="1050" dirty="0" err="1">
                <a:solidFill>
                  <a:schemeClr val="dk1"/>
                </a:solidFill>
                <a:latin typeface="Montserrat" panose="00000500000000000000" pitchFamily="2" charset="0"/>
                <a:ea typeface="Montserrat Medium"/>
                <a:cs typeface="Montserrat Medium"/>
                <a:sym typeface="Montserrat Medium"/>
              </a:rPr>
              <a:t>Optimalkan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Produk</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Terlaris</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Manajemen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inventaris</a:t>
            </a:r>
            <a:r>
              <a:rPr lang="en-ID" sz="1050" dirty="0">
                <a:solidFill>
                  <a:schemeClr val="dk1"/>
                </a:solidFill>
                <a:latin typeface="Montserrat" panose="00000500000000000000" pitchFamily="2" charset="0"/>
                <a:ea typeface="Montserrat Medium"/>
                <a:cs typeface="Montserrat Medium"/>
                <a:sym typeface="Montserrat Medium"/>
              </a:rPr>
              <a:t> dan </a:t>
            </a:r>
            <a:r>
              <a:rPr lang="en-ID" sz="1050" dirty="0" err="1">
                <a:solidFill>
                  <a:schemeClr val="dk1"/>
                </a:solidFill>
                <a:latin typeface="Montserrat" panose="00000500000000000000" pitchFamily="2" charset="0"/>
                <a:ea typeface="Montserrat Medium"/>
                <a:cs typeface="Montserrat Medium"/>
                <a:sym typeface="Montserrat Medium"/>
              </a:rPr>
              <a:t>kampanye</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pemasaran</a:t>
            </a:r>
            <a:r>
              <a:rPr lang="en-ID" sz="1050" dirty="0">
                <a:solidFill>
                  <a:schemeClr val="dk1"/>
                </a:solidFill>
                <a:latin typeface="Montserrat" panose="00000500000000000000" pitchFamily="2" charset="0"/>
                <a:ea typeface="Montserrat Medium"/>
                <a:cs typeface="Montserrat Medium"/>
                <a:sym typeface="Montserrat Medium"/>
              </a:rPr>
              <a:t> yang </a:t>
            </a:r>
            <a:r>
              <a:rPr lang="en-ID" sz="1050" dirty="0" err="1">
                <a:solidFill>
                  <a:schemeClr val="dk1"/>
                </a:solidFill>
                <a:latin typeface="Montserrat" panose="00000500000000000000" pitchFamily="2" charset="0"/>
                <a:ea typeface="Montserrat Medium"/>
                <a:cs typeface="Montserrat Medium"/>
                <a:sym typeface="Montserrat Medium"/>
              </a:rPr>
              <a:t>efektif</a:t>
            </a:r>
            <a:r>
              <a:rPr lang="en-ID" sz="1050" dirty="0">
                <a:solidFill>
                  <a:schemeClr val="dk1"/>
                </a:solidFill>
                <a:latin typeface="Montserrat" panose="00000500000000000000" pitchFamily="2" charset="0"/>
                <a:ea typeface="Montserrat Medium"/>
                <a:cs typeface="Montserrat Medium"/>
                <a:sym typeface="Montserrat Medium"/>
              </a:rPr>
              <a:t>.</a:t>
            </a:r>
          </a:p>
          <a:p>
            <a:pPr marL="171450" lvl="0" indent="-171450" rtl="0">
              <a:lnSpc>
                <a:spcPct val="115000"/>
              </a:lnSpc>
              <a:spcBef>
                <a:spcPts val="0"/>
              </a:spcBef>
              <a:spcAft>
                <a:spcPts val="0"/>
              </a:spcAft>
              <a:buFont typeface="Arial" panose="020B0604020202020204" pitchFamily="34" charset="0"/>
              <a:buChar char="•"/>
            </a:pPr>
            <a:r>
              <a:rPr lang="en-ID" sz="1050" dirty="0" err="1">
                <a:solidFill>
                  <a:schemeClr val="dk1"/>
                </a:solidFill>
                <a:latin typeface="Montserrat" panose="00000500000000000000" pitchFamily="2" charset="0"/>
                <a:ea typeface="Montserrat Medium"/>
                <a:cs typeface="Montserrat Medium"/>
                <a:sym typeface="Montserrat Medium"/>
              </a:rPr>
              <a:t>Meningkatkan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Kepuasan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Pelanggan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Pelatihan</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staf</a:t>
            </a:r>
            <a:r>
              <a:rPr lang="en-ID" sz="1050" dirty="0">
                <a:solidFill>
                  <a:schemeClr val="dk1"/>
                </a:solidFill>
                <a:latin typeface="Montserrat" panose="00000500000000000000" pitchFamily="2" charset="0"/>
                <a:ea typeface="Montserrat Medium"/>
                <a:cs typeface="Montserrat Medium"/>
                <a:sym typeface="Montserrat Medium"/>
              </a:rPr>
              <a:t> dan </a:t>
            </a:r>
            <a:r>
              <a:rPr lang="en-ID" sz="1050" dirty="0" err="1">
                <a:solidFill>
                  <a:schemeClr val="dk1"/>
                </a:solidFill>
                <a:latin typeface="Montserrat" panose="00000500000000000000" pitchFamily="2" charset="0"/>
                <a:ea typeface="Montserrat Medium"/>
                <a:cs typeface="Montserrat Medium"/>
                <a:sym typeface="Montserrat Medium"/>
              </a:rPr>
              <a:t>pengumpulan</a:t>
            </a:r>
            <a:r>
              <a:rPr lang="en-ID" sz="1050" dirty="0">
                <a:solidFill>
                  <a:schemeClr val="dk1"/>
                </a:solidFill>
                <a:latin typeface="Montserrat" panose="00000500000000000000" pitchFamily="2" charset="0"/>
                <a:ea typeface="Montserrat Medium"/>
                <a:cs typeface="Montserrat Medium"/>
                <a:sym typeface="Montserrat Medium"/>
              </a:rPr>
              <a:t> feedback </a:t>
            </a:r>
            <a:r>
              <a:rPr lang="en-ID" sz="1050" dirty="0" err="1">
                <a:solidFill>
                  <a:schemeClr val="dk1"/>
                </a:solidFill>
                <a:latin typeface="Montserrat" panose="00000500000000000000" pitchFamily="2" charset="0"/>
                <a:ea typeface="Montserrat Medium"/>
                <a:cs typeface="Montserrat Medium"/>
                <a:sym typeface="Montserrat Medium"/>
              </a:rPr>
              <a:t>untuk</a:t>
            </a:r>
            <a:r>
              <a:rPr lang="en-ID" sz="1050" dirty="0">
                <a:solidFill>
                  <a:schemeClr val="dk1"/>
                </a:solidFill>
                <a:latin typeface="Montserrat" panose="00000500000000000000" pitchFamily="2" charset="0"/>
                <a:ea typeface="Montserrat Medium"/>
                <a:cs typeface="Montserrat Medium"/>
                <a:sym typeface="Montserrat Medium"/>
              </a:rPr>
              <a:t> </a:t>
            </a:r>
            <a:r>
              <a:rPr lang="en-ID" sz="1050" dirty="0" err="1">
                <a:solidFill>
                  <a:schemeClr val="dk1"/>
                </a:solidFill>
                <a:latin typeface="Montserrat" panose="00000500000000000000" pitchFamily="2" charset="0"/>
                <a:ea typeface="Montserrat Medium"/>
                <a:cs typeface="Montserrat Medium"/>
                <a:sym typeface="Montserrat Medium"/>
              </a:rPr>
              <a:t>meningkatkan</a:t>
            </a:r>
            <a:r>
              <a:rPr lang="en-ID" sz="1050" dirty="0">
                <a:solidFill>
                  <a:schemeClr val="dk1"/>
                </a:solidFill>
                <a:latin typeface="Montserrat" panose="00000500000000000000" pitchFamily="2" charset="0"/>
                <a:ea typeface="Montserrat Medium"/>
                <a:cs typeface="Montserrat Medium"/>
                <a:sym typeface="Montserrat Medium"/>
              </a:rPr>
              <a:t> rating </a:t>
            </a:r>
            <a:r>
              <a:rPr lang="en-ID" sz="1050" dirty="0" err="1">
                <a:solidFill>
                  <a:schemeClr val="dk1"/>
                </a:solidFill>
                <a:latin typeface="Montserrat" panose="00000500000000000000" pitchFamily="2" charset="0"/>
                <a:ea typeface="Montserrat Medium"/>
                <a:cs typeface="Montserrat Medium"/>
                <a:sym typeface="Montserrat Medium"/>
              </a:rPr>
              <a:t>transaksi</a:t>
            </a:r>
            <a:r>
              <a:rPr lang="en-ID" sz="1050" dirty="0">
                <a:solidFill>
                  <a:schemeClr val="dk1"/>
                </a:solidFill>
                <a:latin typeface="Montserrat" panose="00000500000000000000" pitchFamily="2" charset="0"/>
                <a:ea typeface="Montserrat Medium"/>
                <a:cs typeface="Montserrat Medium"/>
                <a:sym typeface="Montserrat Medium"/>
              </a:rPr>
              <a:t>.</a:t>
            </a:r>
            <a:endParaRPr lang="en" sz="1050" dirty="0">
              <a:solidFill>
                <a:schemeClr val="dk1"/>
              </a:solidFill>
              <a:latin typeface="Montserrat" panose="00000500000000000000" pitchFamily="2" charset="0"/>
              <a:ea typeface="Montserrat Medium"/>
              <a:cs typeface="Montserrat Medium"/>
              <a:sym typeface="Montserrat Medium"/>
            </a:endParaRPr>
          </a:p>
        </p:txBody>
      </p:sp>
    </p:spTree>
    <p:extLst>
      <p:ext uri="{BB962C8B-B14F-4D97-AF65-F5344CB8AC3E}">
        <p14:creationId xmlns:p14="http://schemas.microsoft.com/office/powerpoint/2010/main" val="351173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15">
            <a:extLst>
              <a:ext uri="{FF2B5EF4-FFF2-40B4-BE49-F238E27FC236}">
                <a16:creationId xmlns:a16="http://schemas.microsoft.com/office/drawing/2014/main" id="{9ACE2ADE-C6DA-A0CE-F803-85724D4933F4}"/>
              </a:ext>
            </a:extLst>
          </p:cNvPr>
          <p:cNvSpPr txBox="1">
            <a:spLocks/>
          </p:cNvSpPr>
          <p:nvPr/>
        </p:nvSpPr>
        <p:spPr>
          <a:xfrm>
            <a:off x="420345" y="171915"/>
            <a:ext cx="4539958" cy="6296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marL="0" marR="0" lvl="0" indent="0" algn="l" rtl="0">
              <a:lnSpc>
                <a:spcPct val="100000"/>
              </a:lnSpc>
              <a:spcBef>
                <a:spcPts val="0"/>
              </a:spcBef>
              <a:spcAft>
                <a:spcPts val="0"/>
              </a:spcAft>
              <a:buClr>
                <a:srgbClr val="000000"/>
              </a:buClr>
              <a:buSzPts val="5000"/>
              <a:buFont typeface="Arial"/>
              <a:buNone/>
            </a:pPr>
            <a:r>
              <a:rPr lang="en-ID" sz="2800" b="1" dirty="0">
                <a:solidFill>
                  <a:schemeClr val="tx1"/>
                </a:solidFill>
                <a:latin typeface="Rubik"/>
                <a:ea typeface="Rubik"/>
                <a:cs typeface="Rubik"/>
                <a:sym typeface="Rubik"/>
              </a:rPr>
              <a:t>Courses and Certification</a:t>
            </a:r>
            <a:endParaRPr lang="en-ID" sz="2800" b="1" i="0" strike="noStrike" cap="none" dirty="0">
              <a:solidFill>
                <a:schemeClr val="tx1"/>
              </a:solidFill>
              <a:latin typeface="Rubik"/>
              <a:ea typeface="Rubik"/>
              <a:cs typeface="Rubik"/>
              <a:sym typeface="Rubik"/>
            </a:endParaRPr>
          </a:p>
        </p:txBody>
      </p:sp>
      <p:pic>
        <p:nvPicPr>
          <p:cNvPr id="6" name="Picture 5">
            <a:extLst>
              <a:ext uri="{FF2B5EF4-FFF2-40B4-BE49-F238E27FC236}">
                <a16:creationId xmlns:a16="http://schemas.microsoft.com/office/drawing/2014/main" id="{9D9E3E29-86A4-4EBA-2C2D-90A948BF5B5A}"/>
              </a:ext>
            </a:extLst>
          </p:cNvPr>
          <p:cNvPicPr>
            <a:picLocks noChangeAspect="1"/>
          </p:cNvPicPr>
          <p:nvPr/>
        </p:nvPicPr>
        <p:blipFill>
          <a:blip r:embed="rId2"/>
          <a:stretch>
            <a:fillRect/>
          </a:stretch>
        </p:blipFill>
        <p:spPr>
          <a:xfrm>
            <a:off x="6900298" y="152592"/>
            <a:ext cx="907763" cy="356857"/>
          </a:xfrm>
          <a:prstGeom prst="rect">
            <a:avLst/>
          </a:prstGeom>
        </p:spPr>
      </p:pic>
      <p:pic>
        <p:nvPicPr>
          <p:cNvPr id="7" name="Picture 6">
            <a:extLst>
              <a:ext uri="{FF2B5EF4-FFF2-40B4-BE49-F238E27FC236}">
                <a16:creationId xmlns:a16="http://schemas.microsoft.com/office/drawing/2014/main" id="{C7E4F4CF-1138-D43C-F06C-B081A60AB00C}"/>
              </a:ext>
            </a:extLst>
          </p:cNvPr>
          <p:cNvPicPr>
            <a:picLocks noChangeAspect="1"/>
          </p:cNvPicPr>
          <p:nvPr/>
        </p:nvPicPr>
        <p:blipFill>
          <a:blip r:embed="rId3"/>
          <a:stretch>
            <a:fillRect/>
          </a:stretch>
        </p:blipFill>
        <p:spPr>
          <a:xfrm>
            <a:off x="8046402" y="50170"/>
            <a:ext cx="881744" cy="587829"/>
          </a:xfrm>
          <a:prstGeom prst="rect">
            <a:avLst/>
          </a:prstGeom>
        </p:spPr>
      </p:pic>
      <p:sp>
        <p:nvSpPr>
          <p:cNvPr id="3" name="TextBox 2">
            <a:extLst>
              <a:ext uri="{FF2B5EF4-FFF2-40B4-BE49-F238E27FC236}">
                <a16:creationId xmlns:a16="http://schemas.microsoft.com/office/drawing/2014/main" id="{8097C5B0-D330-6CA3-1FB8-ADACD875AF64}"/>
              </a:ext>
            </a:extLst>
          </p:cNvPr>
          <p:cNvSpPr txBox="1"/>
          <p:nvPr/>
        </p:nvSpPr>
        <p:spPr>
          <a:xfrm>
            <a:off x="596767" y="1449491"/>
            <a:ext cx="4649002" cy="2677656"/>
          </a:xfrm>
          <a:prstGeom prst="rect">
            <a:avLst/>
          </a:prstGeom>
          <a:noFill/>
        </p:spPr>
        <p:txBody>
          <a:bodyPr wrap="square">
            <a:spAutoFit/>
          </a:bodyPr>
          <a:lstStyle/>
          <a:p>
            <a:pPr marL="285750" indent="-285750">
              <a:buFont typeface="Arial" panose="020B0604020202020204" pitchFamily="34" charset="0"/>
              <a:buChar char="•"/>
            </a:pPr>
            <a:r>
              <a:rPr lang="en-ID" b="1" dirty="0">
                <a:latin typeface="Rubik"/>
                <a:ea typeface="Rubik"/>
                <a:cs typeface="Rubik"/>
                <a:sym typeface="Rubik"/>
              </a:rPr>
              <a:t>Data Preparation in Data Science using R</a:t>
            </a:r>
          </a:p>
          <a:p>
            <a:pPr marL="285750" indent="-285750">
              <a:buFont typeface="Arial" panose="020B0604020202020204" pitchFamily="34" charset="0"/>
              <a:buChar char="•"/>
            </a:pPr>
            <a:r>
              <a:rPr lang="en-US" b="1" dirty="0">
                <a:latin typeface="Rubik"/>
                <a:ea typeface="Rubik"/>
                <a:cs typeface="Rubik"/>
                <a:sym typeface="Rubik"/>
              </a:rPr>
              <a:t>Data Quality with Python for Beginner</a:t>
            </a:r>
            <a:r>
              <a:rPr lang="en-ID" b="1" dirty="0">
                <a:latin typeface="Rubik"/>
                <a:ea typeface="Rubik"/>
                <a:cs typeface="Rubik"/>
                <a:sym typeface="Rubik"/>
              </a:rPr>
              <a:t> </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Data Visualization In Data Science With R</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Exploratory Data Analysis with Python</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Fundamental Data Visualization using R</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Fundamental Data Visualization with Python</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Introduction to Data Science with Python</a:t>
            </a:r>
          </a:p>
          <a:p>
            <a:pPr marL="285750" indent="-285750">
              <a:buFont typeface="Arial" panose="020B0604020202020204" pitchFamily="34" charset="0"/>
              <a:buChar char="•"/>
            </a:pPr>
            <a:r>
              <a:rPr lang="en-US" b="1" dirty="0" err="1">
                <a:solidFill>
                  <a:schemeClr val="tx1"/>
                </a:solidFill>
                <a:latin typeface="Rubik"/>
                <a:ea typeface="Rubik"/>
                <a:cs typeface="Rubik"/>
                <a:sym typeface="Rubik"/>
              </a:rPr>
              <a:t>Populasi</a:t>
            </a:r>
            <a:r>
              <a:rPr lang="en-US" b="1" dirty="0">
                <a:solidFill>
                  <a:schemeClr val="tx1"/>
                </a:solidFill>
                <a:latin typeface="Rubik"/>
                <a:ea typeface="Rubik"/>
                <a:cs typeface="Rubik"/>
                <a:sym typeface="Rubik"/>
              </a:rPr>
              <a:t> dan </a:t>
            </a:r>
            <a:r>
              <a:rPr lang="en-US" b="1" dirty="0" err="1">
                <a:solidFill>
                  <a:schemeClr val="tx1"/>
                </a:solidFill>
                <a:latin typeface="Rubik"/>
                <a:ea typeface="Rubik"/>
                <a:cs typeface="Rubik"/>
                <a:sym typeface="Rubik"/>
              </a:rPr>
              <a:t>Sampel</a:t>
            </a:r>
            <a:endParaRPr lang="en-US" b="1" dirty="0">
              <a:solidFill>
                <a:schemeClr val="tx1"/>
              </a:solidFill>
              <a:latin typeface="Rubik"/>
              <a:ea typeface="Rubik"/>
              <a:cs typeface="Rubik"/>
              <a:sym typeface="Rubik"/>
            </a:endParaRPr>
          </a:p>
          <a:p>
            <a:pPr marL="285750" indent="-285750">
              <a:buFont typeface="Arial" panose="020B0604020202020204" pitchFamily="34" charset="0"/>
              <a:buChar char="•"/>
            </a:pPr>
            <a:r>
              <a:rPr lang="en-US" b="1" dirty="0">
                <a:solidFill>
                  <a:schemeClr val="tx1"/>
                </a:solidFill>
                <a:latin typeface="Rubik"/>
                <a:ea typeface="Rubik"/>
                <a:cs typeface="Rubik"/>
                <a:sym typeface="Rubik"/>
              </a:rPr>
              <a:t>Python Fundamental for Data Science</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Statistic using Python for Data Science - Part 1</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Statistic using Python for Data Science - Part 2</a:t>
            </a:r>
            <a:endParaRPr lang="en" b="1" dirty="0">
              <a:solidFill>
                <a:schemeClr val="tx1"/>
              </a:solidFill>
              <a:latin typeface="Rubik"/>
              <a:ea typeface="Rubik"/>
              <a:cs typeface="Rubik"/>
              <a:sym typeface="Rubik"/>
            </a:endParaRPr>
          </a:p>
          <a:p>
            <a:pPr marL="285750" indent="-285750">
              <a:buFont typeface="Arial" panose="020B0604020202020204" pitchFamily="34" charset="0"/>
              <a:buChar char="•"/>
            </a:pPr>
            <a:endParaRPr lang="en-ID" dirty="0">
              <a:solidFill>
                <a:schemeClr val="tx1"/>
              </a:solidFill>
            </a:endParaRPr>
          </a:p>
        </p:txBody>
      </p:sp>
      <p:cxnSp>
        <p:nvCxnSpPr>
          <p:cNvPr id="10" name="Straight Connector 9">
            <a:extLst>
              <a:ext uri="{FF2B5EF4-FFF2-40B4-BE49-F238E27FC236}">
                <a16:creationId xmlns:a16="http://schemas.microsoft.com/office/drawing/2014/main" id="{284AE5C4-AD76-5C6B-52A5-597C4809638E}"/>
              </a:ext>
            </a:extLst>
          </p:cNvPr>
          <p:cNvCxnSpPr>
            <a:cxnSpLocks/>
          </p:cNvCxnSpPr>
          <p:nvPr/>
        </p:nvCxnSpPr>
        <p:spPr>
          <a:xfrm>
            <a:off x="5276035" y="1624263"/>
            <a:ext cx="0" cy="2081463"/>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C996206D-D00E-B314-8476-6EBD0C57134C}"/>
              </a:ext>
            </a:extLst>
          </p:cNvPr>
          <p:cNvSpPr txBox="1"/>
          <p:nvPr/>
        </p:nvSpPr>
        <p:spPr>
          <a:xfrm>
            <a:off x="5671253" y="2417861"/>
            <a:ext cx="1908208" cy="307777"/>
          </a:xfrm>
          <a:prstGeom prst="rect">
            <a:avLst/>
          </a:prstGeom>
          <a:noFill/>
        </p:spPr>
        <p:txBody>
          <a:bodyPr wrap="square">
            <a:spAutoFit/>
          </a:bodyPr>
          <a:lstStyle/>
          <a:p>
            <a:pPr algn="ctr"/>
            <a:r>
              <a:rPr lang="en-ID" b="1" dirty="0">
                <a:latin typeface="Rubik"/>
                <a:ea typeface="Rubik"/>
                <a:cs typeface="Rubik"/>
                <a:sym typeface="Rubik"/>
              </a:rPr>
              <a:t>&lt;</a:t>
            </a:r>
            <a:r>
              <a:rPr lang="en-ID" b="1" dirty="0">
                <a:solidFill>
                  <a:schemeClr val="tx2"/>
                </a:solidFill>
                <a:latin typeface="Rubik"/>
                <a:ea typeface="Rubik"/>
                <a:cs typeface="Rubik"/>
                <a:sym typeface="Rubik"/>
                <a:hlinkClick r:id="rId4">
                  <a:extLst>
                    <a:ext uri="{A12FA001-AC4F-418D-AE19-62706E023703}">
                      <ahyp:hlinkClr xmlns:ahyp="http://schemas.microsoft.com/office/drawing/2018/hyperlinkcolor" val="tx"/>
                    </a:ext>
                  </a:extLst>
                </a:hlinkClick>
              </a:rPr>
              <a:t>Link </a:t>
            </a:r>
            <a:r>
              <a:rPr lang="en-ID" b="1" dirty="0" err="1">
                <a:solidFill>
                  <a:schemeClr val="tx2"/>
                </a:solidFill>
                <a:latin typeface="Rubik"/>
                <a:ea typeface="Rubik"/>
                <a:cs typeface="Rubik"/>
                <a:sym typeface="Rubik"/>
                <a:hlinkClick r:id="rId4">
                  <a:extLst>
                    <a:ext uri="{A12FA001-AC4F-418D-AE19-62706E023703}">
                      <ahyp:hlinkClr xmlns:ahyp="http://schemas.microsoft.com/office/drawing/2018/hyperlinkcolor" val="tx"/>
                    </a:ext>
                  </a:extLst>
                </a:hlinkClick>
              </a:rPr>
              <a:t>Sertifikat</a:t>
            </a:r>
            <a:r>
              <a:rPr lang="en-ID" b="1" dirty="0">
                <a:latin typeface="Rubik"/>
                <a:ea typeface="Rubik"/>
                <a:cs typeface="Rubik"/>
                <a:sym typeface="Rubik"/>
              </a:rPr>
              <a:t>&gt;</a:t>
            </a:r>
            <a:endParaRPr lang="en-ID" b="1" dirty="0"/>
          </a:p>
        </p:txBody>
      </p:sp>
      <p:sp>
        <p:nvSpPr>
          <p:cNvPr id="17" name="TextBox 16">
            <a:extLst>
              <a:ext uri="{FF2B5EF4-FFF2-40B4-BE49-F238E27FC236}">
                <a16:creationId xmlns:a16="http://schemas.microsoft.com/office/drawing/2014/main" id="{FDB4251F-F102-6011-E1BC-2A9C81B5DF4A}"/>
              </a:ext>
            </a:extLst>
          </p:cNvPr>
          <p:cNvSpPr txBox="1"/>
          <p:nvPr/>
        </p:nvSpPr>
        <p:spPr>
          <a:xfrm>
            <a:off x="1604580" y="4151526"/>
            <a:ext cx="2346158" cy="307777"/>
          </a:xfrm>
          <a:prstGeom prst="rect">
            <a:avLst/>
          </a:prstGeom>
          <a:noFill/>
        </p:spPr>
        <p:txBody>
          <a:bodyPr wrap="square">
            <a:spAutoFit/>
          </a:bodyPr>
          <a:lstStyle/>
          <a:p>
            <a:pPr algn="ctr"/>
            <a:r>
              <a:rPr lang="en-US" b="1" dirty="0">
                <a:solidFill>
                  <a:schemeClr val="tx1"/>
                </a:solidFill>
                <a:latin typeface="Rubik"/>
                <a:ea typeface="Rubik"/>
                <a:cs typeface="Rubik"/>
                <a:sym typeface="Rubik"/>
              </a:rPr>
              <a:t>April 2024</a:t>
            </a:r>
            <a:endParaRPr lang="en-ID" dirty="0"/>
          </a:p>
        </p:txBody>
      </p:sp>
      <p:sp>
        <p:nvSpPr>
          <p:cNvPr id="19" name="TextBox 18">
            <a:extLst>
              <a:ext uri="{FF2B5EF4-FFF2-40B4-BE49-F238E27FC236}">
                <a16:creationId xmlns:a16="http://schemas.microsoft.com/office/drawing/2014/main" id="{BFE1DC7C-5714-C1A6-9717-F67CD3684E40}"/>
              </a:ext>
            </a:extLst>
          </p:cNvPr>
          <p:cNvSpPr txBox="1"/>
          <p:nvPr/>
        </p:nvSpPr>
        <p:spPr>
          <a:xfrm>
            <a:off x="404324" y="987181"/>
            <a:ext cx="4572000" cy="307777"/>
          </a:xfrm>
          <a:prstGeom prst="rect">
            <a:avLst/>
          </a:prstGeom>
          <a:noFill/>
        </p:spPr>
        <p:txBody>
          <a:bodyPr wrap="square">
            <a:spAutoFit/>
          </a:bodyPr>
          <a:lstStyle/>
          <a:p>
            <a:r>
              <a:rPr lang="en-ID" b="1" dirty="0">
                <a:latin typeface="Rubik"/>
                <a:ea typeface="Rubik"/>
                <a:cs typeface="Rubik"/>
                <a:sym typeface="Rubik"/>
              </a:rPr>
              <a:t>Data Science </a:t>
            </a:r>
            <a:endParaRPr lang="en-ID" dirty="0"/>
          </a:p>
        </p:txBody>
      </p:sp>
    </p:spTree>
    <p:extLst>
      <p:ext uri="{BB962C8B-B14F-4D97-AF65-F5344CB8AC3E}">
        <p14:creationId xmlns:p14="http://schemas.microsoft.com/office/powerpoint/2010/main" val="3278116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6"/>
          <p:cNvSpPr txBox="1">
            <a:spLocks noGrp="1"/>
          </p:cNvSpPr>
          <p:nvPr>
            <p:ph type="title"/>
          </p:nvPr>
        </p:nvSpPr>
        <p:spPr>
          <a:xfrm>
            <a:off x="169817" y="2128718"/>
            <a:ext cx="8354819" cy="725516"/>
          </a:xfrm>
          <a:prstGeom prst="rect">
            <a:avLst/>
          </a:prstGeom>
          <a:ln>
            <a:noFill/>
          </a:ln>
        </p:spPr>
        <p:txBody>
          <a:bodyPr spcFirstLastPara="1" wrap="square" lIns="91425" tIns="91425" rIns="91425" bIns="91425" anchor="t" anchorCtr="0">
            <a:noAutofit/>
          </a:bodyPr>
          <a:lstStyle/>
          <a:p>
            <a:pPr marL="57150" marR="0" lvl="0" rtl="0">
              <a:lnSpc>
                <a:spcPct val="100000"/>
              </a:lnSpc>
              <a:spcBef>
                <a:spcPts val="0"/>
              </a:spcBef>
              <a:spcAft>
                <a:spcPts val="0"/>
              </a:spcAft>
              <a:buClr>
                <a:srgbClr val="000000"/>
              </a:buClr>
              <a:buSzPts val="2700"/>
            </a:pPr>
            <a:r>
              <a:rPr lang="en-ID" sz="3600" b="1" dirty="0">
                <a:solidFill>
                  <a:schemeClr val="tx2"/>
                </a:solidFill>
                <a:latin typeface="Montserrat" panose="00000500000000000000" pitchFamily="2" charset="0"/>
                <a:ea typeface="Rubik"/>
                <a:cs typeface="Rubik"/>
                <a:sym typeface="Rubik"/>
              </a:rPr>
              <a:t>THANK YOU</a:t>
            </a:r>
          </a:p>
        </p:txBody>
      </p:sp>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2709040" y="1273629"/>
            <a:ext cx="1510263" cy="593710"/>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4467498" y="1176421"/>
            <a:ext cx="1182188" cy="788125"/>
          </a:xfrm>
          <a:prstGeom prst="rect">
            <a:avLst/>
          </a:prstGeom>
        </p:spPr>
      </p:pic>
    </p:spTree>
    <p:extLst>
      <p:ext uri="{BB962C8B-B14F-4D97-AF65-F5344CB8AC3E}">
        <p14:creationId xmlns:p14="http://schemas.microsoft.com/office/powerpoint/2010/main" val="294778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15">
            <a:extLst>
              <a:ext uri="{FF2B5EF4-FFF2-40B4-BE49-F238E27FC236}">
                <a16:creationId xmlns:a16="http://schemas.microsoft.com/office/drawing/2014/main" id="{9ACE2ADE-C6DA-A0CE-F803-85724D4933F4}"/>
              </a:ext>
            </a:extLst>
          </p:cNvPr>
          <p:cNvSpPr txBox="1">
            <a:spLocks/>
          </p:cNvSpPr>
          <p:nvPr/>
        </p:nvSpPr>
        <p:spPr>
          <a:xfrm>
            <a:off x="420345" y="171915"/>
            <a:ext cx="4539958" cy="6296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600"/>
              <a:buFont typeface="Montserrat"/>
              <a:buNone/>
              <a:defRPr sz="3600" b="1" i="0" u="none" strike="noStrike" cap="none">
                <a:solidFill>
                  <a:schemeClr val="dk1"/>
                </a:solidFill>
                <a:latin typeface="Montserrat"/>
                <a:ea typeface="Montserrat"/>
                <a:cs typeface="Montserrat"/>
                <a:sym typeface="Montserrat"/>
              </a:defRPr>
            </a:lvl9pPr>
          </a:lstStyle>
          <a:p>
            <a:pPr marL="0" marR="0" lvl="0" indent="0" algn="l" rtl="0">
              <a:lnSpc>
                <a:spcPct val="100000"/>
              </a:lnSpc>
              <a:spcBef>
                <a:spcPts val="0"/>
              </a:spcBef>
              <a:spcAft>
                <a:spcPts val="0"/>
              </a:spcAft>
              <a:buClr>
                <a:srgbClr val="000000"/>
              </a:buClr>
              <a:buSzPts val="5000"/>
              <a:buFont typeface="Arial"/>
              <a:buNone/>
            </a:pPr>
            <a:r>
              <a:rPr lang="en-ID" sz="2800" b="1" dirty="0">
                <a:solidFill>
                  <a:schemeClr val="tx1"/>
                </a:solidFill>
                <a:latin typeface="Rubik"/>
                <a:ea typeface="Rubik"/>
                <a:cs typeface="Rubik"/>
                <a:sym typeface="Rubik"/>
              </a:rPr>
              <a:t>Courses and Certification</a:t>
            </a:r>
            <a:endParaRPr lang="en-ID" sz="2800" b="1" i="0" strike="noStrike" cap="none" dirty="0">
              <a:solidFill>
                <a:schemeClr val="tx1"/>
              </a:solidFill>
              <a:latin typeface="Rubik"/>
              <a:ea typeface="Rubik"/>
              <a:cs typeface="Rubik"/>
              <a:sym typeface="Rubik"/>
            </a:endParaRPr>
          </a:p>
        </p:txBody>
      </p:sp>
      <p:pic>
        <p:nvPicPr>
          <p:cNvPr id="6" name="Picture 5">
            <a:extLst>
              <a:ext uri="{FF2B5EF4-FFF2-40B4-BE49-F238E27FC236}">
                <a16:creationId xmlns:a16="http://schemas.microsoft.com/office/drawing/2014/main" id="{9D9E3E29-86A4-4EBA-2C2D-90A948BF5B5A}"/>
              </a:ext>
            </a:extLst>
          </p:cNvPr>
          <p:cNvPicPr>
            <a:picLocks noChangeAspect="1"/>
          </p:cNvPicPr>
          <p:nvPr/>
        </p:nvPicPr>
        <p:blipFill>
          <a:blip r:embed="rId2"/>
          <a:stretch>
            <a:fillRect/>
          </a:stretch>
        </p:blipFill>
        <p:spPr>
          <a:xfrm>
            <a:off x="6900298" y="152592"/>
            <a:ext cx="907763" cy="356857"/>
          </a:xfrm>
          <a:prstGeom prst="rect">
            <a:avLst/>
          </a:prstGeom>
        </p:spPr>
      </p:pic>
      <p:pic>
        <p:nvPicPr>
          <p:cNvPr id="7" name="Picture 6">
            <a:extLst>
              <a:ext uri="{FF2B5EF4-FFF2-40B4-BE49-F238E27FC236}">
                <a16:creationId xmlns:a16="http://schemas.microsoft.com/office/drawing/2014/main" id="{C7E4F4CF-1138-D43C-F06C-B081A60AB00C}"/>
              </a:ext>
            </a:extLst>
          </p:cNvPr>
          <p:cNvPicPr>
            <a:picLocks noChangeAspect="1"/>
          </p:cNvPicPr>
          <p:nvPr/>
        </p:nvPicPr>
        <p:blipFill>
          <a:blip r:embed="rId3"/>
          <a:stretch>
            <a:fillRect/>
          </a:stretch>
        </p:blipFill>
        <p:spPr>
          <a:xfrm>
            <a:off x="8046402" y="50170"/>
            <a:ext cx="881744" cy="587829"/>
          </a:xfrm>
          <a:prstGeom prst="rect">
            <a:avLst/>
          </a:prstGeom>
        </p:spPr>
      </p:pic>
      <p:sp>
        <p:nvSpPr>
          <p:cNvPr id="3" name="TextBox 2">
            <a:extLst>
              <a:ext uri="{FF2B5EF4-FFF2-40B4-BE49-F238E27FC236}">
                <a16:creationId xmlns:a16="http://schemas.microsoft.com/office/drawing/2014/main" id="{8097C5B0-D330-6CA3-1FB8-ADACD875AF64}"/>
              </a:ext>
            </a:extLst>
          </p:cNvPr>
          <p:cNvSpPr txBox="1"/>
          <p:nvPr/>
        </p:nvSpPr>
        <p:spPr>
          <a:xfrm>
            <a:off x="596767" y="1449491"/>
            <a:ext cx="5382928" cy="2246769"/>
          </a:xfrm>
          <a:prstGeom prst="rect">
            <a:avLst/>
          </a:prstGeom>
          <a:noFill/>
        </p:spPr>
        <p:txBody>
          <a:bodyPr wrap="square">
            <a:spAutoFit/>
          </a:bodyPr>
          <a:lstStyle/>
          <a:p>
            <a:pPr marL="285750" indent="-285750">
              <a:buFont typeface="Arial" panose="020B0604020202020204" pitchFamily="34" charset="0"/>
              <a:buChar char="•"/>
            </a:pPr>
            <a:r>
              <a:rPr lang="en-US" b="1" dirty="0">
                <a:latin typeface="Rubik"/>
                <a:ea typeface="Rubik"/>
                <a:cs typeface="Rubik"/>
                <a:sym typeface="Rubik"/>
              </a:rPr>
              <a:t>Python for Data Science </a:t>
            </a:r>
          </a:p>
          <a:p>
            <a:pPr marL="285750" indent="-285750">
              <a:buFont typeface="Arial" panose="020B0604020202020204" pitchFamily="34" charset="0"/>
              <a:buChar char="•"/>
            </a:pPr>
            <a:r>
              <a:rPr lang="en-US" b="1" dirty="0">
                <a:latin typeface="Rubik"/>
                <a:ea typeface="Rubik"/>
                <a:cs typeface="Rubik"/>
                <a:sym typeface="Rubik"/>
              </a:rPr>
              <a:t>MSIB Infinite Learning AI &amp; Cybersecurity | RHCSA</a:t>
            </a:r>
          </a:p>
          <a:p>
            <a:pPr marL="285750" indent="-285750">
              <a:buFont typeface="Arial" panose="020B0604020202020204" pitchFamily="34" charset="0"/>
              <a:buChar char="•"/>
            </a:pPr>
            <a:r>
              <a:rPr lang="en-US" b="1" dirty="0">
                <a:latin typeface="Rubik"/>
                <a:ea typeface="Rubik"/>
                <a:cs typeface="Rubik"/>
                <a:sym typeface="Rubik"/>
              </a:rPr>
              <a:t>Red Hat Certified System Administrator  RHCSA</a:t>
            </a:r>
          </a:p>
          <a:p>
            <a:pPr marL="285750" indent="-285750">
              <a:buFont typeface="Arial" panose="020B0604020202020204" pitchFamily="34" charset="0"/>
              <a:buChar char="•"/>
            </a:pPr>
            <a:r>
              <a:rPr lang="en-US" b="1" dirty="0">
                <a:latin typeface="Rubik"/>
                <a:ea typeface="Rubik"/>
                <a:cs typeface="Rubik"/>
                <a:sym typeface="Rubik"/>
              </a:rPr>
              <a:t>Building AI Solutions Using Advanced Algorithms </a:t>
            </a:r>
          </a:p>
          <a:p>
            <a:pPr marL="285750" indent="-285750">
              <a:buFont typeface="Arial" panose="020B0604020202020204" pitchFamily="34" charset="0"/>
              <a:buChar char="•"/>
            </a:pPr>
            <a:r>
              <a:rPr lang="en-US" b="1" dirty="0">
                <a:latin typeface="Rubik"/>
                <a:ea typeface="Rubik"/>
                <a:cs typeface="Rubik"/>
                <a:sym typeface="Rubik"/>
              </a:rPr>
              <a:t>Building Trustworthy AI Enterprise Solutions</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Enterprise Security in Practice</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Getting Started with Enterprise grade AI</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Getting Started with Threat Intelligence and Hunting</a:t>
            </a:r>
          </a:p>
          <a:p>
            <a:pPr marL="285750" indent="-285750">
              <a:buFont typeface="Arial" panose="020B0604020202020204" pitchFamily="34" charset="0"/>
              <a:buChar char="•"/>
            </a:pPr>
            <a:r>
              <a:rPr lang="en-US" b="1" dirty="0">
                <a:solidFill>
                  <a:schemeClr val="tx1"/>
                </a:solidFill>
                <a:latin typeface="Rubik"/>
                <a:ea typeface="Rubik"/>
                <a:cs typeface="Rubik"/>
                <a:sym typeface="Rubik"/>
              </a:rPr>
              <a:t>Security Operations Center in Practice</a:t>
            </a:r>
          </a:p>
          <a:p>
            <a:pPr marL="285750" indent="-285750">
              <a:buFont typeface="Arial" panose="020B0604020202020204" pitchFamily="34" charset="0"/>
              <a:buChar char="•"/>
            </a:pPr>
            <a:endParaRPr lang="en-ID" dirty="0">
              <a:solidFill>
                <a:schemeClr val="tx1"/>
              </a:solidFill>
            </a:endParaRPr>
          </a:p>
        </p:txBody>
      </p:sp>
      <p:cxnSp>
        <p:nvCxnSpPr>
          <p:cNvPr id="10" name="Straight Connector 9">
            <a:extLst>
              <a:ext uri="{FF2B5EF4-FFF2-40B4-BE49-F238E27FC236}">
                <a16:creationId xmlns:a16="http://schemas.microsoft.com/office/drawing/2014/main" id="{284AE5C4-AD76-5C6B-52A5-597C4809638E}"/>
              </a:ext>
            </a:extLst>
          </p:cNvPr>
          <p:cNvCxnSpPr>
            <a:cxnSpLocks/>
          </p:cNvCxnSpPr>
          <p:nvPr/>
        </p:nvCxnSpPr>
        <p:spPr>
          <a:xfrm>
            <a:off x="5979695" y="1505515"/>
            <a:ext cx="0" cy="2081463"/>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C996206D-D00E-B314-8476-6EBD0C57134C}"/>
              </a:ext>
            </a:extLst>
          </p:cNvPr>
          <p:cNvSpPr txBox="1"/>
          <p:nvPr/>
        </p:nvSpPr>
        <p:spPr>
          <a:xfrm>
            <a:off x="6236737" y="2238470"/>
            <a:ext cx="1908208" cy="307777"/>
          </a:xfrm>
          <a:prstGeom prst="rect">
            <a:avLst/>
          </a:prstGeom>
          <a:noFill/>
        </p:spPr>
        <p:txBody>
          <a:bodyPr wrap="square">
            <a:spAutoFit/>
          </a:bodyPr>
          <a:lstStyle/>
          <a:p>
            <a:pPr algn="ctr"/>
            <a:r>
              <a:rPr lang="en-ID" b="1" dirty="0">
                <a:latin typeface="Rubik"/>
                <a:ea typeface="Rubik"/>
                <a:cs typeface="Rubik"/>
                <a:sym typeface="Rubik"/>
              </a:rPr>
              <a:t>&lt;</a:t>
            </a:r>
            <a:r>
              <a:rPr lang="en-ID" b="1" dirty="0">
                <a:solidFill>
                  <a:schemeClr val="tx2"/>
                </a:solidFill>
                <a:latin typeface="Rubik"/>
                <a:ea typeface="Rubik"/>
                <a:cs typeface="Rubik"/>
                <a:sym typeface="Rubik"/>
                <a:hlinkClick r:id="rId4">
                  <a:extLst>
                    <a:ext uri="{A12FA001-AC4F-418D-AE19-62706E023703}">
                      <ahyp:hlinkClr xmlns:ahyp="http://schemas.microsoft.com/office/drawing/2018/hyperlinkcolor" val="tx"/>
                    </a:ext>
                  </a:extLst>
                </a:hlinkClick>
              </a:rPr>
              <a:t>Link </a:t>
            </a:r>
            <a:r>
              <a:rPr lang="en-ID" b="1" dirty="0" err="1">
                <a:solidFill>
                  <a:schemeClr val="tx2"/>
                </a:solidFill>
                <a:latin typeface="Rubik"/>
                <a:ea typeface="Rubik"/>
                <a:cs typeface="Rubik"/>
                <a:sym typeface="Rubik"/>
                <a:hlinkClick r:id="rId4">
                  <a:extLst>
                    <a:ext uri="{A12FA001-AC4F-418D-AE19-62706E023703}">
                      <ahyp:hlinkClr xmlns:ahyp="http://schemas.microsoft.com/office/drawing/2018/hyperlinkcolor" val="tx"/>
                    </a:ext>
                  </a:extLst>
                </a:hlinkClick>
              </a:rPr>
              <a:t>Sertifikat</a:t>
            </a:r>
            <a:r>
              <a:rPr lang="en-ID" b="1" dirty="0">
                <a:latin typeface="Rubik"/>
                <a:ea typeface="Rubik"/>
                <a:cs typeface="Rubik"/>
                <a:sym typeface="Rubik"/>
              </a:rPr>
              <a:t>&gt;</a:t>
            </a:r>
            <a:endParaRPr lang="en-ID" b="1" dirty="0"/>
          </a:p>
        </p:txBody>
      </p:sp>
      <p:sp>
        <p:nvSpPr>
          <p:cNvPr id="17" name="TextBox 16">
            <a:extLst>
              <a:ext uri="{FF2B5EF4-FFF2-40B4-BE49-F238E27FC236}">
                <a16:creationId xmlns:a16="http://schemas.microsoft.com/office/drawing/2014/main" id="{FDB4251F-F102-6011-E1BC-2A9C81B5DF4A}"/>
              </a:ext>
            </a:extLst>
          </p:cNvPr>
          <p:cNvSpPr txBox="1"/>
          <p:nvPr/>
        </p:nvSpPr>
        <p:spPr>
          <a:xfrm>
            <a:off x="1604580" y="4151526"/>
            <a:ext cx="2346158" cy="307777"/>
          </a:xfrm>
          <a:prstGeom prst="rect">
            <a:avLst/>
          </a:prstGeom>
          <a:noFill/>
        </p:spPr>
        <p:txBody>
          <a:bodyPr wrap="square">
            <a:spAutoFit/>
          </a:bodyPr>
          <a:lstStyle/>
          <a:p>
            <a:pPr algn="ctr"/>
            <a:r>
              <a:rPr lang="en-US" b="1" dirty="0" err="1">
                <a:solidFill>
                  <a:schemeClr val="tx1"/>
                </a:solidFill>
                <a:latin typeface="Rubik"/>
                <a:ea typeface="Rubik"/>
                <a:cs typeface="Rubik"/>
                <a:sym typeface="Rubik"/>
              </a:rPr>
              <a:t>Desember</a:t>
            </a:r>
            <a:r>
              <a:rPr lang="en-US" b="1" dirty="0">
                <a:solidFill>
                  <a:schemeClr val="tx1"/>
                </a:solidFill>
                <a:latin typeface="Rubik"/>
                <a:ea typeface="Rubik"/>
                <a:cs typeface="Rubik"/>
                <a:sym typeface="Rubik"/>
              </a:rPr>
              <a:t> 2023</a:t>
            </a:r>
            <a:endParaRPr lang="en-ID" dirty="0"/>
          </a:p>
        </p:txBody>
      </p:sp>
      <p:sp>
        <p:nvSpPr>
          <p:cNvPr id="19" name="TextBox 18">
            <a:extLst>
              <a:ext uri="{FF2B5EF4-FFF2-40B4-BE49-F238E27FC236}">
                <a16:creationId xmlns:a16="http://schemas.microsoft.com/office/drawing/2014/main" id="{BFE1DC7C-5714-C1A6-9717-F67CD3684E40}"/>
              </a:ext>
            </a:extLst>
          </p:cNvPr>
          <p:cNvSpPr txBox="1"/>
          <p:nvPr/>
        </p:nvSpPr>
        <p:spPr>
          <a:xfrm>
            <a:off x="404324" y="987181"/>
            <a:ext cx="4572000" cy="307777"/>
          </a:xfrm>
          <a:prstGeom prst="rect">
            <a:avLst/>
          </a:prstGeom>
          <a:noFill/>
        </p:spPr>
        <p:txBody>
          <a:bodyPr wrap="square">
            <a:spAutoFit/>
          </a:bodyPr>
          <a:lstStyle/>
          <a:p>
            <a:r>
              <a:rPr lang="en-ID" b="1" dirty="0">
                <a:latin typeface="Rubik"/>
                <a:ea typeface="Rubik"/>
                <a:cs typeface="Rubik"/>
                <a:sym typeface="Rubik"/>
              </a:rPr>
              <a:t>MSIB Batch 5 </a:t>
            </a:r>
            <a:r>
              <a:rPr lang="en-ID" b="1" dirty="0" err="1">
                <a:latin typeface="Rubik"/>
                <a:ea typeface="Rubik"/>
                <a:cs typeface="Rubik"/>
                <a:sym typeface="Rubik"/>
              </a:rPr>
              <a:t>Kampus</a:t>
            </a:r>
            <a:r>
              <a:rPr lang="en-ID" b="1" dirty="0">
                <a:latin typeface="Rubik"/>
                <a:ea typeface="Rubik"/>
                <a:cs typeface="Rubik"/>
                <a:sym typeface="Rubik"/>
              </a:rPr>
              <a:t> Merdeka  </a:t>
            </a:r>
            <a:endParaRPr lang="en-ID" dirty="0"/>
          </a:p>
        </p:txBody>
      </p:sp>
    </p:spTree>
    <p:extLst>
      <p:ext uri="{BB962C8B-B14F-4D97-AF65-F5344CB8AC3E}">
        <p14:creationId xmlns:p14="http://schemas.microsoft.com/office/powerpoint/2010/main" val="67759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Company</a:t>
            </a:r>
            <a:endParaRPr dirty="0"/>
          </a:p>
        </p:txBody>
      </p:sp>
      <p:sp>
        <p:nvSpPr>
          <p:cNvPr id="73" name="Google Shape;73;p16"/>
          <p:cNvSpPr txBox="1"/>
          <p:nvPr/>
        </p:nvSpPr>
        <p:spPr>
          <a:xfrm>
            <a:off x="679045" y="1394465"/>
            <a:ext cx="4284840" cy="33375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700" dirty="0">
                <a:solidFill>
                  <a:schemeClr val="dk1"/>
                </a:solidFill>
                <a:latin typeface="Montserrat" panose="00000500000000000000" pitchFamily="2" charset="0"/>
                <a:ea typeface="Montserrat Medium"/>
                <a:cs typeface="Montserrat Medium"/>
                <a:sym typeface="Montserrat Medium"/>
              </a:rPr>
              <a:t>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adalah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industri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farmasi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pertama</a:t>
            </a:r>
            <a:r>
              <a:rPr lang="en-US" sz="700" dirty="0">
                <a:solidFill>
                  <a:schemeClr val="dk1"/>
                </a:solidFill>
                <a:latin typeface="Montserrat" panose="00000500000000000000" pitchFamily="2" charset="0"/>
                <a:ea typeface="Montserrat Medium"/>
                <a:cs typeface="Montserrat Medium"/>
                <a:sym typeface="Montserrat Medium"/>
              </a:rPr>
              <a:t> di Indonesia yang </a:t>
            </a:r>
            <a:r>
              <a:rPr lang="en-US" sz="700" dirty="0" err="1">
                <a:solidFill>
                  <a:schemeClr val="dk1"/>
                </a:solidFill>
                <a:latin typeface="Montserrat" panose="00000500000000000000" pitchFamily="2" charset="0"/>
                <a:ea typeface="Montserrat Medium"/>
                <a:cs typeface="Montserrat Medium"/>
                <a:sym typeface="Montserrat Medium"/>
              </a:rPr>
              <a:t>didirikan</a:t>
            </a:r>
            <a:r>
              <a:rPr lang="en-US" sz="700" dirty="0">
                <a:solidFill>
                  <a:schemeClr val="dk1"/>
                </a:solidFill>
                <a:latin typeface="Montserrat" panose="00000500000000000000" pitchFamily="2" charset="0"/>
                <a:ea typeface="Montserrat Medium"/>
                <a:cs typeface="Montserrat Medium"/>
                <a:sym typeface="Montserrat Medium"/>
              </a:rPr>
              <a:t> oleh </a:t>
            </a:r>
            <a:r>
              <a:rPr lang="en-US" sz="700" dirty="0" err="1">
                <a:solidFill>
                  <a:schemeClr val="dk1"/>
                </a:solidFill>
                <a:latin typeface="Montserrat" panose="00000500000000000000" pitchFamily="2" charset="0"/>
                <a:ea typeface="Montserrat Medium"/>
                <a:cs typeface="Montserrat Medium"/>
                <a:sym typeface="Montserrat Medium"/>
              </a:rPr>
              <a:t>Pemerintah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Hindia</a:t>
            </a:r>
            <a:r>
              <a:rPr lang="en-US" sz="700" dirty="0">
                <a:solidFill>
                  <a:schemeClr val="dk1"/>
                </a:solidFill>
                <a:latin typeface="Montserrat" panose="00000500000000000000" pitchFamily="2" charset="0"/>
                <a:ea typeface="Montserrat Medium"/>
                <a:cs typeface="Montserrat Medium"/>
                <a:sym typeface="Montserrat Medium"/>
              </a:rPr>
              <a:t> Belanda </a:t>
            </a:r>
            <a:r>
              <a:rPr lang="en-US" sz="700" dirty="0" err="1">
                <a:solidFill>
                  <a:schemeClr val="dk1"/>
                </a:solidFill>
                <a:latin typeface="Montserrat" panose="00000500000000000000" pitchFamily="2" charset="0"/>
                <a:ea typeface="Montserrat Medium"/>
                <a:cs typeface="Montserrat Medium"/>
                <a:sym typeface="Montserrat Medium"/>
              </a:rPr>
              <a:t>tahun</a:t>
            </a:r>
            <a:r>
              <a:rPr lang="en-US" sz="700" dirty="0">
                <a:solidFill>
                  <a:schemeClr val="dk1"/>
                </a:solidFill>
                <a:latin typeface="Montserrat" panose="00000500000000000000" pitchFamily="2" charset="0"/>
                <a:ea typeface="Montserrat Medium"/>
                <a:cs typeface="Montserrat Medium"/>
                <a:sym typeface="Montserrat Medium"/>
              </a:rPr>
              <a:t> 1817. Nama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ini pada </a:t>
            </a:r>
            <a:r>
              <a:rPr lang="en-US" sz="700" dirty="0" err="1">
                <a:solidFill>
                  <a:schemeClr val="dk1"/>
                </a:solidFill>
                <a:latin typeface="Montserrat" panose="00000500000000000000" pitchFamily="2" charset="0"/>
                <a:ea typeface="Montserrat Medium"/>
                <a:cs typeface="Montserrat Medium"/>
                <a:sym typeface="Montserrat Medium"/>
              </a:rPr>
              <a:t>awalnya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adalah</a:t>
            </a:r>
            <a:r>
              <a:rPr lang="en-US" sz="700" dirty="0">
                <a:solidFill>
                  <a:schemeClr val="dk1"/>
                </a:solidFill>
                <a:latin typeface="Montserrat" panose="00000500000000000000" pitchFamily="2" charset="0"/>
                <a:ea typeface="Montserrat Medium"/>
                <a:cs typeface="Montserrat Medium"/>
                <a:sym typeface="Montserrat Medium"/>
              </a:rPr>
              <a:t> NV </a:t>
            </a:r>
            <a:r>
              <a:rPr lang="en-US" sz="700" dirty="0" err="1">
                <a:solidFill>
                  <a:schemeClr val="dk1"/>
                </a:solidFill>
                <a:latin typeface="Montserrat" panose="00000500000000000000" pitchFamily="2" charset="0"/>
                <a:ea typeface="Montserrat Medium"/>
                <a:cs typeface="Montserrat Medium"/>
                <a:sym typeface="Montserrat Medium"/>
              </a:rPr>
              <a:t>Chemicalien</a:t>
            </a:r>
            <a:r>
              <a:rPr lang="en-US" sz="700" dirty="0">
                <a:solidFill>
                  <a:schemeClr val="dk1"/>
                </a:solidFill>
                <a:latin typeface="Montserrat" panose="00000500000000000000" pitchFamily="2" charset="0"/>
                <a:ea typeface="Montserrat Medium"/>
                <a:cs typeface="Montserrat Medium"/>
                <a:sym typeface="Montserrat Medium"/>
              </a:rPr>
              <a:t> Handle </a:t>
            </a:r>
            <a:r>
              <a:rPr lang="en-US" sz="700" dirty="0" err="1">
                <a:solidFill>
                  <a:schemeClr val="dk1"/>
                </a:solidFill>
                <a:latin typeface="Montserrat" panose="00000500000000000000" pitchFamily="2" charset="0"/>
                <a:ea typeface="Montserrat Medium"/>
                <a:cs typeface="Montserrat Medium"/>
                <a:sym typeface="Montserrat Medium"/>
              </a:rPr>
              <a:t>Rathkamp</a:t>
            </a:r>
            <a:r>
              <a:rPr lang="en-US" sz="700" dirty="0">
                <a:solidFill>
                  <a:schemeClr val="dk1"/>
                </a:solidFill>
                <a:latin typeface="Montserrat" panose="00000500000000000000" pitchFamily="2" charset="0"/>
                <a:ea typeface="Montserrat Medium"/>
                <a:cs typeface="Montserrat Medium"/>
                <a:sym typeface="Montserrat Medium"/>
              </a:rPr>
              <a:t> &amp; Co. </a:t>
            </a:r>
            <a:r>
              <a:rPr lang="en-US" sz="700" dirty="0" err="1">
                <a:solidFill>
                  <a:schemeClr val="dk1"/>
                </a:solidFill>
                <a:latin typeface="Montserrat" panose="00000500000000000000" pitchFamily="2" charset="0"/>
                <a:ea typeface="Montserrat Medium"/>
                <a:cs typeface="Montserrat Medium"/>
                <a:sym typeface="Montserrat Medium"/>
              </a:rPr>
              <a:t>Berdasarkan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kebijaksanaan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nasionalisasi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atas</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eks</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Belanda di masa </a:t>
            </a:r>
            <a:r>
              <a:rPr lang="en-US" sz="700" dirty="0" err="1">
                <a:solidFill>
                  <a:schemeClr val="dk1"/>
                </a:solidFill>
                <a:latin typeface="Montserrat" panose="00000500000000000000" pitchFamily="2" charset="0"/>
                <a:ea typeface="Montserrat Medium"/>
                <a:cs typeface="Montserrat Medium"/>
                <a:sym typeface="Montserrat Medium"/>
              </a:rPr>
              <a:t>awal</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kemerdekaan</a:t>
            </a:r>
            <a:r>
              <a:rPr lang="en-US" sz="700" dirty="0">
                <a:solidFill>
                  <a:schemeClr val="dk1"/>
                </a:solidFill>
                <a:latin typeface="Montserrat" panose="00000500000000000000" pitchFamily="2" charset="0"/>
                <a:ea typeface="Montserrat Medium"/>
                <a:cs typeface="Montserrat Medium"/>
                <a:sym typeface="Montserrat Medium"/>
              </a:rPr>
              <a:t>, pada </a:t>
            </a:r>
            <a:r>
              <a:rPr lang="en-US" sz="700" dirty="0" err="1">
                <a:solidFill>
                  <a:schemeClr val="dk1"/>
                </a:solidFill>
                <a:latin typeface="Montserrat" panose="00000500000000000000" pitchFamily="2" charset="0"/>
                <a:ea typeface="Montserrat Medium"/>
                <a:cs typeface="Montserrat Medium"/>
                <a:sym typeface="Montserrat Medium"/>
              </a:rPr>
              <a:t>tahun</a:t>
            </a:r>
            <a:r>
              <a:rPr lang="en-US" sz="700" dirty="0">
                <a:solidFill>
                  <a:schemeClr val="dk1"/>
                </a:solidFill>
                <a:latin typeface="Montserrat" panose="00000500000000000000" pitchFamily="2" charset="0"/>
                <a:ea typeface="Montserrat Medium"/>
                <a:cs typeface="Montserrat Medium"/>
                <a:sym typeface="Montserrat Medium"/>
              </a:rPr>
              <a:t> 1958, </a:t>
            </a:r>
            <a:r>
              <a:rPr lang="en-US" sz="700" dirty="0" err="1">
                <a:solidFill>
                  <a:schemeClr val="dk1"/>
                </a:solidFill>
                <a:latin typeface="Montserrat" panose="00000500000000000000" pitchFamily="2" charset="0"/>
                <a:ea typeface="Montserrat Medium"/>
                <a:cs typeface="Montserrat Medium"/>
                <a:sym typeface="Montserrat Medium"/>
              </a:rPr>
              <a:t>Pemerintah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Republik</a:t>
            </a:r>
            <a:r>
              <a:rPr lang="en-US" sz="700" dirty="0">
                <a:solidFill>
                  <a:schemeClr val="dk1"/>
                </a:solidFill>
                <a:latin typeface="Montserrat" panose="00000500000000000000" pitchFamily="2" charset="0"/>
                <a:ea typeface="Montserrat Medium"/>
                <a:cs typeface="Montserrat Medium"/>
                <a:sym typeface="Montserrat Medium"/>
              </a:rPr>
              <a:t> Indonesia </a:t>
            </a:r>
            <a:r>
              <a:rPr lang="en-US" sz="700" dirty="0" err="1">
                <a:solidFill>
                  <a:schemeClr val="dk1"/>
                </a:solidFill>
                <a:latin typeface="Montserrat" panose="00000500000000000000" pitchFamily="2" charset="0"/>
                <a:ea typeface="Montserrat Medium"/>
                <a:cs typeface="Montserrat Medium"/>
                <a:sym typeface="Montserrat Medium"/>
              </a:rPr>
              <a:t>melakukan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peleburan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sejumlah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farmasi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menjadi</a:t>
            </a:r>
            <a:r>
              <a:rPr lang="en-US" sz="700" dirty="0">
                <a:solidFill>
                  <a:schemeClr val="dk1"/>
                </a:solidFill>
                <a:latin typeface="Montserrat" panose="00000500000000000000" pitchFamily="2" charset="0"/>
                <a:ea typeface="Montserrat Medium"/>
                <a:cs typeface="Montserrat Medium"/>
                <a:sym typeface="Montserrat Medium"/>
              </a:rPr>
              <a:t> PNF (Perusahaan Negara </a:t>
            </a:r>
            <a:r>
              <a:rPr lang="en-US" sz="700" dirty="0" err="1">
                <a:solidFill>
                  <a:schemeClr val="dk1"/>
                </a:solidFill>
                <a:latin typeface="Montserrat" panose="00000500000000000000" pitchFamily="2" charset="0"/>
                <a:ea typeface="Montserrat Medium"/>
                <a:cs typeface="Montserrat Medium"/>
                <a:sym typeface="Montserrat Medium"/>
              </a:rPr>
              <a:t>Farmasi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Bhinneka</a:t>
            </a:r>
            <a:r>
              <a:rPr lang="en-US" sz="700" dirty="0">
                <a:solidFill>
                  <a:schemeClr val="dk1"/>
                </a:solidFill>
                <a:latin typeface="Montserrat" panose="00000500000000000000" pitchFamily="2" charset="0"/>
                <a:ea typeface="Montserrat Medium"/>
                <a:cs typeface="Montserrat Medium"/>
                <a:sym typeface="Montserrat Medium"/>
              </a:rPr>
              <a:t> 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Kemudian</a:t>
            </a:r>
            <a:r>
              <a:rPr lang="en-US" sz="700" dirty="0">
                <a:solidFill>
                  <a:schemeClr val="dk1"/>
                </a:solidFill>
                <a:latin typeface="Montserrat" panose="00000500000000000000" pitchFamily="2" charset="0"/>
                <a:ea typeface="Montserrat Medium"/>
                <a:cs typeface="Montserrat Medium"/>
                <a:sym typeface="Montserrat Medium"/>
              </a:rPr>
              <a:t> pada </a:t>
            </a:r>
            <a:r>
              <a:rPr lang="en-US" sz="700" dirty="0" err="1">
                <a:solidFill>
                  <a:schemeClr val="dk1"/>
                </a:solidFill>
                <a:latin typeface="Montserrat" panose="00000500000000000000" pitchFamily="2" charset="0"/>
                <a:ea typeface="Montserrat Medium"/>
                <a:cs typeface="Montserrat Medium"/>
                <a:sym typeface="Montserrat Medium"/>
              </a:rPr>
              <a:t>tanggal</a:t>
            </a:r>
            <a:r>
              <a:rPr lang="en-US" sz="700" dirty="0">
                <a:solidFill>
                  <a:schemeClr val="dk1"/>
                </a:solidFill>
                <a:latin typeface="Montserrat" panose="00000500000000000000" pitchFamily="2" charset="0"/>
                <a:ea typeface="Montserrat Medium"/>
                <a:cs typeface="Montserrat Medium"/>
                <a:sym typeface="Montserrat Medium"/>
              </a:rPr>
              <a:t> 16 </a:t>
            </a:r>
            <a:r>
              <a:rPr lang="en-US" sz="700" dirty="0" err="1">
                <a:solidFill>
                  <a:schemeClr val="dk1"/>
                </a:solidFill>
                <a:latin typeface="Montserrat" panose="00000500000000000000" pitchFamily="2" charset="0"/>
                <a:ea typeface="Montserrat Medium"/>
                <a:cs typeface="Montserrat Medium"/>
                <a:sym typeface="Montserrat Medium"/>
              </a:rPr>
              <a:t>Agustus</a:t>
            </a:r>
            <a:r>
              <a:rPr lang="en-US" sz="700" dirty="0">
                <a:solidFill>
                  <a:schemeClr val="dk1"/>
                </a:solidFill>
                <a:latin typeface="Montserrat" panose="00000500000000000000" pitchFamily="2" charset="0"/>
                <a:ea typeface="Montserrat Medium"/>
                <a:cs typeface="Montserrat Medium"/>
                <a:sym typeface="Montserrat Medium"/>
              </a:rPr>
              <a:t> 1971, </a:t>
            </a:r>
            <a:r>
              <a:rPr lang="en-US" sz="700" dirty="0" err="1">
                <a:solidFill>
                  <a:schemeClr val="dk1"/>
                </a:solidFill>
                <a:latin typeface="Montserrat" panose="00000500000000000000" pitchFamily="2" charset="0"/>
                <a:ea typeface="Montserrat Medium"/>
                <a:cs typeface="Montserrat Medium"/>
                <a:sym typeface="Montserrat Medium"/>
              </a:rPr>
              <a:t>bentuk</a:t>
            </a:r>
            <a:r>
              <a:rPr lang="en-US" sz="700" dirty="0">
                <a:solidFill>
                  <a:schemeClr val="dk1"/>
                </a:solidFill>
                <a:latin typeface="Montserrat" panose="00000500000000000000" pitchFamily="2" charset="0"/>
                <a:ea typeface="Montserrat Medium"/>
                <a:cs typeface="Montserrat Medium"/>
                <a:sym typeface="Montserrat Medium"/>
              </a:rPr>
              <a:t> badan </a:t>
            </a:r>
            <a:r>
              <a:rPr lang="en-US" sz="700" dirty="0" err="1">
                <a:solidFill>
                  <a:schemeClr val="dk1"/>
                </a:solidFill>
                <a:latin typeface="Montserrat" panose="00000500000000000000" pitchFamily="2" charset="0"/>
                <a:ea typeface="Montserrat Medium"/>
                <a:cs typeface="Montserrat Medium"/>
                <a:sym typeface="Montserrat Medium"/>
              </a:rPr>
              <a:t>hukum</a:t>
            </a:r>
            <a:r>
              <a:rPr lang="en-US" sz="700" dirty="0">
                <a:solidFill>
                  <a:schemeClr val="dk1"/>
                </a:solidFill>
                <a:latin typeface="Montserrat" panose="00000500000000000000" pitchFamily="2" charset="0"/>
                <a:ea typeface="Montserrat Medium"/>
                <a:cs typeface="Montserrat Medium"/>
                <a:sym typeface="Montserrat Medium"/>
              </a:rPr>
              <a:t> PNF </a:t>
            </a:r>
            <a:r>
              <a:rPr lang="en-US" sz="700" dirty="0" err="1">
                <a:solidFill>
                  <a:schemeClr val="dk1"/>
                </a:solidFill>
                <a:latin typeface="Montserrat" panose="00000500000000000000" pitchFamily="2" charset="0"/>
                <a:ea typeface="Montserrat Medium"/>
                <a:cs typeface="Montserrat Medium"/>
                <a:sym typeface="Montserrat Medium"/>
              </a:rPr>
              <a:t>diubah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menjadi</a:t>
            </a:r>
            <a:r>
              <a:rPr lang="en-US" sz="700" dirty="0">
                <a:solidFill>
                  <a:schemeClr val="dk1"/>
                </a:solidFill>
                <a:latin typeface="Montserrat" panose="00000500000000000000" pitchFamily="2" charset="0"/>
                <a:ea typeface="Montserrat Medium"/>
                <a:cs typeface="Montserrat Medium"/>
                <a:sym typeface="Montserrat Medium"/>
              </a:rPr>
              <a:t> Perseroan </a:t>
            </a:r>
            <a:r>
              <a:rPr lang="en-US" sz="700" dirty="0" err="1">
                <a:solidFill>
                  <a:schemeClr val="dk1"/>
                </a:solidFill>
                <a:latin typeface="Montserrat" panose="00000500000000000000" pitchFamily="2" charset="0"/>
                <a:ea typeface="Montserrat Medium"/>
                <a:cs typeface="Montserrat Medium"/>
                <a:sym typeface="Montserrat Medium"/>
              </a:rPr>
              <a:t>Terbatas</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sehingga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nama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berubah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menjadi</a:t>
            </a:r>
            <a:r>
              <a:rPr lang="en-US" sz="700" dirty="0">
                <a:solidFill>
                  <a:schemeClr val="dk1"/>
                </a:solidFill>
                <a:latin typeface="Montserrat" panose="00000500000000000000" pitchFamily="2" charset="0"/>
                <a:ea typeface="Montserrat Medium"/>
                <a:cs typeface="Montserrat Medium"/>
                <a:sym typeface="Montserrat Medium"/>
              </a:rPr>
              <a:t> PT 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(Persero).</a:t>
            </a:r>
          </a:p>
          <a:p>
            <a:pPr marL="0" lvl="0" indent="0" algn="l" rtl="0">
              <a:lnSpc>
                <a:spcPct val="115000"/>
              </a:lnSpc>
              <a:spcBef>
                <a:spcPts val="0"/>
              </a:spcBef>
              <a:spcAft>
                <a:spcPts val="0"/>
              </a:spcAft>
              <a:buNone/>
            </a:pPr>
            <a:endParaRPr lang="en-US" sz="7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700" dirty="0">
                <a:solidFill>
                  <a:schemeClr val="dk1"/>
                </a:solidFill>
                <a:latin typeface="Montserrat" panose="00000500000000000000" pitchFamily="2" charset="0"/>
                <a:ea typeface="Montserrat Medium"/>
                <a:cs typeface="Montserrat Medium"/>
                <a:sym typeface="Montserrat Medium"/>
              </a:rPr>
              <a:t>Pada </a:t>
            </a:r>
            <a:r>
              <a:rPr lang="en-US" sz="700" dirty="0" err="1">
                <a:solidFill>
                  <a:schemeClr val="dk1"/>
                </a:solidFill>
                <a:latin typeface="Montserrat" panose="00000500000000000000" pitchFamily="2" charset="0"/>
                <a:ea typeface="Montserrat Medium"/>
                <a:cs typeface="Montserrat Medium"/>
                <a:sym typeface="Montserrat Medium"/>
              </a:rPr>
              <a:t>tanggal</a:t>
            </a:r>
            <a:r>
              <a:rPr lang="en-US" sz="700" dirty="0">
                <a:solidFill>
                  <a:schemeClr val="dk1"/>
                </a:solidFill>
                <a:latin typeface="Montserrat" panose="00000500000000000000" pitchFamily="2" charset="0"/>
                <a:ea typeface="Montserrat Medium"/>
                <a:cs typeface="Montserrat Medium"/>
                <a:sym typeface="Montserrat Medium"/>
              </a:rPr>
              <a:t> 4 </a:t>
            </a:r>
            <a:r>
              <a:rPr lang="en-US" sz="700" dirty="0" err="1">
                <a:solidFill>
                  <a:schemeClr val="dk1"/>
                </a:solidFill>
                <a:latin typeface="Montserrat" panose="00000500000000000000" pitchFamily="2" charset="0"/>
                <a:ea typeface="Montserrat Medium"/>
                <a:cs typeface="Montserrat Medium"/>
                <a:sym typeface="Montserrat Medium"/>
              </a:rPr>
              <a:t>Juli</a:t>
            </a:r>
            <a:r>
              <a:rPr lang="en-US" sz="700" dirty="0">
                <a:solidFill>
                  <a:schemeClr val="dk1"/>
                </a:solidFill>
                <a:latin typeface="Montserrat" panose="00000500000000000000" pitchFamily="2" charset="0"/>
                <a:ea typeface="Montserrat Medium"/>
                <a:cs typeface="Montserrat Medium"/>
                <a:sym typeface="Montserrat Medium"/>
              </a:rPr>
              <a:t> 2001, PT 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(Persero) </a:t>
            </a:r>
            <a:r>
              <a:rPr lang="en-US" sz="700" dirty="0" err="1">
                <a:solidFill>
                  <a:schemeClr val="dk1"/>
                </a:solidFill>
                <a:latin typeface="Montserrat" panose="00000500000000000000" pitchFamily="2" charset="0"/>
                <a:ea typeface="Montserrat Medium"/>
                <a:cs typeface="Montserrat Medium"/>
                <a:sym typeface="Montserrat Medium"/>
              </a:rPr>
              <a:t>kembali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mengubah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statusnya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menjadi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publik</a:t>
            </a:r>
            <a:r>
              <a:rPr lang="en-US" sz="700" dirty="0">
                <a:solidFill>
                  <a:schemeClr val="dk1"/>
                </a:solidFill>
                <a:latin typeface="Montserrat" panose="00000500000000000000" pitchFamily="2" charset="0"/>
                <a:ea typeface="Montserrat Medium"/>
                <a:cs typeface="Montserrat Medium"/>
                <a:sym typeface="Montserrat Medium"/>
              </a:rPr>
              <a:t>, PT 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(Persero) </a:t>
            </a:r>
            <a:r>
              <a:rPr lang="en-US" sz="700" dirty="0" err="1">
                <a:solidFill>
                  <a:schemeClr val="dk1"/>
                </a:solidFill>
                <a:latin typeface="Montserrat" panose="00000500000000000000" pitchFamily="2" charset="0"/>
                <a:ea typeface="Montserrat Medium"/>
                <a:cs typeface="Montserrat Medium"/>
                <a:sym typeface="Montserrat Medium"/>
              </a:rPr>
              <a:t>Tbk</a:t>
            </a:r>
            <a:r>
              <a:rPr lang="en-US" sz="700" dirty="0">
                <a:solidFill>
                  <a:schemeClr val="dk1"/>
                </a:solidFill>
                <a:latin typeface="Montserrat" panose="00000500000000000000" pitchFamily="2" charset="0"/>
                <a:ea typeface="Montserrat Medium"/>
                <a:cs typeface="Montserrat Medium"/>
                <a:sym typeface="Montserrat Medium"/>
              </a:rPr>
              <a:t>, dalam </a:t>
            </a:r>
            <a:r>
              <a:rPr lang="en-US" sz="700" dirty="0" err="1">
                <a:solidFill>
                  <a:schemeClr val="dk1"/>
                </a:solidFill>
                <a:latin typeface="Montserrat" panose="00000500000000000000" pitchFamily="2" charset="0"/>
                <a:ea typeface="Montserrat Medium"/>
                <a:cs typeface="Montserrat Medium"/>
                <a:sym typeface="Montserrat Medium"/>
              </a:rPr>
              <a:t>penulisan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berikutnya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disebut</a:t>
            </a:r>
            <a:r>
              <a:rPr lang="en-US" sz="700" dirty="0">
                <a:solidFill>
                  <a:schemeClr val="dk1"/>
                </a:solidFill>
                <a:latin typeface="Montserrat" panose="00000500000000000000" pitchFamily="2" charset="0"/>
                <a:ea typeface="Montserrat Medium"/>
                <a:cs typeface="Montserrat Medium"/>
                <a:sym typeface="Montserrat Medium"/>
              </a:rPr>
              <a:t> Perseroan. </a:t>
            </a:r>
            <a:r>
              <a:rPr lang="en-US" sz="700" dirty="0" err="1">
                <a:solidFill>
                  <a:schemeClr val="dk1"/>
                </a:solidFill>
                <a:latin typeface="Montserrat" panose="00000500000000000000" pitchFamily="2" charset="0"/>
                <a:ea typeface="Montserrat Medium"/>
                <a:cs typeface="Montserrat Medium"/>
                <a:sym typeface="Montserrat Medium"/>
              </a:rPr>
              <a:t>Bersamaan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dengan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perubahan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tersebut</a:t>
            </a:r>
            <a:r>
              <a:rPr lang="en-US" sz="700" dirty="0">
                <a:solidFill>
                  <a:schemeClr val="dk1"/>
                </a:solidFill>
                <a:latin typeface="Montserrat" panose="00000500000000000000" pitchFamily="2" charset="0"/>
                <a:ea typeface="Montserrat Medium"/>
                <a:cs typeface="Montserrat Medium"/>
                <a:sym typeface="Montserrat Medium"/>
              </a:rPr>
              <a:t>, Perseroan </a:t>
            </a:r>
            <a:r>
              <a:rPr lang="en-US" sz="700" dirty="0" err="1">
                <a:solidFill>
                  <a:schemeClr val="dk1"/>
                </a:solidFill>
                <a:latin typeface="Montserrat" panose="00000500000000000000" pitchFamily="2" charset="0"/>
                <a:ea typeface="Montserrat Medium"/>
                <a:cs typeface="Montserrat Medium"/>
                <a:sym typeface="Montserrat Medium"/>
              </a:rPr>
              <a:t>telah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dicatatkan</a:t>
            </a:r>
            <a:r>
              <a:rPr lang="en-US" sz="700" dirty="0">
                <a:solidFill>
                  <a:schemeClr val="dk1"/>
                </a:solidFill>
                <a:latin typeface="Montserrat" panose="00000500000000000000" pitchFamily="2" charset="0"/>
                <a:ea typeface="Montserrat Medium"/>
                <a:cs typeface="Montserrat Medium"/>
                <a:sym typeface="Montserrat Medium"/>
              </a:rPr>
              <a:t> pada Bursa </a:t>
            </a:r>
            <a:r>
              <a:rPr lang="en-US" sz="700" dirty="0" err="1">
                <a:solidFill>
                  <a:schemeClr val="dk1"/>
                </a:solidFill>
                <a:latin typeface="Montserrat" panose="00000500000000000000" pitchFamily="2" charset="0"/>
                <a:ea typeface="Montserrat Medium"/>
                <a:cs typeface="Montserrat Medium"/>
                <a:sym typeface="Montserrat Medium"/>
              </a:rPr>
              <a:t>Efek</a:t>
            </a:r>
            <a:r>
              <a:rPr lang="en-US" sz="700" dirty="0">
                <a:solidFill>
                  <a:schemeClr val="dk1"/>
                </a:solidFill>
                <a:latin typeface="Montserrat" panose="00000500000000000000" pitchFamily="2" charset="0"/>
                <a:ea typeface="Montserrat Medium"/>
                <a:cs typeface="Montserrat Medium"/>
                <a:sym typeface="Montserrat Medium"/>
              </a:rPr>
              <a:t> Jakarta dan Bursa </a:t>
            </a:r>
            <a:r>
              <a:rPr lang="en-US" sz="700" dirty="0" err="1">
                <a:solidFill>
                  <a:schemeClr val="dk1"/>
                </a:solidFill>
                <a:latin typeface="Montserrat" panose="00000500000000000000" pitchFamily="2" charset="0"/>
                <a:ea typeface="Montserrat Medium"/>
                <a:cs typeface="Montserrat Medium"/>
                <a:sym typeface="Montserrat Medium"/>
              </a:rPr>
              <a:t>Efek</a:t>
            </a:r>
            <a:r>
              <a:rPr lang="en-US" sz="700" dirty="0">
                <a:solidFill>
                  <a:schemeClr val="dk1"/>
                </a:solidFill>
                <a:latin typeface="Montserrat" panose="00000500000000000000" pitchFamily="2" charset="0"/>
                <a:ea typeface="Montserrat Medium"/>
                <a:cs typeface="Montserrat Medium"/>
                <a:sym typeface="Montserrat Medium"/>
              </a:rPr>
              <a:t> Surabaya (</a:t>
            </a:r>
            <a:r>
              <a:rPr lang="en-US" sz="700" dirty="0" err="1">
                <a:solidFill>
                  <a:schemeClr val="dk1"/>
                </a:solidFill>
                <a:latin typeface="Montserrat" panose="00000500000000000000" pitchFamily="2" charset="0"/>
                <a:ea typeface="Montserrat Medium"/>
                <a:cs typeface="Montserrat Medium"/>
                <a:sym typeface="Montserrat Medium"/>
              </a:rPr>
              <a:t>sekarang</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kedua</a:t>
            </a:r>
            <a:r>
              <a:rPr lang="en-US" sz="700" dirty="0">
                <a:solidFill>
                  <a:schemeClr val="dk1"/>
                </a:solidFill>
                <a:latin typeface="Montserrat" panose="00000500000000000000" pitchFamily="2" charset="0"/>
                <a:ea typeface="Montserrat Medium"/>
                <a:cs typeface="Montserrat Medium"/>
                <a:sym typeface="Montserrat Medium"/>
              </a:rPr>
              <a:t> bursa </a:t>
            </a:r>
            <a:r>
              <a:rPr lang="en-US" sz="700" dirty="0" err="1">
                <a:solidFill>
                  <a:schemeClr val="dk1"/>
                </a:solidFill>
                <a:latin typeface="Montserrat" panose="00000500000000000000" pitchFamily="2" charset="0"/>
                <a:ea typeface="Montserrat Medium"/>
                <a:cs typeface="Montserrat Medium"/>
                <a:sym typeface="Montserrat Medium"/>
              </a:rPr>
              <a:t>telah</a:t>
            </a:r>
            <a:r>
              <a:rPr lang="en-US" sz="700" dirty="0">
                <a:solidFill>
                  <a:schemeClr val="dk1"/>
                </a:solidFill>
                <a:latin typeface="Montserrat" panose="00000500000000000000" pitchFamily="2" charset="0"/>
                <a:ea typeface="Montserrat Medium"/>
                <a:cs typeface="Montserrat Medium"/>
                <a:sym typeface="Montserrat Medium"/>
              </a:rPr>
              <a:t> merger dan </a:t>
            </a:r>
            <a:r>
              <a:rPr lang="en-US" sz="700" dirty="0" err="1">
                <a:solidFill>
                  <a:schemeClr val="dk1"/>
                </a:solidFill>
                <a:latin typeface="Montserrat" panose="00000500000000000000" pitchFamily="2" charset="0"/>
                <a:ea typeface="Montserrat Medium"/>
                <a:cs typeface="Montserrat Medium"/>
                <a:sym typeface="Montserrat Medium"/>
              </a:rPr>
              <a:t>kini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bernama</a:t>
            </a:r>
            <a:r>
              <a:rPr lang="en-US" sz="700" dirty="0">
                <a:solidFill>
                  <a:schemeClr val="dk1"/>
                </a:solidFill>
                <a:latin typeface="Montserrat" panose="00000500000000000000" pitchFamily="2" charset="0"/>
                <a:ea typeface="Montserrat Medium"/>
                <a:cs typeface="Montserrat Medium"/>
                <a:sym typeface="Montserrat Medium"/>
              </a:rPr>
              <a:t> Bursa </a:t>
            </a:r>
            <a:r>
              <a:rPr lang="en-US" sz="700" dirty="0" err="1">
                <a:solidFill>
                  <a:schemeClr val="dk1"/>
                </a:solidFill>
                <a:latin typeface="Montserrat" panose="00000500000000000000" pitchFamily="2" charset="0"/>
                <a:ea typeface="Montserrat Medium"/>
                <a:cs typeface="Montserrat Medium"/>
                <a:sym typeface="Montserrat Medium"/>
              </a:rPr>
              <a:t>Efek</a:t>
            </a:r>
            <a:r>
              <a:rPr lang="en-US" sz="700" dirty="0">
                <a:solidFill>
                  <a:schemeClr val="dk1"/>
                </a:solidFill>
                <a:latin typeface="Montserrat" panose="00000500000000000000" pitchFamily="2" charset="0"/>
                <a:ea typeface="Montserrat Medium"/>
                <a:cs typeface="Montserrat Medium"/>
                <a:sym typeface="Montserrat Medium"/>
              </a:rPr>
              <a:t> Indonesia). </a:t>
            </a:r>
            <a:r>
              <a:rPr lang="en-US" sz="700" dirty="0" err="1">
                <a:solidFill>
                  <a:schemeClr val="dk1"/>
                </a:solidFill>
                <a:latin typeface="Montserrat" panose="00000500000000000000" pitchFamily="2" charset="0"/>
                <a:ea typeface="Montserrat Medium"/>
                <a:cs typeface="Montserrat Medium"/>
                <a:sym typeface="Montserrat Medium"/>
              </a:rPr>
              <a:t>Berbekal</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pengalaman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selama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puluhan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tahun</a:t>
            </a:r>
            <a:r>
              <a:rPr lang="en-US" sz="700" dirty="0">
                <a:solidFill>
                  <a:schemeClr val="dk1"/>
                </a:solidFill>
                <a:latin typeface="Montserrat" panose="00000500000000000000" pitchFamily="2" charset="0"/>
                <a:ea typeface="Montserrat Medium"/>
                <a:cs typeface="Montserrat Medium"/>
                <a:sym typeface="Montserrat Medium"/>
              </a:rPr>
              <a:t>, Perseroan </a:t>
            </a:r>
            <a:r>
              <a:rPr lang="en-US" sz="700" dirty="0" err="1">
                <a:solidFill>
                  <a:schemeClr val="dk1"/>
                </a:solidFill>
                <a:latin typeface="Montserrat" panose="00000500000000000000" pitchFamily="2" charset="0"/>
                <a:ea typeface="Montserrat Medium"/>
                <a:cs typeface="Montserrat Medium"/>
                <a:sym typeface="Montserrat Medium"/>
              </a:rPr>
              <a:t>telah</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berkembang</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menjadi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dengan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pelayanan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kesehatan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terintegrasi</a:t>
            </a:r>
            <a:r>
              <a:rPr lang="en-US" sz="700" dirty="0">
                <a:solidFill>
                  <a:schemeClr val="dk1"/>
                </a:solidFill>
                <a:latin typeface="Montserrat" panose="00000500000000000000" pitchFamily="2" charset="0"/>
                <a:ea typeface="Montserrat Medium"/>
                <a:cs typeface="Montserrat Medium"/>
                <a:sym typeface="Montserrat Medium"/>
              </a:rPr>
              <a:t> di Indonesia. Perseroan </a:t>
            </a:r>
            <a:r>
              <a:rPr lang="en-US" sz="700" dirty="0" err="1">
                <a:solidFill>
                  <a:schemeClr val="dk1"/>
                </a:solidFill>
                <a:latin typeface="Montserrat" panose="00000500000000000000" pitchFamily="2" charset="0"/>
                <a:ea typeface="Montserrat Medium"/>
                <a:cs typeface="Montserrat Medium"/>
                <a:sym typeface="Montserrat Medium"/>
              </a:rPr>
              <a:t>kian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diperhitungkan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kiprahnya</a:t>
            </a:r>
            <a:r>
              <a:rPr lang="en-US" sz="700" dirty="0">
                <a:solidFill>
                  <a:schemeClr val="dk1"/>
                </a:solidFill>
                <a:latin typeface="Montserrat" panose="00000500000000000000" pitchFamily="2" charset="0"/>
                <a:ea typeface="Montserrat Medium"/>
                <a:cs typeface="Montserrat Medium"/>
                <a:sym typeface="Montserrat Medium"/>
              </a:rPr>
              <a:t> dalam </a:t>
            </a:r>
            <a:r>
              <a:rPr lang="en-US" sz="700" dirty="0" err="1">
                <a:solidFill>
                  <a:schemeClr val="dk1"/>
                </a:solidFill>
                <a:latin typeface="Montserrat" panose="00000500000000000000" pitchFamily="2" charset="0"/>
                <a:ea typeface="Montserrat Medium"/>
                <a:cs typeface="Montserrat Medium"/>
                <a:sym typeface="Montserrat Medium"/>
              </a:rPr>
              <a:t>pengembangan</a:t>
            </a:r>
            <a:r>
              <a:rPr lang="en-US" sz="700" dirty="0">
                <a:solidFill>
                  <a:schemeClr val="dk1"/>
                </a:solidFill>
                <a:latin typeface="Montserrat" panose="00000500000000000000" pitchFamily="2" charset="0"/>
                <a:ea typeface="Montserrat Medium"/>
                <a:cs typeface="Montserrat Medium"/>
                <a:sym typeface="Montserrat Medium"/>
              </a:rPr>
              <a:t> dan </a:t>
            </a:r>
            <a:r>
              <a:rPr lang="en-US" sz="700" dirty="0" err="1">
                <a:solidFill>
                  <a:schemeClr val="dk1"/>
                </a:solidFill>
                <a:latin typeface="Montserrat" panose="00000500000000000000" pitchFamily="2" charset="0"/>
                <a:ea typeface="Montserrat Medium"/>
                <a:cs typeface="Montserrat Medium"/>
                <a:sym typeface="Montserrat Medium"/>
              </a:rPr>
              <a:t>pembangunan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bangsa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khususnya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pembangunan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kesehatan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masyarakat</a:t>
            </a:r>
            <a:r>
              <a:rPr lang="en-US" sz="700" dirty="0">
                <a:solidFill>
                  <a:schemeClr val="dk1"/>
                </a:solidFill>
                <a:latin typeface="Montserrat" panose="00000500000000000000" pitchFamily="2" charset="0"/>
                <a:ea typeface="Montserrat Medium"/>
                <a:cs typeface="Montserrat Medium"/>
                <a:sym typeface="Montserrat Medium"/>
              </a:rPr>
              <a:t> Indonesia. </a:t>
            </a:r>
          </a:p>
          <a:p>
            <a:pPr marL="0" lvl="0" indent="0" algn="l" rtl="0">
              <a:lnSpc>
                <a:spcPct val="115000"/>
              </a:lnSpc>
              <a:spcBef>
                <a:spcPts val="0"/>
              </a:spcBef>
              <a:spcAft>
                <a:spcPts val="0"/>
              </a:spcAft>
              <a:buNone/>
            </a:pPr>
            <a:endParaRPr lang="en-US" sz="7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700" dirty="0" err="1">
                <a:solidFill>
                  <a:schemeClr val="dk1"/>
                </a:solidFill>
                <a:latin typeface="Montserrat" panose="00000500000000000000" pitchFamily="2" charset="0"/>
                <a:ea typeface="Montserrat Medium"/>
                <a:cs typeface="Montserrat Medium"/>
                <a:sym typeface="Montserrat Medium"/>
              </a:rPr>
              <a:t>Berdasarkan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persetujuan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dari</a:t>
            </a:r>
            <a:r>
              <a:rPr lang="en-US" sz="700" dirty="0">
                <a:solidFill>
                  <a:schemeClr val="dk1"/>
                </a:solidFill>
                <a:latin typeface="Montserrat" panose="00000500000000000000" pitchFamily="2" charset="0"/>
                <a:ea typeface="Montserrat Medium"/>
                <a:cs typeface="Montserrat Medium"/>
                <a:sym typeface="Montserrat Medium"/>
              </a:rPr>
              <a:t> Menteri Hukum dan </a:t>
            </a:r>
            <a:r>
              <a:rPr lang="en-US" sz="700" dirty="0" err="1">
                <a:solidFill>
                  <a:schemeClr val="dk1"/>
                </a:solidFill>
                <a:latin typeface="Montserrat" panose="00000500000000000000" pitchFamily="2" charset="0"/>
                <a:ea typeface="Montserrat Medium"/>
                <a:cs typeface="Montserrat Medium"/>
                <a:sym typeface="Montserrat Medium"/>
              </a:rPr>
              <a:t>Hak</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Asasi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Manusia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Republik</a:t>
            </a:r>
            <a:r>
              <a:rPr lang="en-US" sz="700" dirty="0">
                <a:solidFill>
                  <a:schemeClr val="dk1"/>
                </a:solidFill>
                <a:latin typeface="Montserrat" panose="00000500000000000000" pitchFamily="2" charset="0"/>
                <a:ea typeface="Montserrat Medium"/>
                <a:cs typeface="Montserrat Medium"/>
                <a:sym typeface="Montserrat Medium"/>
              </a:rPr>
              <a:t> Indonesia </a:t>
            </a:r>
            <a:r>
              <a:rPr lang="en-US" sz="700" dirty="0" err="1">
                <a:solidFill>
                  <a:schemeClr val="dk1"/>
                </a:solidFill>
                <a:latin typeface="Montserrat" panose="00000500000000000000" pitchFamily="2" charset="0"/>
                <a:ea typeface="Montserrat Medium"/>
                <a:cs typeface="Montserrat Medium"/>
                <a:sym typeface="Montserrat Medium"/>
              </a:rPr>
              <a:t>dengan</a:t>
            </a:r>
            <a:r>
              <a:rPr lang="en-US" sz="700" dirty="0">
                <a:solidFill>
                  <a:schemeClr val="dk1"/>
                </a:solidFill>
                <a:latin typeface="Montserrat" panose="00000500000000000000" pitchFamily="2" charset="0"/>
                <a:ea typeface="Montserrat Medium"/>
                <a:cs typeface="Montserrat Medium"/>
                <a:sym typeface="Montserrat Medium"/>
              </a:rPr>
              <a:t> Surat </a:t>
            </a:r>
            <a:r>
              <a:rPr lang="en-US" sz="700" dirty="0" err="1">
                <a:solidFill>
                  <a:schemeClr val="dk1"/>
                </a:solidFill>
                <a:latin typeface="Montserrat" panose="00000500000000000000" pitchFamily="2" charset="0"/>
                <a:ea typeface="Montserrat Medium"/>
                <a:cs typeface="Montserrat Medium"/>
                <a:sym typeface="Montserrat Medium"/>
              </a:rPr>
              <a:t>Keputusannya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Nomor</a:t>
            </a:r>
            <a:r>
              <a:rPr lang="en-US" sz="700" dirty="0">
                <a:solidFill>
                  <a:schemeClr val="dk1"/>
                </a:solidFill>
                <a:latin typeface="Montserrat" panose="00000500000000000000" pitchFamily="2" charset="0"/>
                <a:ea typeface="Montserrat Medium"/>
                <a:cs typeface="Montserrat Medium"/>
                <a:sym typeface="Montserrat Medium"/>
              </a:rPr>
              <a:t> AHU-0017895.AH.01.02 </a:t>
            </a:r>
            <a:r>
              <a:rPr lang="en-US" sz="700" dirty="0" err="1">
                <a:solidFill>
                  <a:schemeClr val="dk1"/>
                </a:solidFill>
                <a:latin typeface="Montserrat" panose="00000500000000000000" pitchFamily="2" charset="0"/>
                <a:ea typeface="Montserrat Medium"/>
                <a:cs typeface="Montserrat Medium"/>
                <a:sym typeface="Montserrat Medium"/>
              </a:rPr>
              <a:t>Tahun</a:t>
            </a:r>
            <a:r>
              <a:rPr lang="en-US" sz="700" dirty="0">
                <a:solidFill>
                  <a:schemeClr val="dk1"/>
                </a:solidFill>
                <a:latin typeface="Montserrat" panose="00000500000000000000" pitchFamily="2" charset="0"/>
                <a:ea typeface="Montserrat Medium"/>
                <a:cs typeface="Montserrat Medium"/>
                <a:sym typeface="Montserrat Medium"/>
              </a:rPr>
              <a:t> 2020 </a:t>
            </a:r>
            <a:r>
              <a:rPr lang="en-US" sz="700" dirty="0" err="1">
                <a:solidFill>
                  <a:schemeClr val="dk1"/>
                </a:solidFill>
                <a:latin typeface="Montserrat" panose="00000500000000000000" pitchFamily="2" charset="0"/>
                <a:ea typeface="Montserrat Medium"/>
                <a:cs typeface="Montserrat Medium"/>
                <a:sym typeface="Montserrat Medium"/>
              </a:rPr>
              <a:t>tanggal</a:t>
            </a:r>
            <a:r>
              <a:rPr lang="en-US" sz="700" dirty="0">
                <a:solidFill>
                  <a:schemeClr val="dk1"/>
                </a:solidFill>
                <a:latin typeface="Montserrat" panose="00000500000000000000" pitchFamily="2" charset="0"/>
                <a:ea typeface="Montserrat Medium"/>
                <a:cs typeface="Montserrat Medium"/>
                <a:sym typeface="Montserrat Medium"/>
              </a:rPr>
              <a:t> 28 Februari 2020 dan Surat </a:t>
            </a:r>
            <a:r>
              <a:rPr lang="en-US" sz="700" dirty="0" err="1">
                <a:solidFill>
                  <a:schemeClr val="dk1"/>
                </a:solidFill>
                <a:latin typeface="Montserrat" panose="00000500000000000000" pitchFamily="2" charset="0"/>
                <a:ea typeface="Montserrat Medium"/>
                <a:cs typeface="Montserrat Medium"/>
                <a:sym typeface="Montserrat Medium"/>
              </a:rPr>
              <a:t>Nomor</a:t>
            </a:r>
            <a:r>
              <a:rPr lang="en-US" sz="700" dirty="0">
                <a:solidFill>
                  <a:schemeClr val="dk1"/>
                </a:solidFill>
                <a:latin typeface="Montserrat" panose="00000500000000000000" pitchFamily="2" charset="0"/>
                <a:ea typeface="Montserrat Medium"/>
                <a:cs typeface="Montserrat Medium"/>
                <a:sym typeface="Montserrat Medium"/>
              </a:rPr>
              <a:t> AHU-AH.01.03-0115053 </a:t>
            </a:r>
            <a:r>
              <a:rPr lang="en-US" sz="700" dirty="0" err="1">
                <a:solidFill>
                  <a:schemeClr val="dk1"/>
                </a:solidFill>
                <a:latin typeface="Montserrat" panose="00000500000000000000" pitchFamily="2" charset="0"/>
                <a:ea typeface="Montserrat Medium"/>
                <a:cs typeface="Montserrat Medium"/>
                <a:sym typeface="Montserrat Medium"/>
              </a:rPr>
              <a:t>tanggal</a:t>
            </a:r>
            <a:r>
              <a:rPr lang="en-US" sz="700" dirty="0">
                <a:solidFill>
                  <a:schemeClr val="dk1"/>
                </a:solidFill>
                <a:latin typeface="Montserrat" panose="00000500000000000000" pitchFamily="2" charset="0"/>
                <a:ea typeface="Montserrat Medium"/>
                <a:cs typeface="Montserrat Medium"/>
                <a:sym typeface="Montserrat Medium"/>
              </a:rPr>
              <a:t> 28 Februari </a:t>
            </a:r>
            <a:r>
              <a:rPr lang="en-US" sz="700" dirty="0" err="1">
                <a:solidFill>
                  <a:schemeClr val="dk1"/>
                </a:solidFill>
                <a:latin typeface="Montserrat" panose="00000500000000000000" pitchFamily="2" charset="0"/>
                <a:ea typeface="Montserrat Medium"/>
                <a:cs typeface="Montserrat Medium"/>
                <a:sym typeface="Montserrat Medium"/>
              </a:rPr>
              <a:t>serta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tertuang</a:t>
            </a:r>
            <a:r>
              <a:rPr lang="en-US" sz="700" dirty="0">
                <a:solidFill>
                  <a:schemeClr val="dk1"/>
                </a:solidFill>
                <a:latin typeface="Montserrat" panose="00000500000000000000" pitchFamily="2" charset="0"/>
                <a:ea typeface="Montserrat Medium"/>
                <a:cs typeface="Montserrat Medium"/>
                <a:sym typeface="Montserrat Medium"/>
              </a:rPr>
              <a:t> dalam </a:t>
            </a:r>
            <a:r>
              <a:rPr lang="en-US" sz="700" dirty="0" err="1">
                <a:solidFill>
                  <a:schemeClr val="dk1"/>
                </a:solidFill>
                <a:latin typeface="Montserrat" panose="00000500000000000000" pitchFamily="2" charset="0"/>
                <a:ea typeface="Montserrat Medium"/>
                <a:cs typeface="Montserrat Medium"/>
                <a:sym typeface="Montserrat Medium"/>
              </a:rPr>
              <a:t>Akta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Risalah</a:t>
            </a:r>
            <a:r>
              <a:rPr lang="en-US" sz="700" dirty="0">
                <a:solidFill>
                  <a:schemeClr val="dk1"/>
                </a:solidFill>
                <a:latin typeface="Montserrat" panose="00000500000000000000" pitchFamily="2" charset="0"/>
                <a:ea typeface="Montserrat Medium"/>
                <a:cs typeface="Montserrat Medium"/>
                <a:sym typeface="Montserrat Medium"/>
              </a:rPr>
              <a:t> RUPSLB </a:t>
            </a:r>
            <a:r>
              <a:rPr lang="en-US" sz="700" dirty="0" err="1">
                <a:solidFill>
                  <a:schemeClr val="dk1"/>
                </a:solidFill>
                <a:latin typeface="Montserrat" panose="00000500000000000000" pitchFamily="2" charset="0"/>
                <a:ea typeface="Montserrat Medium"/>
                <a:cs typeface="Montserrat Medium"/>
                <a:sym typeface="Montserrat Medium"/>
              </a:rPr>
              <a:t>Nomor</a:t>
            </a:r>
            <a:r>
              <a:rPr lang="en-US" sz="700" dirty="0">
                <a:solidFill>
                  <a:schemeClr val="dk1"/>
                </a:solidFill>
                <a:latin typeface="Montserrat" panose="00000500000000000000" pitchFamily="2" charset="0"/>
                <a:ea typeface="Montserrat Medium"/>
                <a:cs typeface="Montserrat Medium"/>
                <a:sym typeface="Montserrat Medium"/>
              </a:rPr>
              <a:t> 18 </a:t>
            </a:r>
            <a:r>
              <a:rPr lang="en-US" sz="700" dirty="0" err="1">
                <a:solidFill>
                  <a:schemeClr val="dk1"/>
                </a:solidFill>
                <a:latin typeface="Montserrat" panose="00000500000000000000" pitchFamily="2" charset="0"/>
                <a:ea typeface="Montserrat Medium"/>
                <a:cs typeface="Montserrat Medium"/>
                <a:sym typeface="Montserrat Medium"/>
              </a:rPr>
              <a:t>tanggal</a:t>
            </a:r>
            <a:r>
              <a:rPr lang="en-US" sz="700" dirty="0">
                <a:solidFill>
                  <a:schemeClr val="dk1"/>
                </a:solidFill>
                <a:latin typeface="Montserrat" panose="00000500000000000000" pitchFamily="2" charset="0"/>
                <a:ea typeface="Montserrat Medium"/>
                <a:cs typeface="Montserrat Medium"/>
                <a:sym typeface="Montserrat Medium"/>
              </a:rPr>
              <a:t> 18 September 2019, </a:t>
            </a:r>
            <a:r>
              <a:rPr lang="en-US" sz="700" dirty="0" err="1">
                <a:solidFill>
                  <a:schemeClr val="dk1"/>
                </a:solidFill>
                <a:latin typeface="Montserrat" panose="00000500000000000000" pitchFamily="2" charset="0"/>
                <a:ea typeface="Montserrat Medium"/>
                <a:cs typeface="Montserrat Medium"/>
                <a:sym typeface="Montserrat Medium"/>
              </a:rPr>
              <a:t>terjadi</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perubahan</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nama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perusahaan</a:t>
            </a:r>
            <a:r>
              <a:rPr lang="en-US" sz="700" dirty="0">
                <a:solidFill>
                  <a:schemeClr val="dk1"/>
                </a:solidFill>
                <a:latin typeface="Montserrat" panose="00000500000000000000" pitchFamily="2" charset="0"/>
                <a:ea typeface="Montserrat Medium"/>
                <a:cs typeface="Montserrat Medium"/>
                <a:sym typeface="Montserrat Medium"/>
              </a:rPr>
              <a:t> yang </a:t>
            </a:r>
            <a:r>
              <a:rPr lang="en-US" sz="700" dirty="0" err="1">
                <a:solidFill>
                  <a:schemeClr val="dk1"/>
                </a:solidFill>
                <a:latin typeface="Montserrat" panose="00000500000000000000" pitchFamily="2" charset="0"/>
                <a:ea typeface="Montserrat Medium"/>
                <a:cs typeface="Montserrat Medium"/>
                <a:sym typeface="Montserrat Medium"/>
              </a:rPr>
              <a:t>semula</a:t>
            </a:r>
            <a:r>
              <a:rPr lang="en-US" sz="700" dirty="0">
                <a:solidFill>
                  <a:schemeClr val="dk1"/>
                </a:solidFill>
                <a:latin typeface="Montserrat" panose="00000500000000000000" pitchFamily="2" charset="0"/>
                <a:ea typeface="Montserrat Medium"/>
                <a:cs typeface="Montserrat Medium"/>
                <a:sym typeface="Montserrat Medium"/>
              </a:rPr>
              <a:t> PT 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(Persero) </a:t>
            </a:r>
            <a:r>
              <a:rPr lang="en-US" sz="700" dirty="0" err="1">
                <a:solidFill>
                  <a:schemeClr val="dk1"/>
                </a:solidFill>
                <a:latin typeface="Montserrat" panose="00000500000000000000" pitchFamily="2" charset="0"/>
                <a:ea typeface="Montserrat Medium"/>
                <a:cs typeface="Montserrat Medium"/>
                <a:sym typeface="Montserrat Medium"/>
              </a:rPr>
              <a:t>Tbk</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menjadi</a:t>
            </a:r>
            <a:r>
              <a:rPr lang="en-US" sz="700" dirty="0">
                <a:solidFill>
                  <a:schemeClr val="dk1"/>
                </a:solidFill>
                <a:latin typeface="Montserrat" panose="00000500000000000000" pitchFamily="2" charset="0"/>
                <a:ea typeface="Montserrat Medium"/>
                <a:cs typeface="Montserrat Medium"/>
                <a:sym typeface="Montserrat Medium"/>
              </a:rPr>
              <a:t> PT Kimia </a:t>
            </a:r>
            <a:r>
              <a:rPr lang="en-US" sz="700" dirty="0" err="1">
                <a:solidFill>
                  <a:schemeClr val="dk1"/>
                </a:solidFill>
                <a:latin typeface="Montserrat" panose="00000500000000000000" pitchFamily="2" charset="0"/>
                <a:ea typeface="Montserrat Medium"/>
                <a:cs typeface="Montserrat Medium"/>
                <a:sym typeface="Montserrat Medium"/>
              </a:rPr>
              <a:t>Farma</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Tbk</a:t>
            </a:r>
            <a:r>
              <a:rPr lang="en-US" sz="700" dirty="0">
                <a:solidFill>
                  <a:schemeClr val="dk1"/>
                </a:solidFill>
                <a:latin typeface="Montserrat" panose="00000500000000000000" pitchFamily="2" charset="0"/>
                <a:ea typeface="Montserrat Medium"/>
                <a:cs typeface="Montserrat Medium"/>
                <a:sym typeface="Montserrat Medium"/>
              </a:rPr>
              <a:t>, </a:t>
            </a:r>
            <a:r>
              <a:rPr lang="en-US" sz="700" dirty="0" err="1">
                <a:solidFill>
                  <a:schemeClr val="dk1"/>
                </a:solidFill>
                <a:latin typeface="Montserrat" panose="00000500000000000000" pitchFamily="2" charset="0"/>
                <a:ea typeface="Montserrat Medium"/>
                <a:cs typeface="Montserrat Medium"/>
                <a:sym typeface="Montserrat Medium"/>
              </a:rPr>
              <a:t>efektif</a:t>
            </a:r>
            <a:r>
              <a:rPr lang="en-US" sz="700" dirty="0">
                <a:solidFill>
                  <a:schemeClr val="dk1"/>
                </a:solidFill>
                <a:latin typeface="Montserrat" panose="00000500000000000000" pitchFamily="2" charset="0"/>
                <a:ea typeface="Montserrat Medium"/>
                <a:cs typeface="Montserrat Medium"/>
                <a:sym typeface="Montserrat Medium"/>
              </a:rPr>
              <a:t> per </a:t>
            </a:r>
            <a:r>
              <a:rPr lang="en-US" sz="700" dirty="0" err="1">
                <a:solidFill>
                  <a:schemeClr val="dk1"/>
                </a:solidFill>
                <a:latin typeface="Montserrat" panose="00000500000000000000" pitchFamily="2" charset="0"/>
                <a:ea typeface="Montserrat Medium"/>
                <a:cs typeface="Montserrat Medium"/>
                <a:sym typeface="Montserrat Medium"/>
              </a:rPr>
              <a:t>tanggal</a:t>
            </a:r>
            <a:r>
              <a:rPr lang="en-US" sz="700" dirty="0">
                <a:solidFill>
                  <a:schemeClr val="dk1"/>
                </a:solidFill>
                <a:latin typeface="Montserrat" panose="00000500000000000000" pitchFamily="2" charset="0"/>
                <a:ea typeface="Montserrat Medium"/>
                <a:cs typeface="Montserrat Medium"/>
                <a:sym typeface="Montserrat Medium"/>
              </a:rPr>
              <a:t> 28 Februari 2020</a:t>
            </a:r>
          </a:p>
        </p:txBody>
      </p:sp>
      <p:pic>
        <p:nvPicPr>
          <p:cNvPr id="2" name="Google Shape;103;p4">
            <a:extLst>
              <a:ext uri="{FF2B5EF4-FFF2-40B4-BE49-F238E27FC236}">
                <a16:creationId xmlns:a16="http://schemas.microsoft.com/office/drawing/2014/main" id="{86A3A6A9-4463-EBEE-2B80-FB087F9A624C}"/>
              </a:ext>
            </a:extLst>
          </p:cNvPr>
          <p:cNvPicPr preferRelativeResize="0"/>
          <p:nvPr/>
        </p:nvPicPr>
        <p:blipFill>
          <a:blip r:embed="rId3">
            <a:alphaModFix/>
          </a:blip>
          <a:stretch>
            <a:fillRect/>
          </a:stretch>
        </p:blipFill>
        <p:spPr>
          <a:xfrm>
            <a:off x="5586525" y="1776608"/>
            <a:ext cx="3104925" cy="1115175"/>
          </a:xfrm>
          <a:prstGeom prst="rect">
            <a:avLst/>
          </a:prstGeom>
          <a:noFill/>
          <a:ln>
            <a:noFill/>
          </a:ln>
        </p:spPr>
      </p:pic>
      <p:pic>
        <p:nvPicPr>
          <p:cNvPr id="3" name="Picture 2">
            <a:extLst>
              <a:ext uri="{FF2B5EF4-FFF2-40B4-BE49-F238E27FC236}">
                <a16:creationId xmlns:a16="http://schemas.microsoft.com/office/drawing/2014/main" id="{E45E6232-E566-0786-ACA5-5D82E2F3A437}"/>
              </a:ext>
            </a:extLst>
          </p:cNvPr>
          <p:cNvPicPr>
            <a:picLocks noChangeAspect="1"/>
          </p:cNvPicPr>
          <p:nvPr/>
        </p:nvPicPr>
        <p:blipFill>
          <a:blip r:embed="rId4"/>
          <a:stretch>
            <a:fillRect/>
          </a:stretch>
        </p:blipFill>
        <p:spPr>
          <a:xfrm>
            <a:off x="8102081" y="106872"/>
            <a:ext cx="907763" cy="356857"/>
          </a:xfrm>
          <a:prstGeom prst="rect">
            <a:avLst/>
          </a:prstGeom>
        </p:spPr>
      </p:pic>
      <p:sp>
        <p:nvSpPr>
          <p:cNvPr id="4" name="Google Shape;73;p16">
            <a:extLst>
              <a:ext uri="{FF2B5EF4-FFF2-40B4-BE49-F238E27FC236}">
                <a16:creationId xmlns:a16="http://schemas.microsoft.com/office/drawing/2014/main" id="{9810B315-C62D-9D04-4F6D-B240FC44B531}"/>
              </a:ext>
            </a:extLst>
          </p:cNvPr>
          <p:cNvSpPr txBox="1"/>
          <p:nvPr/>
        </p:nvSpPr>
        <p:spPr>
          <a:xfrm>
            <a:off x="679045" y="4732025"/>
            <a:ext cx="4284840" cy="24711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600" i="1" dirty="0" err="1">
                <a:solidFill>
                  <a:schemeClr val="dk1"/>
                </a:solidFill>
                <a:latin typeface="Montserrat" panose="00000500000000000000" pitchFamily="2" charset="0"/>
                <a:ea typeface="Montserrat Medium"/>
                <a:cs typeface="Montserrat Medium"/>
                <a:sym typeface="Montserrat Medium"/>
              </a:rPr>
              <a:t>Sumber</a:t>
            </a:r>
            <a:r>
              <a:rPr lang="en-US" sz="600" i="1" dirty="0">
                <a:solidFill>
                  <a:schemeClr val="dk1"/>
                </a:solidFill>
                <a:latin typeface="Montserrat" panose="00000500000000000000" pitchFamily="2" charset="0"/>
                <a:ea typeface="Montserrat Medium"/>
                <a:cs typeface="Montserrat Medium"/>
                <a:sym typeface="Montserrat Medium"/>
              </a:rPr>
              <a:t> : https://www.kimiafarma.co.id/id/sejarah-kimia-farma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Company</a:t>
            </a:r>
            <a:endParaRPr dirty="0"/>
          </a:p>
        </p:txBody>
      </p:sp>
      <p:sp>
        <p:nvSpPr>
          <p:cNvPr id="73" name="Google Shape;73;p16"/>
          <p:cNvSpPr txBox="1"/>
          <p:nvPr/>
        </p:nvSpPr>
        <p:spPr>
          <a:xfrm>
            <a:off x="679045" y="1394465"/>
            <a:ext cx="4284840" cy="33375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dirty="0">
                <a:solidFill>
                  <a:schemeClr val="dk1"/>
                </a:solidFill>
                <a:latin typeface="Montserrat" panose="00000500000000000000" pitchFamily="2" charset="0"/>
                <a:ea typeface="Montserrat Medium"/>
                <a:cs typeface="Montserrat Medium"/>
                <a:sym typeface="Montserrat Medium"/>
              </a:rPr>
              <a:t>VISI</a:t>
            </a:r>
            <a:endParaRPr lang="en-US" sz="8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800" dirty="0" err="1">
                <a:solidFill>
                  <a:schemeClr val="dk1"/>
                </a:solidFill>
                <a:latin typeface="Montserrat" panose="00000500000000000000" pitchFamily="2" charset="0"/>
                <a:ea typeface="Montserrat Medium"/>
                <a:cs typeface="Montserrat Medium"/>
                <a:sym typeface="Montserrat Medium"/>
              </a:rPr>
              <a:t>Menjadi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perusahaan</a:t>
            </a:r>
            <a:r>
              <a:rPr lang="en-US" sz="800" dirty="0">
                <a:solidFill>
                  <a:schemeClr val="dk1"/>
                </a:solidFill>
                <a:latin typeface="Montserrat" panose="00000500000000000000" pitchFamily="2" charset="0"/>
                <a:ea typeface="Montserrat Medium"/>
                <a:cs typeface="Montserrat Medium"/>
                <a:sym typeface="Montserrat Medium"/>
              </a:rPr>
              <a:t> Healthcare </a:t>
            </a:r>
            <a:r>
              <a:rPr lang="en-US" sz="800" dirty="0" err="1">
                <a:solidFill>
                  <a:schemeClr val="dk1"/>
                </a:solidFill>
                <a:latin typeface="Montserrat" panose="00000500000000000000" pitchFamily="2" charset="0"/>
                <a:ea typeface="Montserrat Medium"/>
                <a:cs typeface="Montserrat Medium"/>
                <a:sym typeface="Montserrat Medium"/>
              </a:rPr>
              <a:t>pilihan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utama</a:t>
            </a:r>
            <a:r>
              <a:rPr lang="en-US" sz="800" dirty="0">
                <a:solidFill>
                  <a:schemeClr val="dk1"/>
                </a:solidFill>
                <a:latin typeface="Montserrat" panose="00000500000000000000" pitchFamily="2" charset="0"/>
                <a:ea typeface="Montserrat Medium"/>
                <a:cs typeface="Montserrat Medium"/>
                <a:sym typeface="Montserrat Medium"/>
              </a:rPr>
              <a:t> yang </a:t>
            </a:r>
            <a:r>
              <a:rPr lang="en-US" sz="800" dirty="0" err="1">
                <a:solidFill>
                  <a:schemeClr val="dk1"/>
                </a:solidFill>
                <a:latin typeface="Montserrat" panose="00000500000000000000" pitchFamily="2" charset="0"/>
                <a:ea typeface="Montserrat Medium"/>
                <a:cs typeface="Montserrat Medium"/>
                <a:sym typeface="Montserrat Medium"/>
              </a:rPr>
              <a:t>terintegrasi</a:t>
            </a:r>
            <a:r>
              <a:rPr lang="en-US" sz="800" dirty="0">
                <a:solidFill>
                  <a:schemeClr val="dk1"/>
                </a:solidFill>
                <a:latin typeface="Montserrat" panose="00000500000000000000" pitchFamily="2" charset="0"/>
                <a:ea typeface="Montserrat Medium"/>
                <a:cs typeface="Montserrat Medium"/>
                <a:sym typeface="Montserrat Medium"/>
              </a:rPr>
              <a:t> dan </a:t>
            </a:r>
            <a:r>
              <a:rPr lang="en-US" sz="800" dirty="0" err="1">
                <a:solidFill>
                  <a:schemeClr val="dk1"/>
                </a:solidFill>
                <a:latin typeface="Montserrat" panose="00000500000000000000" pitchFamily="2" charset="0"/>
                <a:ea typeface="Montserrat Medium"/>
                <a:cs typeface="Montserrat Medium"/>
                <a:sym typeface="Montserrat Medium"/>
              </a:rPr>
              <a:t>menghasilkan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nilai</a:t>
            </a:r>
            <a:r>
              <a:rPr lang="en-US" sz="800" dirty="0">
                <a:solidFill>
                  <a:schemeClr val="dk1"/>
                </a:solidFill>
                <a:latin typeface="Montserrat" panose="00000500000000000000" pitchFamily="2" charset="0"/>
                <a:ea typeface="Montserrat Medium"/>
                <a:cs typeface="Montserrat Medium"/>
                <a:sym typeface="Montserrat Medium"/>
              </a:rPr>
              <a:t> yang </a:t>
            </a:r>
            <a:r>
              <a:rPr lang="en-US" sz="800" dirty="0" err="1">
                <a:solidFill>
                  <a:schemeClr val="dk1"/>
                </a:solidFill>
                <a:latin typeface="Montserrat" panose="00000500000000000000" pitchFamily="2" charset="0"/>
                <a:ea typeface="Montserrat Medium"/>
                <a:cs typeface="Montserrat Medium"/>
                <a:sym typeface="Montserrat Medium"/>
              </a:rPr>
              <a:t>berkesinambungan</a:t>
            </a:r>
            <a:r>
              <a:rPr lang="en-US" sz="800" dirty="0">
                <a:solidFill>
                  <a:schemeClr val="dk1"/>
                </a:solidFill>
                <a:latin typeface="Montserrat" panose="00000500000000000000" pitchFamily="2" charset="0"/>
                <a:ea typeface="Montserrat Medium"/>
                <a:cs typeface="Montserrat Medium"/>
                <a:sym typeface="Montserrat Medium"/>
              </a:rPr>
              <a:t>.</a:t>
            </a:r>
          </a:p>
          <a:p>
            <a:pPr marL="0" lvl="0" indent="0" algn="l" rtl="0">
              <a:lnSpc>
                <a:spcPct val="115000"/>
              </a:lnSpc>
              <a:spcBef>
                <a:spcPts val="0"/>
              </a:spcBef>
              <a:spcAft>
                <a:spcPts val="0"/>
              </a:spcAft>
              <a:buNone/>
            </a:pPr>
            <a:endParaRPr lang="en-US" sz="8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800" b="1" dirty="0">
                <a:solidFill>
                  <a:schemeClr val="dk1"/>
                </a:solidFill>
                <a:latin typeface="Montserrat" panose="00000500000000000000" pitchFamily="2" charset="0"/>
                <a:ea typeface="Montserrat Medium"/>
                <a:cs typeface="Montserrat Medium"/>
                <a:sym typeface="Montserrat Medium"/>
              </a:rPr>
              <a:t>MISI</a:t>
            </a:r>
            <a:endParaRPr lang="en-US" sz="8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800" dirty="0">
                <a:solidFill>
                  <a:schemeClr val="dk1"/>
                </a:solidFill>
                <a:latin typeface="Montserrat" panose="00000500000000000000" pitchFamily="2" charset="0"/>
                <a:ea typeface="Montserrat Medium"/>
                <a:cs typeface="Montserrat Medium"/>
                <a:sym typeface="Montserrat Medium"/>
              </a:rPr>
              <a:t>1. </a:t>
            </a:r>
            <a:r>
              <a:rPr lang="en-US" sz="800" dirty="0" err="1">
                <a:solidFill>
                  <a:schemeClr val="dk1"/>
                </a:solidFill>
                <a:latin typeface="Montserrat" panose="00000500000000000000" pitchFamily="2" charset="0"/>
                <a:ea typeface="Montserrat Medium"/>
                <a:cs typeface="Montserrat Medium"/>
                <a:sym typeface="Montserrat Medium"/>
              </a:rPr>
              <a:t>Melakukan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aktivitas</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usaha</a:t>
            </a:r>
            <a:r>
              <a:rPr lang="en-US" sz="800" dirty="0">
                <a:solidFill>
                  <a:schemeClr val="dk1"/>
                </a:solidFill>
                <a:latin typeface="Montserrat" panose="00000500000000000000" pitchFamily="2" charset="0"/>
                <a:ea typeface="Montserrat Medium"/>
                <a:cs typeface="Montserrat Medium"/>
                <a:sym typeface="Montserrat Medium"/>
              </a:rPr>
              <a:t> di </a:t>
            </a:r>
            <a:r>
              <a:rPr lang="en-US" sz="800" dirty="0" err="1">
                <a:solidFill>
                  <a:schemeClr val="dk1"/>
                </a:solidFill>
                <a:latin typeface="Montserrat" panose="00000500000000000000" pitchFamily="2" charset="0"/>
                <a:ea typeface="Montserrat Medium"/>
                <a:cs typeface="Montserrat Medium"/>
                <a:sym typeface="Montserrat Medium"/>
              </a:rPr>
              <a:t>bidang-bidang</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industri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kimia</a:t>
            </a:r>
            <a:r>
              <a:rPr lang="en-US" sz="800" dirty="0">
                <a:solidFill>
                  <a:schemeClr val="dk1"/>
                </a:solidFill>
                <a:latin typeface="Montserrat" panose="00000500000000000000" pitchFamily="2" charset="0"/>
                <a:ea typeface="Montserrat Medium"/>
                <a:cs typeface="Montserrat Medium"/>
                <a:sym typeface="Montserrat Medium"/>
              </a:rPr>
              <a:t> dan </a:t>
            </a:r>
            <a:r>
              <a:rPr lang="en-US" sz="800" dirty="0" err="1">
                <a:solidFill>
                  <a:schemeClr val="dk1"/>
                </a:solidFill>
                <a:latin typeface="Montserrat" panose="00000500000000000000" pitchFamily="2" charset="0"/>
                <a:ea typeface="Montserrat Medium"/>
                <a:cs typeface="Montserrat Medium"/>
                <a:sym typeface="Montserrat Medium"/>
              </a:rPr>
              <a:t>farmasi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perdagangan</a:t>
            </a:r>
            <a:r>
              <a:rPr lang="en-US" sz="800" dirty="0">
                <a:solidFill>
                  <a:schemeClr val="dk1"/>
                </a:solidFill>
                <a:latin typeface="Montserrat" panose="00000500000000000000" pitchFamily="2" charset="0"/>
                <a:ea typeface="Montserrat Medium"/>
                <a:cs typeface="Montserrat Medium"/>
                <a:sym typeface="Montserrat Medium"/>
              </a:rPr>
              <a:t> dan </a:t>
            </a:r>
            <a:r>
              <a:rPr lang="en-US" sz="800" dirty="0" err="1">
                <a:solidFill>
                  <a:schemeClr val="dk1"/>
                </a:solidFill>
                <a:latin typeface="Montserrat" panose="00000500000000000000" pitchFamily="2" charset="0"/>
                <a:ea typeface="Montserrat Medium"/>
                <a:cs typeface="Montserrat Medium"/>
                <a:sym typeface="Montserrat Medium"/>
              </a:rPr>
              <a:t>jaringan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distribusi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ritel</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farmasi</a:t>
            </a:r>
            <a:r>
              <a:rPr lang="en-US" sz="800" dirty="0">
                <a:solidFill>
                  <a:schemeClr val="dk1"/>
                </a:solidFill>
                <a:latin typeface="Montserrat" panose="00000500000000000000" pitchFamily="2" charset="0"/>
                <a:ea typeface="Montserrat Medium"/>
                <a:cs typeface="Montserrat Medium"/>
                <a:sym typeface="Montserrat Medium"/>
              </a:rPr>
              <a:t> dan </a:t>
            </a:r>
            <a:r>
              <a:rPr lang="en-US" sz="800" dirty="0" err="1">
                <a:solidFill>
                  <a:schemeClr val="dk1"/>
                </a:solidFill>
                <a:latin typeface="Montserrat" panose="00000500000000000000" pitchFamily="2" charset="0"/>
                <a:ea typeface="Montserrat Medium"/>
                <a:cs typeface="Montserrat Medium"/>
                <a:sym typeface="Montserrat Medium"/>
              </a:rPr>
              <a:t>layanan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kesehatan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serta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optimalisasi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aset</a:t>
            </a:r>
            <a:r>
              <a:rPr lang="en-US" sz="800" dirty="0">
                <a:solidFill>
                  <a:schemeClr val="dk1"/>
                </a:solidFill>
                <a:latin typeface="Montserrat" panose="00000500000000000000" pitchFamily="2" charset="0"/>
                <a:ea typeface="Montserrat Medium"/>
                <a:cs typeface="Montserrat Medium"/>
                <a:sym typeface="Montserrat Medium"/>
              </a:rPr>
              <a:t>.</a:t>
            </a:r>
          </a:p>
          <a:p>
            <a:pPr marL="0" lvl="0" indent="0" algn="l" rtl="0">
              <a:lnSpc>
                <a:spcPct val="115000"/>
              </a:lnSpc>
              <a:spcBef>
                <a:spcPts val="0"/>
              </a:spcBef>
              <a:spcAft>
                <a:spcPts val="0"/>
              </a:spcAft>
              <a:buNone/>
            </a:pPr>
            <a:r>
              <a:rPr lang="en-US" sz="800" dirty="0">
                <a:solidFill>
                  <a:schemeClr val="dk1"/>
                </a:solidFill>
                <a:latin typeface="Montserrat" panose="00000500000000000000" pitchFamily="2" charset="0"/>
                <a:ea typeface="Montserrat Medium"/>
                <a:cs typeface="Montserrat Medium"/>
                <a:sym typeface="Montserrat Medium"/>
              </a:rPr>
              <a:t>2. </a:t>
            </a:r>
            <a:r>
              <a:rPr lang="en-US" sz="800" dirty="0" err="1">
                <a:solidFill>
                  <a:schemeClr val="dk1"/>
                </a:solidFill>
                <a:latin typeface="Montserrat" panose="00000500000000000000" pitchFamily="2" charset="0"/>
                <a:ea typeface="Montserrat Medium"/>
                <a:cs typeface="Montserrat Medium"/>
                <a:sym typeface="Montserrat Medium"/>
              </a:rPr>
              <a:t>Mengelola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perusahaan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secara</a:t>
            </a:r>
            <a:r>
              <a:rPr lang="en-US" sz="800" dirty="0">
                <a:solidFill>
                  <a:schemeClr val="dk1"/>
                </a:solidFill>
                <a:latin typeface="Montserrat" panose="00000500000000000000" pitchFamily="2" charset="0"/>
                <a:ea typeface="Montserrat Medium"/>
                <a:cs typeface="Montserrat Medium"/>
                <a:sym typeface="Montserrat Medium"/>
              </a:rPr>
              <a:t> Good Corporate Governance dan operational excellence </a:t>
            </a:r>
            <a:r>
              <a:rPr lang="en-US" sz="800" dirty="0" err="1">
                <a:solidFill>
                  <a:schemeClr val="dk1"/>
                </a:solidFill>
                <a:latin typeface="Montserrat" panose="00000500000000000000" pitchFamily="2" charset="0"/>
                <a:ea typeface="Montserrat Medium"/>
                <a:cs typeface="Montserrat Medium"/>
                <a:sym typeface="Montserrat Medium"/>
              </a:rPr>
              <a:t>didukung</a:t>
            </a:r>
            <a:r>
              <a:rPr lang="en-US" sz="800" dirty="0">
                <a:solidFill>
                  <a:schemeClr val="dk1"/>
                </a:solidFill>
                <a:latin typeface="Montserrat" panose="00000500000000000000" pitchFamily="2" charset="0"/>
                <a:ea typeface="Montserrat Medium"/>
                <a:cs typeface="Montserrat Medium"/>
                <a:sym typeface="Montserrat Medium"/>
              </a:rPr>
              <a:t> oleh </a:t>
            </a:r>
            <a:r>
              <a:rPr lang="en-US" sz="800" dirty="0" err="1">
                <a:solidFill>
                  <a:schemeClr val="dk1"/>
                </a:solidFill>
                <a:latin typeface="Montserrat" panose="00000500000000000000" pitchFamily="2" charset="0"/>
                <a:ea typeface="Montserrat Medium"/>
                <a:cs typeface="Montserrat Medium"/>
                <a:sym typeface="Montserrat Medium"/>
              </a:rPr>
              <a:t>Sumber</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Daya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Manusia</a:t>
            </a:r>
            <a:r>
              <a:rPr lang="en-US" sz="800" dirty="0">
                <a:solidFill>
                  <a:schemeClr val="dk1"/>
                </a:solidFill>
                <a:latin typeface="Montserrat" panose="00000500000000000000" pitchFamily="2" charset="0"/>
                <a:ea typeface="Montserrat Medium"/>
                <a:cs typeface="Montserrat Medium"/>
                <a:sym typeface="Montserrat Medium"/>
              </a:rPr>
              <a:t> (SDM) </a:t>
            </a:r>
            <a:r>
              <a:rPr lang="en-US" sz="800" dirty="0" err="1">
                <a:solidFill>
                  <a:schemeClr val="dk1"/>
                </a:solidFill>
                <a:latin typeface="Montserrat" panose="00000500000000000000" pitchFamily="2" charset="0"/>
                <a:ea typeface="Montserrat Medium"/>
                <a:cs typeface="Montserrat Medium"/>
                <a:sym typeface="Montserrat Medium"/>
              </a:rPr>
              <a:t>profesional</a:t>
            </a:r>
            <a:r>
              <a:rPr lang="en-US" sz="800" dirty="0">
                <a:solidFill>
                  <a:schemeClr val="dk1"/>
                </a:solidFill>
                <a:latin typeface="Montserrat" panose="00000500000000000000" pitchFamily="2" charset="0"/>
                <a:ea typeface="Montserrat Medium"/>
                <a:cs typeface="Montserrat Medium"/>
                <a:sym typeface="Montserrat Medium"/>
              </a:rPr>
              <a:t>.</a:t>
            </a:r>
          </a:p>
          <a:p>
            <a:pPr marL="0" lvl="0" indent="0" algn="l" rtl="0">
              <a:lnSpc>
                <a:spcPct val="115000"/>
              </a:lnSpc>
              <a:spcBef>
                <a:spcPts val="0"/>
              </a:spcBef>
              <a:spcAft>
                <a:spcPts val="0"/>
              </a:spcAft>
              <a:buNone/>
            </a:pPr>
            <a:r>
              <a:rPr lang="en-US" sz="800" dirty="0">
                <a:solidFill>
                  <a:schemeClr val="dk1"/>
                </a:solidFill>
                <a:latin typeface="Montserrat" panose="00000500000000000000" pitchFamily="2" charset="0"/>
                <a:ea typeface="Montserrat Medium"/>
                <a:cs typeface="Montserrat Medium"/>
                <a:sym typeface="Montserrat Medium"/>
              </a:rPr>
              <a:t>3. </a:t>
            </a:r>
            <a:r>
              <a:rPr lang="en-US" sz="800" dirty="0" err="1">
                <a:solidFill>
                  <a:schemeClr val="dk1"/>
                </a:solidFill>
                <a:latin typeface="Montserrat" panose="00000500000000000000" pitchFamily="2" charset="0"/>
                <a:ea typeface="Montserrat Medium"/>
                <a:cs typeface="Montserrat Medium"/>
                <a:sym typeface="Montserrat Medium"/>
              </a:rPr>
              <a:t>Memberikan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nilai</a:t>
            </a:r>
            <a:r>
              <a:rPr lang="en-US" sz="800" dirty="0">
                <a:solidFill>
                  <a:schemeClr val="dk1"/>
                </a:solidFill>
                <a:latin typeface="Montserrat" panose="00000500000000000000" pitchFamily="2" charset="0"/>
                <a:ea typeface="Montserrat Medium"/>
                <a:cs typeface="Montserrat Medium"/>
                <a:sym typeface="Montserrat Medium"/>
              </a:rPr>
              <a:t> tambah dan </a:t>
            </a:r>
            <a:r>
              <a:rPr lang="en-US" sz="800" dirty="0" err="1">
                <a:solidFill>
                  <a:schemeClr val="dk1"/>
                </a:solidFill>
                <a:latin typeface="Montserrat" panose="00000500000000000000" pitchFamily="2" charset="0"/>
                <a:ea typeface="Montserrat Medium"/>
                <a:cs typeface="Montserrat Medium"/>
                <a:sym typeface="Montserrat Medium"/>
              </a:rPr>
              <a:t>manfaat</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bagi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seluruh</a:t>
            </a:r>
            <a:r>
              <a:rPr lang="en-US" sz="800" dirty="0">
                <a:solidFill>
                  <a:schemeClr val="dk1"/>
                </a:solidFill>
                <a:latin typeface="Montserrat" panose="00000500000000000000" pitchFamily="2" charset="0"/>
                <a:ea typeface="Montserrat Medium"/>
                <a:cs typeface="Montserrat Medium"/>
                <a:sym typeface="Montserrat Medium"/>
              </a:rPr>
              <a:t> stakeholder.</a:t>
            </a:r>
          </a:p>
          <a:p>
            <a:pPr marL="0" lvl="0" indent="0" algn="l" rtl="0">
              <a:lnSpc>
                <a:spcPct val="115000"/>
              </a:lnSpc>
              <a:spcBef>
                <a:spcPts val="0"/>
              </a:spcBef>
              <a:spcAft>
                <a:spcPts val="0"/>
              </a:spcAft>
              <a:buNone/>
            </a:pPr>
            <a:endParaRPr lang="en-US" sz="8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800" b="1" dirty="0">
                <a:solidFill>
                  <a:schemeClr val="dk1"/>
                </a:solidFill>
                <a:latin typeface="Montserrat" panose="00000500000000000000" pitchFamily="2" charset="0"/>
                <a:ea typeface="Montserrat Medium"/>
                <a:cs typeface="Montserrat Medium"/>
                <a:sym typeface="Montserrat Medium"/>
              </a:rPr>
              <a:t>BUDAYA PERUSAHAAN (CORE VALUES)</a:t>
            </a:r>
            <a:endParaRPr lang="en-US" sz="800" dirty="0">
              <a:solidFill>
                <a:schemeClr val="dk1"/>
              </a:solidFill>
              <a:latin typeface="Montserrat" panose="00000500000000000000" pitchFamily="2" charset="0"/>
              <a:ea typeface="Montserrat Medium"/>
              <a:cs typeface="Montserrat Medium"/>
              <a:sym typeface="Montserrat Medium"/>
            </a:endParaRPr>
          </a:p>
          <a:p>
            <a:pPr marL="0" lvl="0" indent="0" algn="l" rtl="0">
              <a:lnSpc>
                <a:spcPct val="115000"/>
              </a:lnSpc>
              <a:spcBef>
                <a:spcPts val="0"/>
              </a:spcBef>
              <a:spcAft>
                <a:spcPts val="0"/>
              </a:spcAft>
              <a:buNone/>
            </a:pPr>
            <a:r>
              <a:rPr lang="en-US" sz="800" dirty="0" err="1">
                <a:solidFill>
                  <a:schemeClr val="dk1"/>
                </a:solidFill>
                <a:latin typeface="Montserrat" panose="00000500000000000000" pitchFamily="2" charset="0"/>
                <a:ea typeface="Montserrat Medium"/>
                <a:cs typeface="Montserrat Medium"/>
                <a:sym typeface="Montserrat Medium"/>
              </a:rPr>
              <a:t>Berdasarkan</a:t>
            </a:r>
            <a:r>
              <a:rPr lang="en-US" sz="800" dirty="0">
                <a:solidFill>
                  <a:schemeClr val="dk1"/>
                </a:solidFill>
                <a:latin typeface="Montserrat" panose="00000500000000000000" pitchFamily="2" charset="0"/>
                <a:ea typeface="Montserrat Medium"/>
                <a:cs typeface="Montserrat Medium"/>
                <a:sym typeface="Montserrat Medium"/>
              </a:rPr>
              <a:t> Surat </a:t>
            </a:r>
            <a:r>
              <a:rPr lang="en-US" sz="800" dirty="0" err="1">
                <a:solidFill>
                  <a:schemeClr val="dk1"/>
                </a:solidFill>
                <a:latin typeface="Montserrat" panose="00000500000000000000" pitchFamily="2" charset="0"/>
                <a:ea typeface="Montserrat Medium"/>
                <a:cs typeface="Montserrat Medium"/>
                <a:sym typeface="Montserrat Medium"/>
              </a:rPr>
              <a:t>Edaran</a:t>
            </a:r>
            <a:r>
              <a:rPr lang="en-US" sz="800" dirty="0">
                <a:solidFill>
                  <a:schemeClr val="dk1"/>
                </a:solidFill>
                <a:latin typeface="Montserrat" panose="00000500000000000000" pitchFamily="2" charset="0"/>
                <a:ea typeface="Montserrat Medium"/>
                <a:cs typeface="Montserrat Medium"/>
                <a:sym typeface="Montserrat Medium"/>
              </a:rPr>
              <a:t> KBUMN No. SE-7/MBU/07/2020 </a:t>
            </a:r>
            <a:r>
              <a:rPr lang="en-US" sz="800" dirty="0" err="1">
                <a:solidFill>
                  <a:schemeClr val="dk1"/>
                </a:solidFill>
                <a:latin typeface="Montserrat" panose="00000500000000000000" pitchFamily="2" charset="0"/>
                <a:ea typeface="Montserrat Medium"/>
                <a:cs typeface="Montserrat Medium"/>
                <a:sym typeface="Montserrat Medium"/>
              </a:rPr>
              <a:t>tanggal</a:t>
            </a:r>
            <a:r>
              <a:rPr lang="en-US" sz="800" dirty="0">
                <a:solidFill>
                  <a:schemeClr val="dk1"/>
                </a:solidFill>
                <a:latin typeface="Montserrat" panose="00000500000000000000" pitchFamily="2" charset="0"/>
                <a:ea typeface="Montserrat Medium"/>
                <a:cs typeface="Montserrat Medium"/>
                <a:sym typeface="Montserrat Medium"/>
              </a:rPr>
              <a:t> 1 </a:t>
            </a:r>
            <a:r>
              <a:rPr lang="en-US" sz="800" dirty="0" err="1">
                <a:solidFill>
                  <a:schemeClr val="dk1"/>
                </a:solidFill>
                <a:latin typeface="Montserrat" panose="00000500000000000000" pitchFamily="2" charset="0"/>
                <a:ea typeface="Montserrat Medium"/>
                <a:cs typeface="Montserrat Medium"/>
                <a:sym typeface="Montserrat Medium"/>
              </a:rPr>
              <a:t>Juli</a:t>
            </a:r>
            <a:r>
              <a:rPr lang="en-US" sz="800" dirty="0">
                <a:solidFill>
                  <a:schemeClr val="dk1"/>
                </a:solidFill>
                <a:latin typeface="Montserrat" panose="00000500000000000000" pitchFamily="2" charset="0"/>
                <a:ea typeface="Montserrat Medium"/>
                <a:cs typeface="Montserrat Medium"/>
                <a:sym typeface="Montserrat Medium"/>
              </a:rPr>
              <a:t> 2020 </a:t>
            </a:r>
            <a:r>
              <a:rPr lang="en-US" sz="800" dirty="0" err="1">
                <a:solidFill>
                  <a:schemeClr val="dk1"/>
                </a:solidFill>
                <a:latin typeface="Montserrat" panose="00000500000000000000" pitchFamily="2" charset="0"/>
                <a:ea typeface="Montserrat Medium"/>
                <a:cs typeface="Montserrat Medium"/>
                <a:sym typeface="Montserrat Medium"/>
              </a:rPr>
              <a:t>tentang</a:t>
            </a:r>
            <a:r>
              <a:rPr lang="en-US" sz="800" dirty="0">
                <a:solidFill>
                  <a:schemeClr val="dk1"/>
                </a:solidFill>
                <a:latin typeface="Montserrat" panose="00000500000000000000" pitchFamily="2" charset="0"/>
                <a:ea typeface="Montserrat Medium"/>
                <a:cs typeface="Montserrat Medium"/>
                <a:sym typeface="Montserrat Medium"/>
              </a:rPr>
              <a:t> Nilai–Nilai Utama (Core Values) </a:t>
            </a:r>
            <a:r>
              <a:rPr lang="en-US" sz="800" dirty="0" err="1">
                <a:solidFill>
                  <a:schemeClr val="dk1"/>
                </a:solidFill>
                <a:latin typeface="Montserrat" panose="00000500000000000000" pitchFamily="2" charset="0"/>
                <a:ea typeface="Montserrat Medium"/>
                <a:cs typeface="Montserrat Medium"/>
                <a:sym typeface="Montserrat Medium"/>
              </a:rPr>
              <a:t>Sumber</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Daya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Manusia</a:t>
            </a:r>
            <a:r>
              <a:rPr lang="en-US" sz="800" dirty="0">
                <a:solidFill>
                  <a:schemeClr val="dk1"/>
                </a:solidFill>
                <a:latin typeface="Montserrat" panose="00000500000000000000" pitchFamily="2" charset="0"/>
                <a:ea typeface="Montserrat Medium"/>
                <a:cs typeface="Montserrat Medium"/>
                <a:sym typeface="Montserrat Medium"/>
              </a:rPr>
              <a:t> Badan Usaha Milik Negara, </a:t>
            </a:r>
            <a:r>
              <a:rPr lang="en-US" sz="800" dirty="0" err="1">
                <a:solidFill>
                  <a:schemeClr val="dk1"/>
                </a:solidFill>
                <a:latin typeface="Montserrat" panose="00000500000000000000" pitchFamily="2" charset="0"/>
                <a:ea typeface="Montserrat Medium"/>
                <a:cs typeface="Montserrat Medium"/>
                <a:sym typeface="Montserrat Medium"/>
              </a:rPr>
              <a:t>maka</a:t>
            </a:r>
            <a:r>
              <a:rPr lang="en-US" sz="800" dirty="0">
                <a:solidFill>
                  <a:schemeClr val="dk1"/>
                </a:solidFill>
                <a:latin typeface="Montserrat" panose="00000500000000000000" pitchFamily="2" charset="0"/>
                <a:ea typeface="Montserrat Medium"/>
                <a:cs typeface="Montserrat Medium"/>
                <a:sym typeface="Montserrat Medium"/>
              </a:rPr>
              <a:t> Perseroan </a:t>
            </a:r>
            <a:r>
              <a:rPr lang="en-US" sz="800" dirty="0" err="1">
                <a:solidFill>
                  <a:schemeClr val="dk1"/>
                </a:solidFill>
                <a:latin typeface="Montserrat" panose="00000500000000000000" pitchFamily="2" charset="0"/>
                <a:ea typeface="Montserrat Medium"/>
                <a:cs typeface="Montserrat Medium"/>
                <a:sym typeface="Montserrat Medium"/>
              </a:rPr>
              <a:t>menetapkan</a:t>
            </a:r>
            <a:r>
              <a:rPr lang="en-US" sz="800" dirty="0">
                <a:solidFill>
                  <a:schemeClr val="dk1"/>
                </a:solidFill>
                <a:latin typeface="Montserrat" panose="00000500000000000000" pitchFamily="2" charset="0"/>
                <a:ea typeface="Montserrat Medium"/>
                <a:cs typeface="Montserrat Medium"/>
                <a:sym typeface="Montserrat Medium"/>
              </a:rPr>
              <a:t> AKHLAK </a:t>
            </a:r>
            <a:r>
              <a:rPr lang="en-US" sz="800" dirty="0" err="1">
                <a:solidFill>
                  <a:schemeClr val="dk1"/>
                </a:solidFill>
                <a:latin typeface="Montserrat" panose="00000500000000000000" pitchFamily="2" charset="0"/>
                <a:ea typeface="Montserrat Medium"/>
                <a:cs typeface="Montserrat Medium"/>
                <a:sym typeface="Montserrat Medium"/>
              </a:rPr>
              <a:t>sebagai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budaya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kerja</a:t>
            </a:r>
            <a:r>
              <a:rPr lang="en-US" sz="800" dirty="0">
                <a:solidFill>
                  <a:schemeClr val="dk1"/>
                </a:solidFill>
                <a:latin typeface="Montserrat" panose="00000500000000000000" pitchFamily="2" charset="0"/>
                <a:ea typeface="Montserrat Medium"/>
                <a:cs typeface="Montserrat Medium"/>
                <a:sym typeface="Montserrat Medium"/>
              </a:rPr>
              <a:t> (core values) Kimia </a:t>
            </a:r>
            <a:r>
              <a:rPr lang="en-US" sz="800" dirty="0" err="1">
                <a:solidFill>
                  <a:schemeClr val="dk1"/>
                </a:solidFill>
                <a:latin typeface="Montserrat" panose="00000500000000000000" pitchFamily="2" charset="0"/>
                <a:ea typeface="Montserrat Medium"/>
                <a:cs typeface="Montserrat Medium"/>
                <a:sym typeface="Montserrat Medium"/>
              </a:rPr>
              <a:t>Farma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Grup</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menggantikan</a:t>
            </a:r>
            <a:r>
              <a:rPr lang="en-US" sz="800" dirty="0">
                <a:solidFill>
                  <a:schemeClr val="dk1"/>
                </a:solidFill>
                <a:latin typeface="Montserrat" panose="00000500000000000000" pitchFamily="2" charset="0"/>
                <a:ea typeface="Montserrat Medium"/>
                <a:cs typeface="Montserrat Medium"/>
                <a:sym typeface="Montserrat Medium"/>
              </a:rPr>
              <a:t> ICARE. Adapun </a:t>
            </a:r>
            <a:r>
              <a:rPr lang="en-US" sz="800" dirty="0" err="1">
                <a:solidFill>
                  <a:schemeClr val="dk1"/>
                </a:solidFill>
                <a:latin typeface="Montserrat" panose="00000500000000000000" pitchFamily="2" charset="0"/>
                <a:ea typeface="Montserrat Medium"/>
                <a:cs typeface="Montserrat Medium"/>
                <a:sym typeface="Montserrat Medium"/>
              </a:rPr>
              <a:t>akronim</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dari</a:t>
            </a:r>
            <a:r>
              <a:rPr lang="en-US" sz="800" dirty="0">
                <a:solidFill>
                  <a:schemeClr val="dk1"/>
                </a:solidFill>
                <a:latin typeface="Montserrat" panose="00000500000000000000" pitchFamily="2" charset="0"/>
                <a:ea typeface="Montserrat Medium"/>
                <a:cs typeface="Montserrat Medium"/>
                <a:sym typeface="Montserrat Medium"/>
              </a:rPr>
              <a:t> core values AKHLAK </a:t>
            </a:r>
            <a:r>
              <a:rPr lang="en-US" sz="800" dirty="0" err="1">
                <a:solidFill>
                  <a:schemeClr val="dk1"/>
                </a:solidFill>
                <a:latin typeface="Montserrat" panose="00000500000000000000" pitchFamily="2" charset="0"/>
                <a:ea typeface="Montserrat Medium"/>
                <a:cs typeface="Montserrat Medium"/>
                <a:sym typeface="Montserrat Medium"/>
              </a:rPr>
              <a:t>yaitu</a:t>
            </a:r>
            <a:r>
              <a:rPr lang="en-US" sz="800" dirty="0">
                <a:solidFill>
                  <a:schemeClr val="dk1"/>
                </a:solidFill>
                <a:latin typeface="Montserrat" panose="00000500000000000000" pitchFamily="2" charset="0"/>
                <a:ea typeface="Montserrat Medium"/>
                <a:cs typeface="Montserrat Medium"/>
                <a:sym typeface="Montserrat Medium"/>
              </a:rPr>
              <a:t> Amanah, </a:t>
            </a:r>
            <a:r>
              <a:rPr lang="en-US" sz="800" dirty="0" err="1">
                <a:solidFill>
                  <a:schemeClr val="dk1"/>
                </a:solidFill>
                <a:latin typeface="Montserrat" panose="00000500000000000000" pitchFamily="2" charset="0"/>
                <a:ea typeface="Montserrat Medium"/>
                <a:cs typeface="Montserrat Medium"/>
                <a:sym typeface="Montserrat Medium"/>
              </a:rPr>
              <a:t>Kompeten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Harmonis</a:t>
            </a:r>
            <a:r>
              <a:rPr lang="en-US" sz="800" dirty="0">
                <a:solidFill>
                  <a:schemeClr val="dk1"/>
                </a:solidFill>
                <a:latin typeface="Montserrat" panose="00000500000000000000" pitchFamily="2" charset="0"/>
                <a:ea typeface="Montserrat Medium"/>
                <a:cs typeface="Montserrat Medium"/>
                <a:sym typeface="Montserrat Medium"/>
              </a:rPr>
              <a:t>, Loyal, </a:t>
            </a:r>
            <a:r>
              <a:rPr lang="en-US" sz="800" dirty="0" err="1">
                <a:solidFill>
                  <a:schemeClr val="dk1"/>
                </a:solidFill>
                <a:latin typeface="Montserrat" panose="00000500000000000000" pitchFamily="2" charset="0"/>
                <a:ea typeface="Montserrat Medium"/>
                <a:cs typeface="Montserrat Medium"/>
                <a:sym typeface="Montserrat Medium"/>
              </a:rPr>
              <a:t>Adaptif</a:t>
            </a:r>
            <a:r>
              <a:rPr lang="en-US" sz="800" dirty="0">
                <a:solidFill>
                  <a:schemeClr val="dk1"/>
                </a:solidFill>
                <a:latin typeface="Montserrat" panose="00000500000000000000" pitchFamily="2" charset="0"/>
                <a:ea typeface="Montserrat Medium"/>
                <a:cs typeface="Montserrat Medium"/>
                <a:sym typeface="Montserrat Medium"/>
              </a:rPr>
              <a:t> dan </a:t>
            </a:r>
            <a:r>
              <a:rPr lang="en-US" sz="800" dirty="0" err="1">
                <a:solidFill>
                  <a:schemeClr val="dk1"/>
                </a:solidFill>
                <a:latin typeface="Montserrat" panose="00000500000000000000" pitchFamily="2" charset="0"/>
                <a:ea typeface="Montserrat Medium"/>
                <a:cs typeface="Montserrat Medium"/>
                <a:sym typeface="Montserrat Medium"/>
              </a:rPr>
              <a:t>Kolaboratif</a:t>
            </a:r>
            <a:r>
              <a:rPr lang="en-US" sz="800" dirty="0">
                <a:solidFill>
                  <a:schemeClr val="dk1"/>
                </a:solidFill>
                <a:latin typeface="Montserrat" panose="00000500000000000000" pitchFamily="2" charset="0"/>
                <a:ea typeface="Montserrat Medium"/>
                <a:cs typeface="Montserrat Medium"/>
                <a:sym typeface="Montserrat Medium"/>
              </a:rPr>
              <a:t> yang </a:t>
            </a:r>
            <a:r>
              <a:rPr lang="en-US" sz="800" dirty="0" err="1">
                <a:solidFill>
                  <a:schemeClr val="dk1"/>
                </a:solidFill>
                <a:latin typeface="Montserrat" panose="00000500000000000000" pitchFamily="2" charset="0"/>
                <a:ea typeface="Montserrat Medium"/>
                <a:cs typeface="Montserrat Medium"/>
                <a:sym typeface="Montserrat Medium"/>
              </a:rPr>
              <a:t>dijadikan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sebagai</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identitas</a:t>
            </a:r>
            <a:r>
              <a:rPr lang="en-US" sz="800" dirty="0">
                <a:solidFill>
                  <a:schemeClr val="dk1"/>
                </a:solidFill>
                <a:latin typeface="Montserrat" panose="00000500000000000000" pitchFamily="2" charset="0"/>
                <a:ea typeface="Montserrat Medium"/>
                <a:cs typeface="Montserrat Medium"/>
                <a:sym typeface="Montserrat Medium"/>
              </a:rPr>
              <a:t> dan </a:t>
            </a:r>
            <a:r>
              <a:rPr lang="en-US" sz="800" dirty="0" err="1">
                <a:solidFill>
                  <a:schemeClr val="dk1"/>
                </a:solidFill>
                <a:latin typeface="Montserrat" panose="00000500000000000000" pitchFamily="2" charset="0"/>
                <a:ea typeface="Montserrat Medium"/>
                <a:cs typeface="Montserrat Medium"/>
                <a:sym typeface="Montserrat Medium"/>
              </a:rPr>
              <a:t>perekat</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budaya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kerja</a:t>
            </a:r>
            <a:r>
              <a:rPr lang="en-US" sz="800" dirty="0">
                <a:solidFill>
                  <a:schemeClr val="dk1"/>
                </a:solidFill>
                <a:latin typeface="Montserrat" panose="00000500000000000000" pitchFamily="2" charset="0"/>
                <a:ea typeface="Montserrat Medium"/>
                <a:cs typeface="Montserrat Medium"/>
                <a:sym typeface="Montserrat Medium"/>
              </a:rPr>
              <a:t> yang </a:t>
            </a:r>
            <a:r>
              <a:rPr lang="en-US" sz="800" dirty="0" err="1">
                <a:solidFill>
                  <a:schemeClr val="dk1"/>
                </a:solidFill>
                <a:latin typeface="Montserrat" panose="00000500000000000000" pitchFamily="2" charset="0"/>
                <a:ea typeface="Montserrat Medium"/>
                <a:cs typeface="Montserrat Medium"/>
                <a:sym typeface="Montserrat Medium"/>
              </a:rPr>
              <a:t>mendukung</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peningkatan</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kinerja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secara</a:t>
            </a:r>
            <a:r>
              <a:rPr lang="en-US" sz="800" dirty="0">
                <a:solidFill>
                  <a:schemeClr val="dk1"/>
                </a:solidFill>
                <a:latin typeface="Montserrat" panose="00000500000000000000" pitchFamily="2" charset="0"/>
                <a:ea typeface="Montserrat Medium"/>
                <a:cs typeface="Montserrat Medium"/>
                <a:sym typeface="Montserrat Medium"/>
              </a:rPr>
              <a:t> </a:t>
            </a:r>
            <a:r>
              <a:rPr lang="en-US" sz="800" dirty="0" err="1">
                <a:solidFill>
                  <a:schemeClr val="dk1"/>
                </a:solidFill>
                <a:latin typeface="Montserrat" panose="00000500000000000000" pitchFamily="2" charset="0"/>
                <a:ea typeface="Montserrat Medium"/>
                <a:cs typeface="Montserrat Medium"/>
                <a:sym typeface="Montserrat Medium"/>
              </a:rPr>
              <a:t>berkelanjutan</a:t>
            </a:r>
            <a:r>
              <a:rPr lang="en-US" sz="800" dirty="0">
                <a:solidFill>
                  <a:schemeClr val="dk1"/>
                </a:solidFill>
                <a:latin typeface="Montserrat" panose="00000500000000000000" pitchFamily="2" charset="0"/>
                <a:ea typeface="Montserrat Medium"/>
                <a:cs typeface="Montserrat Medium"/>
                <a:sym typeface="Montserrat Medium"/>
              </a:rPr>
              <a:t> di </a:t>
            </a:r>
            <a:r>
              <a:rPr lang="en-US" sz="800" dirty="0" err="1">
                <a:solidFill>
                  <a:schemeClr val="dk1"/>
                </a:solidFill>
                <a:latin typeface="Montserrat" panose="00000500000000000000" pitchFamily="2" charset="0"/>
                <a:ea typeface="Montserrat Medium"/>
                <a:cs typeface="Montserrat Medium"/>
                <a:sym typeface="Montserrat Medium"/>
              </a:rPr>
              <a:t>setiap</a:t>
            </a:r>
            <a:r>
              <a:rPr lang="en-US" sz="800" dirty="0">
                <a:solidFill>
                  <a:schemeClr val="dk1"/>
                </a:solidFill>
                <a:latin typeface="Montserrat" panose="00000500000000000000" pitchFamily="2" charset="0"/>
                <a:ea typeface="Montserrat Medium"/>
                <a:cs typeface="Montserrat Medium"/>
                <a:sym typeface="Montserrat Medium"/>
              </a:rPr>
              <a:t> BUMN. </a:t>
            </a:r>
          </a:p>
        </p:txBody>
      </p:sp>
      <p:pic>
        <p:nvPicPr>
          <p:cNvPr id="2" name="Google Shape;103;p4">
            <a:extLst>
              <a:ext uri="{FF2B5EF4-FFF2-40B4-BE49-F238E27FC236}">
                <a16:creationId xmlns:a16="http://schemas.microsoft.com/office/drawing/2014/main" id="{86A3A6A9-4463-EBEE-2B80-FB087F9A624C}"/>
              </a:ext>
            </a:extLst>
          </p:cNvPr>
          <p:cNvPicPr preferRelativeResize="0"/>
          <p:nvPr/>
        </p:nvPicPr>
        <p:blipFill>
          <a:blip r:embed="rId3">
            <a:alphaModFix/>
          </a:blip>
          <a:stretch>
            <a:fillRect/>
          </a:stretch>
        </p:blipFill>
        <p:spPr>
          <a:xfrm>
            <a:off x="5586525" y="1776608"/>
            <a:ext cx="3104925" cy="1115175"/>
          </a:xfrm>
          <a:prstGeom prst="rect">
            <a:avLst/>
          </a:prstGeom>
          <a:noFill/>
          <a:ln>
            <a:noFill/>
          </a:ln>
        </p:spPr>
      </p:pic>
      <p:pic>
        <p:nvPicPr>
          <p:cNvPr id="3" name="Picture 2">
            <a:extLst>
              <a:ext uri="{FF2B5EF4-FFF2-40B4-BE49-F238E27FC236}">
                <a16:creationId xmlns:a16="http://schemas.microsoft.com/office/drawing/2014/main" id="{E45E6232-E566-0786-ACA5-5D82E2F3A437}"/>
              </a:ext>
            </a:extLst>
          </p:cNvPr>
          <p:cNvPicPr>
            <a:picLocks noChangeAspect="1"/>
          </p:cNvPicPr>
          <p:nvPr/>
        </p:nvPicPr>
        <p:blipFill>
          <a:blip r:embed="rId4"/>
          <a:stretch>
            <a:fillRect/>
          </a:stretch>
        </p:blipFill>
        <p:spPr>
          <a:xfrm>
            <a:off x="8102081" y="106872"/>
            <a:ext cx="907763" cy="356857"/>
          </a:xfrm>
          <a:prstGeom prst="rect">
            <a:avLst/>
          </a:prstGeom>
        </p:spPr>
      </p:pic>
      <p:sp>
        <p:nvSpPr>
          <p:cNvPr id="4" name="Google Shape;73;p16">
            <a:extLst>
              <a:ext uri="{FF2B5EF4-FFF2-40B4-BE49-F238E27FC236}">
                <a16:creationId xmlns:a16="http://schemas.microsoft.com/office/drawing/2014/main" id="{9810B315-C62D-9D04-4F6D-B240FC44B531}"/>
              </a:ext>
            </a:extLst>
          </p:cNvPr>
          <p:cNvSpPr txBox="1"/>
          <p:nvPr/>
        </p:nvSpPr>
        <p:spPr>
          <a:xfrm>
            <a:off x="679045" y="4732025"/>
            <a:ext cx="4284840" cy="24711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600" i="1" dirty="0" err="1">
                <a:solidFill>
                  <a:schemeClr val="dk1"/>
                </a:solidFill>
                <a:latin typeface="Montserrat" panose="00000500000000000000" pitchFamily="2" charset="0"/>
                <a:ea typeface="Montserrat Medium"/>
                <a:cs typeface="Montserrat Medium"/>
                <a:sym typeface="Montserrat Medium"/>
              </a:rPr>
              <a:t>Sumber</a:t>
            </a:r>
            <a:r>
              <a:rPr lang="en-US" sz="600" i="1" dirty="0">
                <a:solidFill>
                  <a:schemeClr val="dk1"/>
                </a:solidFill>
                <a:latin typeface="Montserrat" panose="00000500000000000000" pitchFamily="2" charset="0"/>
                <a:ea typeface="Montserrat Medium"/>
                <a:cs typeface="Montserrat Medium"/>
                <a:sym typeface="Montserrat Medium"/>
              </a:rPr>
              <a:t> : https://www.kimiafarma.co.id/id/sejarah-kimia-farma</a:t>
            </a:r>
          </a:p>
        </p:txBody>
      </p:sp>
    </p:spTree>
    <p:extLst>
      <p:ext uri="{BB962C8B-B14F-4D97-AF65-F5344CB8AC3E}">
        <p14:creationId xmlns:p14="http://schemas.microsoft.com/office/powerpoint/2010/main" val="19038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3" name="Google Shape;73;p16"/>
          <p:cNvSpPr txBox="1"/>
          <p:nvPr/>
        </p:nvSpPr>
        <p:spPr>
          <a:xfrm>
            <a:off x="419739" y="1364841"/>
            <a:ext cx="2599733" cy="351717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ID" sz="1000" b="1" dirty="0" err="1">
                <a:solidFill>
                  <a:schemeClr val="dk1"/>
                </a:solidFill>
                <a:latin typeface="Montserrat" panose="00000500000000000000" pitchFamily="2" charset="0"/>
                <a:ea typeface="Montserrat Medium"/>
                <a:cs typeface="Montserrat Medium"/>
                <a:sym typeface="Montserrat Medium"/>
              </a:rPr>
              <a:t>kf_final_transaction</a:t>
            </a:r>
            <a:endParaRPr lang="en-ID" sz="1000" b="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endParaRPr lang="en-ID" sz="1000" b="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transaction_id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id </a:t>
            </a:r>
            <a:r>
              <a:rPr lang="en-ID" sz="1000" dirty="0" err="1">
                <a:solidFill>
                  <a:schemeClr val="dk1"/>
                </a:solidFill>
                <a:latin typeface="Montserrat" panose="00000500000000000000" pitchFamily="2" charset="0"/>
                <a:ea typeface="Montserrat Medium"/>
                <a:cs typeface="Montserrat Medium"/>
                <a:sym typeface="Montserrat Medium"/>
              </a:rPr>
              <a:t>transaksi</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product_id</a:t>
            </a:r>
            <a:r>
              <a:rPr lang="en-ID" sz="1000" b="1" i="1" dirty="0">
                <a:solidFill>
                  <a:schemeClr val="dk1"/>
                </a:solidFill>
                <a:latin typeface="Montserrat" panose="00000500000000000000" pitchFamily="2" charset="0"/>
                <a:ea typeface="Montserrat Medium"/>
                <a:cs typeface="Montserrat Medium"/>
                <a:sym typeface="Montserrat Medium"/>
              </a:rPr>
              <a:t> </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branch_id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id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customer_name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nama</a:t>
            </a:r>
            <a:r>
              <a:rPr lang="en-ID" sz="1000" dirty="0">
                <a:solidFill>
                  <a:schemeClr val="dk1"/>
                </a:solidFill>
                <a:latin typeface="Montserrat" panose="00000500000000000000" pitchFamily="2" charset="0"/>
                <a:ea typeface="Montserrat Medium"/>
                <a:cs typeface="Montserrat Medium"/>
                <a:sym typeface="Montserrat Medium"/>
              </a:rPr>
              <a:t> customer yang </a:t>
            </a:r>
            <a:r>
              <a:rPr lang="en-ID" sz="1000" dirty="0" err="1">
                <a:solidFill>
                  <a:schemeClr val="dk1"/>
                </a:solidFill>
                <a:latin typeface="Montserrat" panose="00000500000000000000" pitchFamily="2" charset="0"/>
                <a:ea typeface="Montserrat Medium"/>
                <a:cs typeface="Montserrat Medium"/>
                <a:sym typeface="Montserrat Medium"/>
              </a:rPr>
              <a:t>melakukan</a:t>
            </a:r>
            <a:endParaRPr lang="en-ID" sz="1000"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r>
              <a:rPr lang="en-ID" sz="1000" dirty="0" err="1">
                <a:solidFill>
                  <a:schemeClr val="dk1"/>
                </a:solidFill>
                <a:latin typeface="Montserrat" panose="00000500000000000000" pitchFamily="2" charset="0"/>
                <a:ea typeface="Montserrat Medium"/>
                <a:cs typeface="Montserrat Medium"/>
                <a:sym typeface="Montserrat Medium"/>
              </a:rPr>
              <a:t>transaksi</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a:solidFill>
                  <a:schemeClr val="dk1"/>
                </a:solidFill>
                <a:latin typeface="Montserrat" panose="00000500000000000000" pitchFamily="2" charset="0"/>
                <a:ea typeface="Montserrat Medium"/>
                <a:cs typeface="Montserrat Medium"/>
                <a:sym typeface="Montserrat Medium"/>
              </a:rPr>
              <a:t>date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tanggal</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transaksi</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dilakukan</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a:solidFill>
                  <a:schemeClr val="dk1"/>
                </a:solidFill>
                <a:latin typeface="Montserrat" panose="00000500000000000000" pitchFamily="2" charset="0"/>
                <a:ea typeface="Montserrat Medium"/>
                <a:cs typeface="Montserrat Medium"/>
                <a:sym typeface="Montserrat Medium"/>
              </a:rPr>
              <a:t>price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harga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discount_percentage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Persentase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diskon</a:t>
            </a:r>
            <a:r>
              <a:rPr lang="en-ID" sz="1000" dirty="0">
                <a:solidFill>
                  <a:schemeClr val="dk1"/>
                </a:solidFill>
                <a:latin typeface="Montserrat" panose="00000500000000000000" pitchFamily="2" charset="0"/>
                <a:ea typeface="Montserrat Medium"/>
                <a:cs typeface="Montserrat Medium"/>
                <a:sym typeface="Montserrat Medium"/>
              </a:rPr>
              <a:t> yang</a:t>
            </a:r>
          </a:p>
          <a:p>
            <a:pPr marL="0" lvl="0" indent="0" rtl="0">
              <a:lnSpc>
                <a:spcPct val="115000"/>
              </a:lnSpc>
              <a:spcBef>
                <a:spcPts val="0"/>
              </a:spcBef>
              <a:spcAft>
                <a:spcPts val="0"/>
              </a:spcAft>
              <a:buNone/>
            </a:pPr>
            <a:r>
              <a:rPr lang="en-ID" sz="1000" dirty="0" err="1">
                <a:solidFill>
                  <a:schemeClr val="dk1"/>
                </a:solidFill>
                <a:latin typeface="Montserrat" panose="00000500000000000000" pitchFamily="2" charset="0"/>
                <a:ea typeface="Montserrat Medium"/>
                <a:cs typeface="Montserrat Medium"/>
                <a:sym typeface="Montserrat Medium"/>
              </a:rPr>
              <a:t>diberikan</a:t>
            </a:r>
            <a:r>
              <a:rPr lang="en-ID" sz="1000" dirty="0">
                <a:solidFill>
                  <a:schemeClr val="dk1"/>
                </a:solidFill>
                <a:latin typeface="Montserrat" panose="00000500000000000000" pitchFamily="2" charset="0"/>
                <a:ea typeface="Montserrat Medium"/>
                <a:cs typeface="Montserrat Medium"/>
                <a:sym typeface="Montserrat Medium"/>
              </a:rPr>
              <a:t> pada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a:solidFill>
                  <a:schemeClr val="dk1"/>
                </a:solidFill>
                <a:latin typeface="Montserrat" panose="00000500000000000000" pitchFamily="2" charset="0"/>
                <a:ea typeface="Montserrat Medium"/>
                <a:cs typeface="Montserrat Medium"/>
                <a:sym typeface="Montserrat Medium"/>
              </a:rPr>
              <a:t>rating</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penilaian</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konsumen</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terhadap</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transaksi</a:t>
            </a:r>
            <a:r>
              <a:rPr lang="en-ID" sz="1000" dirty="0">
                <a:solidFill>
                  <a:schemeClr val="dk1"/>
                </a:solidFill>
                <a:latin typeface="Montserrat" panose="00000500000000000000" pitchFamily="2" charset="0"/>
                <a:ea typeface="Montserrat Medium"/>
                <a:cs typeface="Montserrat Medium"/>
                <a:sym typeface="Montserrat Medium"/>
              </a:rPr>
              <a:t> yang</a:t>
            </a:r>
          </a:p>
          <a:p>
            <a:pPr marL="0" lvl="0" indent="0" rtl="0">
              <a:lnSpc>
                <a:spcPct val="115000"/>
              </a:lnSpc>
              <a:spcBef>
                <a:spcPts val="0"/>
              </a:spcBef>
              <a:spcAft>
                <a:spcPts val="0"/>
              </a:spcAft>
              <a:buNone/>
            </a:pPr>
            <a:r>
              <a:rPr lang="en-ID" sz="1000" dirty="0" err="1">
                <a:solidFill>
                  <a:schemeClr val="dk1"/>
                </a:solidFill>
                <a:latin typeface="Montserrat" panose="00000500000000000000" pitchFamily="2" charset="0"/>
                <a:ea typeface="Montserrat Medium"/>
                <a:cs typeface="Montserrat Medium"/>
                <a:sym typeface="Montserrat Medium"/>
              </a:rPr>
              <a:t>dilakukan</a:t>
            </a:r>
            <a:r>
              <a:rPr lang="en-ID" sz="1000" dirty="0">
                <a:solidFill>
                  <a:schemeClr val="dk1"/>
                </a:solidFill>
                <a:latin typeface="Montserrat" panose="00000500000000000000" pitchFamily="2" charset="0"/>
                <a:ea typeface="Montserrat Medium"/>
                <a:cs typeface="Montserrat Medium"/>
                <a:sym typeface="Montserrat Medium"/>
              </a:rPr>
              <a:t>.</a:t>
            </a:r>
            <a:endParaRPr lang="en" sz="1000" dirty="0">
              <a:solidFill>
                <a:schemeClr val="dk1"/>
              </a:solidFill>
              <a:latin typeface="Montserrat" panose="00000500000000000000" pitchFamily="2" charset="0"/>
              <a:ea typeface="Montserrat Medium"/>
              <a:cs typeface="Montserrat Medium"/>
              <a:sym typeface="Montserrat Medium"/>
            </a:endParaRPr>
          </a:p>
        </p:txBody>
      </p:sp>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2" name="Google Shape;73;p16">
            <a:extLst>
              <a:ext uri="{FF2B5EF4-FFF2-40B4-BE49-F238E27FC236}">
                <a16:creationId xmlns:a16="http://schemas.microsoft.com/office/drawing/2014/main" id="{24645BE1-B70D-D33D-84EE-174E46D190F3}"/>
              </a:ext>
            </a:extLst>
          </p:cNvPr>
          <p:cNvSpPr txBox="1"/>
          <p:nvPr/>
        </p:nvSpPr>
        <p:spPr>
          <a:xfrm>
            <a:off x="3117444" y="1364840"/>
            <a:ext cx="2599733" cy="1450205"/>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ID" sz="1000" b="1" dirty="0" err="1">
                <a:solidFill>
                  <a:schemeClr val="dk1"/>
                </a:solidFill>
                <a:latin typeface="Montserrat" panose="00000500000000000000" pitchFamily="2" charset="0"/>
                <a:ea typeface="Montserrat Medium"/>
                <a:cs typeface="Montserrat Medium"/>
                <a:sym typeface="Montserrat Medium"/>
              </a:rPr>
              <a:t>kf_product</a:t>
            </a:r>
            <a:endParaRPr lang="en-ID" sz="1000" b="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endParaRPr lang="en-ID" sz="1000" b="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product_id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b="1" i="1"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product_name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nama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product_category</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kategori</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a:solidFill>
                  <a:schemeClr val="dk1"/>
                </a:solidFill>
                <a:latin typeface="Montserrat" panose="00000500000000000000" pitchFamily="2" charset="0"/>
                <a:ea typeface="Montserrat Medium"/>
                <a:cs typeface="Montserrat Medium"/>
                <a:sym typeface="Montserrat Medium"/>
              </a:rPr>
              <a:t>price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harga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endParaRPr lang="en" sz="1000" dirty="0">
              <a:solidFill>
                <a:schemeClr val="dk1"/>
              </a:solidFill>
              <a:latin typeface="Montserrat" panose="00000500000000000000" pitchFamily="2" charset="0"/>
              <a:ea typeface="Montserrat Medium"/>
              <a:cs typeface="Montserrat Medium"/>
              <a:sym typeface="Montserrat Medium"/>
            </a:endParaRPr>
          </a:p>
        </p:txBody>
      </p:sp>
      <p:sp>
        <p:nvSpPr>
          <p:cNvPr id="6" name="Google Shape;73;p16">
            <a:extLst>
              <a:ext uri="{FF2B5EF4-FFF2-40B4-BE49-F238E27FC236}">
                <a16:creationId xmlns:a16="http://schemas.microsoft.com/office/drawing/2014/main" id="{99E0912B-216B-2084-AC7B-8A9D1435656E}"/>
              </a:ext>
            </a:extLst>
          </p:cNvPr>
          <p:cNvSpPr txBox="1"/>
          <p:nvPr/>
        </p:nvSpPr>
        <p:spPr>
          <a:xfrm>
            <a:off x="3117444" y="2869246"/>
            <a:ext cx="2599733" cy="1794193"/>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ID" sz="1000" b="1" dirty="0">
                <a:solidFill>
                  <a:schemeClr val="dk1"/>
                </a:solidFill>
                <a:latin typeface="Montserrat" panose="00000500000000000000" pitchFamily="2" charset="0"/>
                <a:ea typeface="Montserrat Medium"/>
                <a:cs typeface="Montserrat Medium"/>
                <a:sym typeface="Montserrat Medium"/>
              </a:rPr>
              <a:t>kf_inventory.csv</a:t>
            </a:r>
          </a:p>
          <a:p>
            <a:pPr marL="0" lvl="0" indent="0" rtl="0">
              <a:lnSpc>
                <a:spcPct val="115000"/>
              </a:lnSpc>
              <a:spcBef>
                <a:spcPts val="0"/>
              </a:spcBef>
              <a:spcAft>
                <a:spcPts val="0"/>
              </a:spcAft>
              <a:buNone/>
            </a:pPr>
            <a:endParaRPr lang="en-ID" sz="1000" b="1" dirty="0">
              <a:solidFill>
                <a:schemeClr val="dk1"/>
              </a:solidFill>
              <a:latin typeface="Montserrat" panose="00000500000000000000" pitchFamily="2" charset="0"/>
              <a:ea typeface="Montserrat Medium"/>
              <a:cs typeface="Montserrat Medium"/>
              <a:sym typeface="Montserrat Medium"/>
            </a:endParaRP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inventory_ID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inventory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branch_id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id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product_id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id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product_name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nama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opname_stock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jumlah</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stok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produk</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obat</a:t>
            </a:r>
            <a:r>
              <a:rPr lang="en-ID" sz="1000" dirty="0">
                <a:solidFill>
                  <a:schemeClr val="dk1"/>
                </a:solidFill>
                <a:latin typeface="Montserrat" panose="00000500000000000000" pitchFamily="2" charset="0"/>
                <a:ea typeface="Montserrat Medium"/>
                <a:cs typeface="Montserrat Medium"/>
                <a:sym typeface="Montserrat Medium"/>
              </a:rPr>
              <a:t>.</a:t>
            </a:r>
            <a:endParaRPr lang="en" sz="1000" dirty="0">
              <a:solidFill>
                <a:schemeClr val="dk1"/>
              </a:solidFill>
              <a:latin typeface="Montserrat" panose="00000500000000000000" pitchFamily="2" charset="0"/>
              <a:ea typeface="Montserrat Medium"/>
              <a:cs typeface="Montserrat Medium"/>
              <a:sym typeface="Montserrat Medium"/>
            </a:endParaRPr>
          </a:p>
        </p:txBody>
      </p:sp>
      <p:sp>
        <p:nvSpPr>
          <p:cNvPr id="7" name="Google Shape;73;p16">
            <a:extLst>
              <a:ext uri="{FF2B5EF4-FFF2-40B4-BE49-F238E27FC236}">
                <a16:creationId xmlns:a16="http://schemas.microsoft.com/office/drawing/2014/main" id="{212F47A7-4B77-59E0-3597-D6F3B96C4A5A}"/>
              </a:ext>
            </a:extLst>
          </p:cNvPr>
          <p:cNvSpPr txBox="1"/>
          <p:nvPr/>
        </p:nvSpPr>
        <p:spPr>
          <a:xfrm>
            <a:off x="5969837" y="1364840"/>
            <a:ext cx="2599733" cy="351717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ID" sz="1000" b="1" dirty="0">
                <a:solidFill>
                  <a:schemeClr val="dk1"/>
                </a:solidFill>
                <a:latin typeface="Montserrat" panose="00000500000000000000" pitchFamily="2" charset="0"/>
                <a:ea typeface="Montserrat Medium"/>
                <a:cs typeface="Montserrat Medium"/>
                <a:sym typeface="Montserrat Medium"/>
              </a:rPr>
              <a:t>kf_kantor_cabang.csv</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branch_id</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kode</a:t>
            </a:r>
            <a:r>
              <a:rPr lang="en-ID" sz="1000" dirty="0">
                <a:solidFill>
                  <a:schemeClr val="dk1"/>
                </a:solidFill>
                <a:latin typeface="Montserrat" panose="00000500000000000000" pitchFamily="2" charset="0"/>
                <a:ea typeface="Montserrat Medium"/>
                <a:cs typeface="Montserrat Medium"/>
                <a:sym typeface="Montserrat Medium"/>
              </a:rPr>
              <a:t> id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branch_category</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kategori</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branch_name</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nama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kantor</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kota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kota</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err="1">
                <a:solidFill>
                  <a:schemeClr val="dk1"/>
                </a:solidFill>
                <a:latin typeface="Montserrat" panose="00000500000000000000" pitchFamily="2" charset="0"/>
                <a:ea typeface="Montserrat Medium"/>
                <a:cs typeface="Montserrat Medium"/>
                <a:sym typeface="Montserrat Medium"/>
              </a:rPr>
              <a:t>provinsi</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provinsi</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 </a:t>
            </a:r>
            <a:r>
              <a:rPr lang="en-ID" sz="1000" dirty="0" err="1">
                <a:solidFill>
                  <a:schemeClr val="dk1"/>
                </a:solidFill>
                <a:latin typeface="Montserrat" panose="00000500000000000000" pitchFamily="2" charset="0"/>
                <a:ea typeface="Montserrat Medium"/>
                <a:cs typeface="Montserrat Medium"/>
                <a:sym typeface="Montserrat Medium"/>
              </a:rPr>
              <a:t>Farma</a:t>
            </a:r>
            <a:r>
              <a:rPr lang="en-ID" sz="1000" dirty="0">
                <a:solidFill>
                  <a:schemeClr val="dk1"/>
                </a:solidFill>
                <a:latin typeface="Montserrat" panose="00000500000000000000" pitchFamily="2" charset="0"/>
                <a:ea typeface="Montserrat Medium"/>
                <a:cs typeface="Montserrat Medium"/>
                <a:sym typeface="Montserrat Medium"/>
              </a:rPr>
              <a:t>,</a:t>
            </a:r>
          </a:p>
          <a:p>
            <a:pPr marL="0" lvl="0" indent="0" rtl="0">
              <a:lnSpc>
                <a:spcPct val="115000"/>
              </a:lnSpc>
              <a:spcBef>
                <a:spcPts val="0"/>
              </a:spcBef>
              <a:spcAft>
                <a:spcPts val="0"/>
              </a:spcAft>
              <a:buNone/>
            </a:pPr>
            <a:r>
              <a:rPr lang="en-ID" sz="1000" dirty="0">
                <a:solidFill>
                  <a:schemeClr val="dk1"/>
                </a:solidFill>
                <a:latin typeface="Montserrat" panose="00000500000000000000" pitchFamily="2" charset="0"/>
                <a:ea typeface="Montserrat Medium"/>
                <a:cs typeface="Montserrat Medium"/>
                <a:sym typeface="Montserrat Medium"/>
              </a:rPr>
              <a:t>● </a:t>
            </a:r>
            <a:r>
              <a:rPr lang="en-ID" sz="1000" b="1" i="1" dirty="0">
                <a:solidFill>
                  <a:schemeClr val="dk1"/>
                </a:solidFill>
                <a:latin typeface="Montserrat" panose="00000500000000000000" pitchFamily="2" charset="0"/>
                <a:ea typeface="Montserrat Medium"/>
                <a:cs typeface="Montserrat Medium"/>
                <a:sym typeface="Montserrat Medium"/>
              </a:rPr>
              <a:t>rating</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penilaian</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konsumen</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terhadap</a:t>
            </a:r>
            <a:r>
              <a:rPr lang="en-ID" sz="1000" dirty="0">
                <a:solidFill>
                  <a:schemeClr val="dk1"/>
                </a:solidFill>
                <a:latin typeface="Montserrat" panose="00000500000000000000" pitchFamily="2" charset="0"/>
                <a:ea typeface="Montserrat Medium"/>
                <a:cs typeface="Montserrat Medium"/>
                <a:sym typeface="Montserrat Medium"/>
              </a:rPr>
              <a:t> </a:t>
            </a:r>
            <a:r>
              <a:rPr lang="en-ID" sz="1000" dirty="0" err="1">
                <a:solidFill>
                  <a:schemeClr val="dk1"/>
                </a:solidFill>
                <a:latin typeface="Montserrat" panose="00000500000000000000" pitchFamily="2" charset="0"/>
                <a:ea typeface="Montserrat Medium"/>
                <a:cs typeface="Montserrat Medium"/>
                <a:sym typeface="Montserrat Medium"/>
              </a:rPr>
              <a:t>cabang</a:t>
            </a:r>
            <a:r>
              <a:rPr lang="en-ID" sz="1000" dirty="0">
                <a:solidFill>
                  <a:schemeClr val="dk1"/>
                </a:solidFill>
                <a:latin typeface="Montserrat" panose="00000500000000000000" pitchFamily="2" charset="0"/>
                <a:ea typeface="Montserrat Medium"/>
                <a:cs typeface="Montserrat Medium"/>
                <a:sym typeface="Montserrat Medium"/>
              </a:rPr>
              <a:t> Kimia</a:t>
            </a:r>
          </a:p>
          <a:p>
            <a:pPr marL="0" lvl="0" indent="0" rtl="0">
              <a:lnSpc>
                <a:spcPct val="115000"/>
              </a:lnSpc>
              <a:spcBef>
                <a:spcPts val="0"/>
              </a:spcBef>
              <a:spcAft>
                <a:spcPts val="0"/>
              </a:spcAft>
              <a:buNone/>
            </a:pPr>
            <a:r>
              <a:rPr lang="en-ID" sz="1000" dirty="0" err="1">
                <a:solidFill>
                  <a:schemeClr val="dk1"/>
                </a:solidFill>
                <a:latin typeface="Montserrat" panose="00000500000000000000" pitchFamily="2" charset="0"/>
                <a:ea typeface="Montserrat Medium"/>
                <a:cs typeface="Montserrat Medium"/>
                <a:sym typeface="Montserrat Medium"/>
              </a:rPr>
              <a:t>Farma</a:t>
            </a:r>
            <a:endParaRPr lang="en" sz="1000" dirty="0">
              <a:solidFill>
                <a:schemeClr val="dk1"/>
              </a:solidFill>
              <a:latin typeface="Montserrat" panose="00000500000000000000" pitchFamily="2" charset="0"/>
              <a:ea typeface="Montserrat Medium"/>
              <a:cs typeface="Montserrat Medium"/>
              <a:sym typeface="Montserrat Medium"/>
            </a:endParaRPr>
          </a:p>
        </p:txBody>
      </p:sp>
      <p:sp>
        <p:nvSpPr>
          <p:cNvPr id="10" name="Google Shape;66;p16">
            <a:extLst>
              <a:ext uri="{FF2B5EF4-FFF2-40B4-BE49-F238E27FC236}">
                <a16:creationId xmlns:a16="http://schemas.microsoft.com/office/drawing/2014/main" id="{A47D505F-6650-4CD6-8B8D-CE91163E2770}"/>
              </a:ext>
            </a:extLst>
          </p:cNvPr>
          <p:cNvSpPr txBox="1">
            <a:spLocks noGrp="1"/>
          </p:cNvSpPr>
          <p:nvPr>
            <p:ph type="title"/>
          </p:nvPr>
        </p:nvSpPr>
        <p:spPr>
          <a:xfrm>
            <a:off x="452550" y="563648"/>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Data Yang Tersedia</a:t>
            </a:r>
            <a:endParaRPr sz="1800" dirty="0"/>
          </a:p>
        </p:txBody>
      </p:sp>
      <p:sp>
        <p:nvSpPr>
          <p:cNvPr id="5" name="TextBox 4">
            <a:extLst>
              <a:ext uri="{FF2B5EF4-FFF2-40B4-BE49-F238E27FC236}">
                <a16:creationId xmlns:a16="http://schemas.microsoft.com/office/drawing/2014/main" id="{520FA7EA-18EE-1C0D-CFD5-054ED40B9466}"/>
              </a:ext>
            </a:extLst>
          </p:cNvPr>
          <p:cNvSpPr txBox="1"/>
          <p:nvPr/>
        </p:nvSpPr>
        <p:spPr>
          <a:xfrm>
            <a:off x="480378" y="363324"/>
            <a:ext cx="4572000" cy="261610"/>
          </a:xfrm>
          <a:prstGeom prst="rect">
            <a:avLst/>
          </a:prstGeom>
          <a:noFill/>
        </p:spPr>
        <p:txBody>
          <a:bodyPr wrap="square">
            <a:spAutoFit/>
          </a:bodyPr>
          <a:lstStyle/>
          <a:p>
            <a:r>
              <a:rPr lang="en-US" sz="1100" b="1" dirty="0">
                <a:latin typeface="Montserrat" panose="00000500000000000000" pitchFamily="2" charset="0"/>
                <a:ea typeface="Rubik"/>
                <a:cs typeface="Rubik"/>
                <a:sym typeface="Rubik"/>
              </a:rPr>
              <a:t>Project Portfolio</a:t>
            </a:r>
            <a:endParaRPr lang="en-ID" sz="1100" dirty="0"/>
          </a:p>
        </p:txBody>
      </p:sp>
      <p:sp>
        <p:nvSpPr>
          <p:cNvPr id="8" name="Rectangle 7">
            <a:extLst>
              <a:ext uri="{FF2B5EF4-FFF2-40B4-BE49-F238E27FC236}">
                <a16:creationId xmlns:a16="http://schemas.microsoft.com/office/drawing/2014/main" id="{AD633EED-E42D-70DF-41A6-8837BBA1CC64}"/>
              </a:ext>
            </a:extLst>
          </p:cNvPr>
          <p:cNvSpPr/>
          <p:nvPr/>
        </p:nvSpPr>
        <p:spPr>
          <a:xfrm>
            <a:off x="579822" y="609787"/>
            <a:ext cx="1327356"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D3E5CFDD-BA16-9EF9-B4A5-58F551246243}"/>
              </a:ext>
            </a:extLst>
          </p:cNvPr>
          <p:cNvSpPr txBox="1"/>
          <p:nvPr/>
        </p:nvSpPr>
        <p:spPr>
          <a:xfrm>
            <a:off x="6604016" y="4771239"/>
            <a:ext cx="2451336" cy="335156"/>
          </a:xfrm>
          <a:prstGeom prst="rect">
            <a:avLst/>
          </a:prstGeom>
          <a:noFill/>
        </p:spPr>
        <p:txBody>
          <a:bodyPr wrap="square">
            <a:spAutoFit/>
          </a:bodyPr>
          <a:lstStyle/>
          <a:p>
            <a:pPr marL="0" marR="0" lvl="0" indent="0" algn="just" rtl="0">
              <a:lnSpc>
                <a:spcPct val="150000"/>
              </a:lnSpc>
              <a:spcBef>
                <a:spcPts val="0"/>
              </a:spcBef>
              <a:spcAft>
                <a:spcPts val="0"/>
              </a:spcAft>
              <a:buClr>
                <a:schemeClr val="dk1"/>
              </a:buClr>
              <a:buSzPts val="1100"/>
              <a:buFont typeface="Arial"/>
              <a:buNone/>
            </a:pPr>
            <a:r>
              <a:rPr lang="en-ID" sz="1200" b="1" i="1" dirty="0">
                <a:latin typeface="Rubik"/>
                <a:ea typeface="Rubik"/>
                <a:cs typeface="Rubik"/>
                <a:sym typeface="Rubik"/>
              </a:rPr>
              <a:t>Project explanation video </a:t>
            </a:r>
            <a:r>
              <a:rPr lang="en-ID" sz="1200" b="1" i="1" dirty="0">
                <a:solidFill>
                  <a:schemeClr val="tx2"/>
                </a:solidFill>
                <a:latin typeface="Rubik"/>
                <a:ea typeface="Rubik"/>
                <a:cs typeface="Rubik"/>
                <a:sym typeface="Rubik"/>
                <a:hlinkClick r:id="rId5">
                  <a:extLst>
                    <a:ext uri="{A12FA001-AC4F-418D-AE19-62706E023703}">
                      <ahyp:hlinkClr xmlns:ahyp="http://schemas.microsoft.com/office/drawing/2018/hyperlinkcolor" val="tx"/>
                    </a:ext>
                  </a:extLst>
                </a:hlinkClick>
              </a:rPr>
              <a:t>here</a:t>
            </a:r>
            <a:r>
              <a:rPr lang="en-ID" sz="1200" b="1" i="1" dirty="0">
                <a:latin typeface="Rubik"/>
                <a:ea typeface="Rubik"/>
                <a:cs typeface="Rubik"/>
                <a:sym typeface="Rubik"/>
              </a:rPr>
              <a:t>!</a:t>
            </a:r>
          </a:p>
        </p:txBody>
      </p:sp>
    </p:spTree>
    <p:extLst>
      <p:ext uri="{BB962C8B-B14F-4D97-AF65-F5344CB8AC3E}">
        <p14:creationId xmlns:p14="http://schemas.microsoft.com/office/powerpoint/2010/main" val="38918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10" name="Google Shape;66;p16">
            <a:extLst>
              <a:ext uri="{FF2B5EF4-FFF2-40B4-BE49-F238E27FC236}">
                <a16:creationId xmlns:a16="http://schemas.microsoft.com/office/drawing/2014/main" id="{A47D505F-6650-4CD6-8B8D-CE91163E2770}"/>
              </a:ext>
            </a:extLst>
          </p:cNvPr>
          <p:cNvSpPr txBox="1">
            <a:spLocks noGrp="1"/>
          </p:cNvSpPr>
          <p:nvPr>
            <p:ph type="title"/>
          </p:nvPr>
        </p:nvSpPr>
        <p:spPr>
          <a:xfrm>
            <a:off x="452550" y="563648"/>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Relational Table</a:t>
            </a:r>
            <a:endParaRPr sz="1800" dirty="0"/>
          </a:p>
        </p:txBody>
      </p:sp>
      <p:pic>
        <p:nvPicPr>
          <p:cNvPr id="5" name="Picture 4">
            <a:extLst>
              <a:ext uri="{FF2B5EF4-FFF2-40B4-BE49-F238E27FC236}">
                <a16:creationId xmlns:a16="http://schemas.microsoft.com/office/drawing/2014/main" id="{9E594810-43DC-DA9E-9AA7-B7ED94B56890}"/>
              </a:ext>
            </a:extLst>
          </p:cNvPr>
          <p:cNvPicPr>
            <a:picLocks noChangeAspect="1"/>
          </p:cNvPicPr>
          <p:nvPr/>
        </p:nvPicPr>
        <p:blipFill>
          <a:blip r:embed="rId5"/>
          <a:stretch>
            <a:fillRect/>
          </a:stretch>
        </p:blipFill>
        <p:spPr>
          <a:xfrm>
            <a:off x="2100430" y="1125248"/>
            <a:ext cx="4810910" cy="3881129"/>
          </a:xfrm>
          <a:prstGeom prst="rect">
            <a:avLst/>
          </a:prstGeom>
        </p:spPr>
      </p:pic>
      <p:sp>
        <p:nvSpPr>
          <p:cNvPr id="2" name="TextBox 1">
            <a:extLst>
              <a:ext uri="{FF2B5EF4-FFF2-40B4-BE49-F238E27FC236}">
                <a16:creationId xmlns:a16="http://schemas.microsoft.com/office/drawing/2014/main" id="{10734DF0-EC82-29D4-AB1E-5B86FA72ECA8}"/>
              </a:ext>
            </a:extLst>
          </p:cNvPr>
          <p:cNvSpPr txBox="1"/>
          <p:nvPr/>
        </p:nvSpPr>
        <p:spPr>
          <a:xfrm>
            <a:off x="480378" y="363324"/>
            <a:ext cx="4572000" cy="261610"/>
          </a:xfrm>
          <a:prstGeom prst="rect">
            <a:avLst/>
          </a:prstGeom>
          <a:noFill/>
        </p:spPr>
        <p:txBody>
          <a:bodyPr wrap="square">
            <a:spAutoFit/>
          </a:bodyPr>
          <a:lstStyle/>
          <a:p>
            <a:r>
              <a:rPr lang="en-US" sz="1100" b="1" dirty="0">
                <a:latin typeface="Montserrat" panose="00000500000000000000" pitchFamily="2" charset="0"/>
                <a:ea typeface="Rubik"/>
                <a:cs typeface="Rubik"/>
                <a:sym typeface="Rubik"/>
              </a:rPr>
              <a:t>Project Portfolio</a:t>
            </a:r>
            <a:endParaRPr lang="en-ID" sz="1100" dirty="0"/>
          </a:p>
        </p:txBody>
      </p:sp>
      <p:sp>
        <p:nvSpPr>
          <p:cNvPr id="6" name="Rectangle 5">
            <a:extLst>
              <a:ext uri="{FF2B5EF4-FFF2-40B4-BE49-F238E27FC236}">
                <a16:creationId xmlns:a16="http://schemas.microsoft.com/office/drawing/2014/main" id="{F8603D4D-4ADA-50E6-BCC0-EA10FADB91B7}"/>
              </a:ext>
            </a:extLst>
          </p:cNvPr>
          <p:cNvSpPr/>
          <p:nvPr/>
        </p:nvSpPr>
        <p:spPr>
          <a:xfrm>
            <a:off x="579822" y="609787"/>
            <a:ext cx="1327356"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E34C86CC-7CED-1557-39B6-95DDA0F1E5FB}"/>
              </a:ext>
            </a:extLst>
          </p:cNvPr>
          <p:cNvSpPr txBox="1"/>
          <p:nvPr/>
        </p:nvSpPr>
        <p:spPr>
          <a:xfrm>
            <a:off x="6604016" y="4771239"/>
            <a:ext cx="2451336" cy="335156"/>
          </a:xfrm>
          <a:prstGeom prst="rect">
            <a:avLst/>
          </a:prstGeom>
          <a:noFill/>
        </p:spPr>
        <p:txBody>
          <a:bodyPr wrap="square">
            <a:spAutoFit/>
          </a:bodyPr>
          <a:lstStyle/>
          <a:p>
            <a:pPr marL="0" marR="0" lvl="0" indent="0" algn="just" rtl="0">
              <a:lnSpc>
                <a:spcPct val="150000"/>
              </a:lnSpc>
              <a:spcBef>
                <a:spcPts val="0"/>
              </a:spcBef>
              <a:spcAft>
                <a:spcPts val="0"/>
              </a:spcAft>
              <a:buClr>
                <a:schemeClr val="dk1"/>
              </a:buClr>
              <a:buSzPts val="1100"/>
              <a:buFont typeface="Arial"/>
              <a:buNone/>
            </a:pPr>
            <a:r>
              <a:rPr lang="en-ID" sz="1200" b="1" i="1" dirty="0">
                <a:latin typeface="Rubik"/>
                <a:ea typeface="Rubik"/>
                <a:cs typeface="Rubik"/>
                <a:sym typeface="Rubik"/>
              </a:rPr>
              <a:t>Project explanation video </a:t>
            </a:r>
            <a:r>
              <a:rPr lang="en-ID" sz="1200" b="1" i="1" dirty="0">
                <a:solidFill>
                  <a:schemeClr val="tx2"/>
                </a:solidFill>
                <a:latin typeface="Rubik"/>
                <a:ea typeface="Rubik"/>
                <a:cs typeface="Rubik"/>
                <a:sym typeface="Rubik"/>
                <a:hlinkClick r:id="rId6">
                  <a:extLst>
                    <a:ext uri="{A12FA001-AC4F-418D-AE19-62706E023703}">
                      <ahyp:hlinkClr xmlns:ahyp="http://schemas.microsoft.com/office/drawing/2018/hyperlinkcolor" val="tx"/>
                    </a:ext>
                  </a:extLst>
                </a:hlinkClick>
              </a:rPr>
              <a:t>here</a:t>
            </a:r>
            <a:r>
              <a:rPr lang="en-ID" sz="1200" b="1" i="1" dirty="0">
                <a:latin typeface="Rubik"/>
                <a:ea typeface="Rubik"/>
                <a:cs typeface="Rubik"/>
                <a:sym typeface="Rubik"/>
              </a:rPr>
              <a:t>!</a:t>
            </a:r>
          </a:p>
        </p:txBody>
      </p:sp>
    </p:spTree>
    <p:extLst>
      <p:ext uri="{BB962C8B-B14F-4D97-AF65-F5344CB8AC3E}">
        <p14:creationId xmlns:p14="http://schemas.microsoft.com/office/powerpoint/2010/main" val="422081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dirty="0"/>
              <a:t>Problem Statement</a:t>
            </a:r>
          </a:p>
        </p:txBody>
      </p:sp>
      <p:sp>
        <p:nvSpPr>
          <p:cNvPr id="73" name="Google Shape;73;p16"/>
          <p:cNvSpPr txBox="1"/>
          <p:nvPr/>
        </p:nvSpPr>
        <p:spPr>
          <a:xfrm>
            <a:off x="796292" y="1231960"/>
            <a:ext cx="7341550" cy="294552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Montserrat" panose="00000500000000000000" pitchFamily="2" charset="0"/>
                <a:ea typeface="Montserrat Medium"/>
                <a:cs typeface="Montserrat Medium"/>
                <a:sym typeface="Montserrat Medium"/>
              </a:rPr>
              <a:t>Tujuan dari proyek inii adalah membuat Dashboard analitik performa kinerja untuk kimia farma dengan menggunakan data transaksi, data inventaris, data produk, dan data cabang tahun 2020-2023. Adapun dashboard ini akan membantu dalam:</a:t>
            </a:r>
            <a:br>
              <a:rPr lang="en" sz="1200" dirty="0">
                <a:solidFill>
                  <a:schemeClr val="dk1"/>
                </a:solidFill>
                <a:latin typeface="Montserrat" panose="00000500000000000000" pitchFamily="2" charset="0"/>
                <a:ea typeface="Montserrat Medium"/>
                <a:cs typeface="Montserrat Medium"/>
                <a:sym typeface="Montserrat Medium"/>
              </a:rPr>
            </a:br>
            <a:br>
              <a:rPr lang="en" sz="1200" dirty="0">
                <a:solidFill>
                  <a:schemeClr val="dk1"/>
                </a:solidFill>
                <a:latin typeface="Montserrat" panose="00000500000000000000" pitchFamily="2" charset="0"/>
                <a:ea typeface="Montserrat Medium"/>
                <a:cs typeface="Montserrat Medium"/>
                <a:sym typeface="Montserrat Medium"/>
              </a:rPr>
            </a:br>
            <a:r>
              <a:rPr lang="en" sz="1200" dirty="0">
                <a:solidFill>
                  <a:schemeClr val="dk1"/>
                </a:solidFill>
                <a:latin typeface="Montserrat" panose="00000500000000000000" pitchFamily="2" charset="0"/>
                <a:ea typeface="Montserrat Medium"/>
                <a:cs typeface="Montserrat Medium"/>
                <a:sym typeface="Montserrat Medium"/>
              </a:rPr>
              <a:t>1. </a:t>
            </a:r>
            <a:r>
              <a:rPr lang="en" sz="1200" b="1" dirty="0">
                <a:solidFill>
                  <a:schemeClr val="dk1"/>
                </a:solidFill>
                <a:latin typeface="Montserrat" panose="00000500000000000000" pitchFamily="2" charset="0"/>
                <a:ea typeface="Montserrat Medium"/>
                <a:cs typeface="Montserrat Medium"/>
                <a:sym typeface="Montserrat Medium"/>
              </a:rPr>
              <a:t>Mengidentifikasi tren penjualan : </a:t>
            </a:r>
            <a:r>
              <a:rPr lang="en" sz="1200" dirty="0">
                <a:solidFill>
                  <a:schemeClr val="dk1"/>
                </a:solidFill>
                <a:latin typeface="Montserrat" panose="00000500000000000000" pitchFamily="2" charset="0"/>
                <a:ea typeface="Montserrat Medium"/>
                <a:cs typeface="Montserrat Medium"/>
                <a:sym typeface="Montserrat Medium"/>
              </a:rPr>
              <a:t>mengamati tren penjualan dari waktu ke waktu</a:t>
            </a:r>
          </a:p>
          <a:p>
            <a:pPr marL="0" lvl="0" indent="0" rtl="0">
              <a:lnSpc>
                <a:spcPct val="115000"/>
              </a:lnSpc>
              <a:spcBef>
                <a:spcPts val="0"/>
              </a:spcBef>
              <a:spcAft>
                <a:spcPts val="0"/>
              </a:spcAft>
              <a:buNone/>
            </a:pPr>
            <a:r>
              <a:rPr lang="en" sz="1200" dirty="0">
                <a:solidFill>
                  <a:schemeClr val="dk1"/>
                </a:solidFill>
                <a:latin typeface="Montserrat" panose="00000500000000000000" pitchFamily="2" charset="0"/>
                <a:ea typeface="Montserrat Medium"/>
                <a:cs typeface="Montserrat Medium"/>
                <a:sym typeface="Montserrat Medium"/>
              </a:rPr>
              <a:t>2. </a:t>
            </a:r>
            <a:r>
              <a:rPr lang="en" sz="1200" b="1" dirty="0">
                <a:solidFill>
                  <a:schemeClr val="dk1"/>
                </a:solidFill>
                <a:latin typeface="Montserrat" panose="00000500000000000000" pitchFamily="2" charset="0"/>
                <a:ea typeface="Montserrat Medium"/>
                <a:cs typeface="Montserrat Medium"/>
                <a:sym typeface="Montserrat Medium"/>
              </a:rPr>
              <a:t>Mengukur kinerja kimafarma : </a:t>
            </a:r>
            <a:r>
              <a:rPr lang="en" sz="1200" dirty="0">
                <a:solidFill>
                  <a:schemeClr val="dk1"/>
                </a:solidFill>
                <a:latin typeface="Montserrat" panose="00000500000000000000" pitchFamily="2" charset="0"/>
                <a:ea typeface="Montserrat Medium"/>
                <a:cs typeface="Montserrat Medium"/>
                <a:sym typeface="Montserrat Medium"/>
              </a:rPr>
              <a:t>melihat perbandingan pendapatan, profit,  jumlah transaksi, dan rating berdasarkan kurun waktu yang ditentukan</a:t>
            </a:r>
          </a:p>
          <a:p>
            <a:pPr marL="0" lvl="0" indent="0" rtl="0">
              <a:lnSpc>
                <a:spcPct val="115000"/>
              </a:lnSpc>
              <a:spcBef>
                <a:spcPts val="0"/>
              </a:spcBef>
              <a:spcAft>
                <a:spcPts val="0"/>
              </a:spcAft>
              <a:buNone/>
            </a:pPr>
            <a:r>
              <a:rPr lang="en" sz="1200" dirty="0">
                <a:solidFill>
                  <a:schemeClr val="dk1"/>
                </a:solidFill>
                <a:latin typeface="Montserrat" panose="00000500000000000000" pitchFamily="2" charset="0"/>
                <a:ea typeface="Montserrat Medium"/>
                <a:cs typeface="Montserrat Medium"/>
                <a:sym typeface="Montserrat Medium"/>
              </a:rPr>
              <a:t>3. </a:t>
            </a:r>
            <a:r>
              <a:rPr lang="en" sz="1200" b="1" dirty="0">
                <a:solidFill>
                  <a:schemeClr val="dk1"/>
                </a:solidFill>
                <a:latin typeface="Montserrat" panose="00000500000000000000" pitchFamily="2" charset="0"/>
                <a:ea typeface="Montserrat Medium"/>
                <a:cs typeface="Montserrat Medium"/>
                <a:sym typeface="Montserrat Medium"/>
              </a:rPr>
              <a:t>Menganalisis kepuasan pelanggan </a:t>
            </a:r>
            <a:r>
              <a:rPr lang="en" sz="1200" dirty="0">
                <a:solidFill>
                  <a:schemeClr val="dk1"/>
                </a:solidFill>
                <a:latin typeface="Montserrat" panose="00000500000000000000" pitchFamily="2" charset="0"/>
                <a:ea typeface="Montserrat Medium"/>
                <a:cs typeface="Montserrat Medium"/>
                <a:sym typeface="Montserrat Medium"/>
              </a:rPr>
              <a:t>: Mengamati nilai rating cabang dan rating transaksi untuk mengidentifikasi cabang yang memiliki kepuasan pelanggan yang tertinggi dan terendah</a:t>
            </a:r>
          </a:p>
          <a:p>
            <a:pPr marL="0" lvl="0" indent="0" rtl="0">
              <a:lnSpc>
                <a:spcPct val="115000"/>
              </a:lnSpc>
              <a:spcBef>
                <a:spcPts val="0"/>
              </a:spcBef>
              <a:spcAft>
                <a:spcPts val="0"/>
              </a:spcAft>
              <a:buNone/>
            </a:pPr>
            <a:r>
              <a:rPr lang="en" sz="1200" dirty="0">
                <a:solidFill>
                  <a:schemeClr val="dk1"/>
                </a:solidFill>
                <a:latin typeface="Montserrat" panose="00000500000000000000" pitchFamily="2" charset="0"/>
                <a:ea typeface="Montserrat Medium"/>
                <a:cs typeface="Montserrat Medium"/>
                <a:sym typeface="Montserrat Medium"/>
              </a:rPr>
              <a:t>4. </a:t>
            </a:r>
            <a:r>
              <a:rPr lang="en" sz="1200" b="1" dirty="0">
                <a:solidFill>
                  <a:schemeClr val="dk1"/>
                </a:solidFill>
                <a:latin typeface="Montserrat" panose="00000500000000000000" pitchFamily="2" charset="0"/>
                <a:ea typeface="Montserrat Medium"/>
                <a:cs typeface="Montserrat Medium"/>
                <a:sym typeface="Montserrat Medium"/>
              </a:rPr>
              <a:t>Menyusun Strategi Bisnis yang lebih baik </a:t>
            </a:r>
            <a:r>
              <a:rPr lang="en" sz="1200" dirty="0">
                <a:solidFill>
                  <a:schemeClr val="dk1"/>
                </a:solidFill>
                <a:latin typeface="Montserrat" panose="00000500000000000000" pitchFamily="2" charset="0"/>
                <a:ea typeface="Montserrat Medium"/>
                <a:cs typeface="Montserrat Medium"/>
                <a:sym typeface="Montserrat Medium"/>
              </a:rPr>
              <a:t>: Menggunakan wawasan dari data untuk meningkatkan strategi penjualan dan operasional cabang</a:t>
            </a:r>
          </a:p>
        </p:txBody>
      </p:sp>
      <p:pic>
        <p:nvPicPr>
          <p:cNvPr id="3" name="Picture 2">
            <a:extLst>
              <a:ext uri="{FF2B5EF4-FFF2-40B4-BE49-F238E27FC236}">
                <a16:creationId xmlns:a16="http://schemas.microsoft.com/office/drawing/2014/main" id="{2F99D284-FDA1-1A32-CDC6-D84074728EC1}"/>
              </a:ext>
            </a:extLst>
          </p:cNvPr>
          <p:cNvPicPr>
            <a:picLocks noChangeAspect="1"/>
          </p:cNvPicPr>
          <p:nvPr/>
        </p:nvPicPr>
        <p:blipFill>
          <a:blip r:embed="rId3"/>
          <a:stretch>
            <a:fillRect/>
          </a:stretch>
        </p:blipFill>
        <p:spPr>
          <a:xfrm>
            <a:off x="7102772" y="152590"/>
            <a:ext cx="907763" cy="356857"/>
          </a:xfrm>
          <a:prstGeom prst="rect">
            <a:avLst/>
          </a:prstGeom>
        </p:spPr>
      </p:pic>
      <p:pic>
        <p:nvPicPr>
          <p:cNvPr id="4" name="Picture 3">
            <a:extLst>
              <a:ext uri="{FF2B5EF4-FFF2-40B4-BE49-F238E27FC236}">
                <a16:creationId xmlns:a16="http://schemas.microsoft.com/office/drawing/2014/main" id="{B915E218-A96B-9D80-70E4-6DDC7CB50C56}"/>
              </a:ext>
            </a:extLst>
          </p:cNvPr>
          <p:cNvPicPr>
            <a:picLocks noChangeAspect="1"/>
          </p:cNvPicPr>
          <p:nvPr/>
        </p:nvPicPr>
        <p:blipFill>
          <a:blip r:embed="rId4"/>
          <a:stretch>
            <a:fillRect/>
          </a:stretch>
        </p:blipFill>
        <p:spPr>
          <a:xfrm>
            <a:off x="8137842" y="37105"/>
            <a:ext cx="881744" cy="587829"/>
          </a:xfrm>
          <a:prstGeom prst="rect">
            <a:avLst/>
          </a:prstGeom>
        </p:spPr>
      </p:pic>
      <p:sp>
        <p:nvSpPr>
          <p:cNvPr id="2" name="TextBox 1">
            <a:extLst>
              <a:ext uri="{FF2B5EF4-FFF2-40B4-BE49-F238E27FC236}">
                <a16:creationId xmlns:a16="http://schemas.microsoft.com/office/drawing/2014/main" id="{68777031-7BDE-D25C-94DF-D5A4D5DED1CA}"/>
              </a:ext>
            </a:extLst>
          </p:cNvPr>
          <p:cNvSpPr txBox="1"/>
          <p:nvPr/>
        </p:nvSpPr>
        <p:spPr>
          <a:xfrm>
            <a:off x="480378" y="363324"/>
            <a:ext cx="4572000" cy="261610"/>
          </a:xfrm>
          <a:prstGeom prst="rect">
            <a:avLst/>
          </a:prstGeom>
          <a:noFill/>
        </p:spPr>
        <p:txBody>
          <a:bodyPr wrap="square">
            <a:spAutoFit/>
          </a:bodyPr>
          <a:lstStyle/>
          <a:p>
            <a:r>
              <a:rPr lang="en-US" sz="1100" b="1" dirty="0">
                <a:latin typeface="Montserrat" panose="00000500000000000000" pitchFamily="2" charset="0"/>
                <a:ea typeface="Rubik"/>
                <a:cs typeface="Rubik"/>
                <a:sym typeface="Rubik"/>
              </a:rPr>
              <a:t>Project Portfolio</a:t>
            </a:r>
            <a:endParaRPr lang="en-ID" sz="1100" dirty="0"/>
          </a:p>
        </p:txBody>
      </p:sp>
      <p:sp>
        <p:nvSpPr>
          <p:cNvPr id="5" name="Rectangle 4">
            <a:extLst>
              <a:ext uri="{FF2B5EF4-FFF2-40B4-BE49-F238E27FC236}">
                <a16:creationId xmlns:a16="http://schemas.microsoft.com/office/drawing/2014/main" id="{52A0B517-C042-15B5-A2A1-843715F80792}"/>
              </a:ext>
            </a:extLst>
          </p:cNvPr>
          <p:cNvSpPr/>
          <p:nvPr/>
        </p:nvSpPr>
        <p:spPr>
          <a:xfrm>
            <a:off x="579822" y="609787"/>
            <a:ext cx="1327356"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6" name="TextBox 5">
            <a:extLst>
              <a:ext uri="{FF2B5EF4-FFF2-40B4-BE49-F238E27FC236}">
                <a16:creationId xmlns:a16="http://schemas.microsoft.com/office/drawing/2014/main" id="{1991096D-81C1-3B88-2218-37BCB4BF7C6E}"/>
              </a:ext>
            </a:extLst>
          </p:cNvPr>
          <p:cNvSpPr txBox="1"/>
          <p:nvPr/>
        </p:nvSpPr>
        <p:spPr>
          <a:xfrm>
            <a:off x="6604016" y="4771239"/>
            <a:ext cx="2451336" cy="335156"/>
          </a:xfrm>
          <a:prstGeom prst="rect">
            <a:avLst/>
          </a:prstGeom>
          <a:noFill/>
        </p:spPr>
        <p:txBody>
          <a:bodyPr wrap="square">
            <a:spAutoFit/>
          </a:bodyPr>
          <a:lstStyle/>
          <a:p>
            <a:pPr marL="0" marR="0" lvl="0" indent="0" algn="just" rtl="0">
              <a:lnSpc>
                <a:spcPct val="150000"/>
              </a:lnSpc>
              <a:spcBef>
                <a:spcPts val="0"/>
              </a:spcBef>
              <a:spcAft>
                <a:spcPts val="0"/>
              </a:spcAft>
              <a:buClr>
                <a:schemeClr val="dk1"/>
              </a:buClr>
              <a:buSzPts val="1100"/>
              <a:buFont typeface="Arial"/>
              <a:buNone/>
            </a:pPr>
            <a:r>
              <a:rPr lang="en-ID" sz="1200" b="1" i="1" dirty="0">
                <a:latin typeface="Rubik"/>
                <a:ea typeface="Rubik"/>
                <a:cs typeface="Rubik"/>
                <a:sym typeface="Rubik"/>
              </a:rPr>
              <a:t>Project explanation video </a:t>
            </a:r>
            <a:r>
              <a:rPr lang="en-ID" sz="1200" b="1" i="1" dirty="0">
                <a:solidFill>
                  <a:schemeClr val="tx2"/>
                </a:solidFill>
                <a:latin typeface="Rubik"/>
                <a:ea typeface="Rubik"/>
                <a:cs typeface="Rubik"/>
                <a:sym typeface="Rubik"/>
                <a:hlinkClick r:id="rId5">
                  <a:extLst>
                    <a:ext uri="{A12FA001-AC4F-418D-AE19-62706E023703}">
                      <ahyp:hlinkClr xmlns:ahyp="http://schemas.microsoft.com/office/drawing/2018/hyperlinkcolor" val="tx"/>
                    </a:ext>
                  </a:extLst>
                </a:hlinkClick>
              </a:rPr>
              <a:t>here</a:t>
            </a:r>
            <a:r>
              <a:rPr lang="en-ID" sz="1200" b="1" i="1" dirty="0">
                <a:latin typeface="Rubik"/>
                <a:ea typeface="Rubik"/>
                <a:cs typeface="Rubik"/>
                <a:sym typeface="Rubik"/>
              </a:rPr>
              <a:t>!</a:t>
            </a:r>
          </a:p>
        </p:txBody>
      </p:sp>
    </p:spTree>
    <p:extLst>
      <p:ext uri="{BB962C8B-B14F-4D97-AF65-F5344CB8AC3E}">
        <p14:creationId xmlns:p14="http://schemas.microsoft.com/office/powerpoint/2010/main" val="686834593"/>
      </p:ext>
    </p:extLst>
  </p:cSld>
  <p:clrMapOvr>
    <a:masterClrMapping/>
  </p:clrMapOvr>
</p:sld>
</file>

<file path=ppt/theme/theme1.xml><?xml version="1.0" encoding="utf-8"?>
<a:theme xmlns:a="http://schemas.openxmlformats.org/drawingml/2006/main" name="Bar Graph Infographics by Slidesgo">
  <a:themeElements>
    <a:clrScheme name="Simple Light">
      <a:dk1>
        <a:srgbClr val="000000"/>
      </a:dk1>
      <a:lt1>
        <a:srgbClr val="0C174F"/>
      </a:lt1>
      <a:dk2>
        <a:srgbClr val="3245A4"/>
      </a:dk2>
      <a:lt2>
        <a:srgbClr val="4563FF"/>
      </a:lt2>
      <a:accent1>
        <a:srgbClr val="A1B1FF"/>
      </a:accent1>
      <a:accent2>
        <a:srgbClr val="D2DE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2695</Words>
  <Application>Microsoft Office PowerPoint</Application>
  <PresentationFormat>On-screen Show (16:9)</PresentationFormat>
  <Paragraphs>310</Paragraphs>
  <Slides>30</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Fira Sans Extra Condensed</vt:lpstr>
      <vt:lpstr>Montserrat</vt:lpstr>
      <vt:lpstr>ui-sans-serif</vt:lpstr>
      <vt:lpstr>Arial</vt:lpstr>
      <vt:lpstr>Montserrat Medium</vt:lpstr>
      <vt:lpstr>Roboto Mono</vt:lpstr>
      <vt:lpstr>Rubik</vt:lpstr>
      <vt:lpstr>Wingdings</vt:lpstr>
      <vt:lpstr>Bar Graph Infographics by Slidesgo</vt:lpstr>
      <vt:lpstr>PT. Kimia Farma Performance ​Analytics </vt:lpstr>
      <vt:lpstr>Muh Naufal Hibatulloh</vt:lpstr>
      <vt:lpstr>PowerPoint Presentation</vt:lpstr>
      <vt:lpstr>PowerPoint Presentation</vt:lpstr>
      <vt:lpstr>About Company</vt:lpstr>
      <vt:lpstr>About Company</vt:lpstr>
      <vt:lpstr>Data Yang Tersedia</vt:lpstr>
      <vt:lpstr>Relational Table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 Kimia Farma Performance ​Analytics </dc:title>
  <cp:lastModifiedBy>wo ho</cp:lastModifiedBy>
  <cp:revision>6</cp:revision>
  <dcterms:modified xsi:type="dcterms:W3CDTF">2024-06-03T01:27:22Z</dcterms:modified>
</cp:coreProperties>
</file>