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embeddedFontLst>
    <p:embeddedFont>
      <p:font typeface="Tek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gPwyi05naauxWpvfXrLvUMs0BQ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Teko-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Teko-bold.fntdata"/><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1b43a4a6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g41b43a4a6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1b43a4a6c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g41b43a4a6c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BD6EE">
            <a:alpha val="62745"/>
          </a:srgbClr>
        </a:solidFill>
      </p:bgPr>
    </p:bg>
    <p:spTree>
      <p:nvGrpSpPr>
        <p:cNvPr id="9" name="Shape 9"/>
        <p:cNvGrpSpPr/>
        <p:nvPr/>
      </p:nvGrpSpPr>
      <p:grpSpPr>
        <a:xfrm>
          <a:off x="0" y="0"/>
          <a:ext cx="0" cy="0"/>
          <a:chOff x="0" y="0"/>
          <a:chExt cx="0" cy="0"/>
        </a:xfrm>
      </p:grpSpPr>
      <p:sp>
        <p:nvSpPr>
          <p:cNvPr id="10" name="Google Shape;1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21.png"/><Relationship Id="rId5" Type="http://schemas.openxmlformats.org/officeDocument/2006/relationships/image" Target="../media/image2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
          <p:cNvSpPr/>
          <p:nvPr/>
        </p:nvSpPr>
        <p:spPr>
          <a:xfrm>
            <a:off x="6222782" y="4983480"/>
            <a:ext cx="7976382" cy="2286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800">
              <a:solidFill>
                <a:srgbClr val="3F3F3F"/>
              </a:solidFill>
              <a:latin typeface="Federo"/>
              <a:ea typeface="Federo"/>
              <a:cs typeface="Federo"/>
              <a:sym typeface="Federo"/>
            </a:endParaRPr>
          </a:p>
          <a:p>
            <a:pPr indent="0" lvl="0" marL="0" marR="0" rtl="0" algn="l">
              <a:spcBef>
                <a:spcPts val="0"/>
              </a:spcBef>
              <a:spcAft>
                <a:spcPts val="0"/>
              </a:spcAft>
              <a:buNone/>
            </a:pPr>
            <a:r>
              <a:t/>
            </a:r>
            <a:endParaRPr b="1" sz="2800">
              <a:solidFill>
                <a:srgbClr val="3F3F3F"/>
              </a:solidFill>
              <a:latin typeface="Federo"/>
              <a:ea typeface="Federo"/>
              <a:cs typeface="Federo"/>
              <a:sym typeface="Federo"/>
            </a:endParaRPr>
          </a:p>
          <a:p>
            <a:pPr indent="0" lvl="0" marL="0" marR="0" rtl="0" algn="l">
              <a:spcBef>
                <a:spcPts val="0"/>
              </a:spcBef>
              <a:spcAft>
                <a:spcPts val="0"/>
              </a:spcAft>
              <a:buNone/>
            </a:pPr>
            <a:r>
              <a:rPr b="1" lang="en-US" sz="2800">
                <a:solidFill>
                  <a:srgbClr val="3F3F3F"/>
                </a:solidFill>
                <a:latin typeface="Federo"/>
                <a:ea typeface="Federo"/>
                <a:cs typeface="Federo"/>
                <a:sym typeface="Federo"/>
              </a:rPr>
              <a:t>Pertemuan 	: 1</a:t>
            </a:r>
            <a:endParaRPr/>
          </a:p>
          <a:p>
            <a:pPr indent="0" lvl="0" marL="0" marR="0" rtl="0" algn="l">
              <a:spcBef>
                <a:spcPts val="0"/>
              </a:spcBef>
              <a:spcAft>
                <a:spcPts val="0"/>
              </a:spcAft>
              <a:buNone/>
            </a:pPr>
            <a:r>
              <a:rPr b="1" lang="en-US" sz="2800">
                <a:solidFill>
                  <a:srgbClr val="3F3F3F"/>
                </a:solidFill>
                <a:latin typeface="Federo"/>
                <a:ea typeface="Federo"/>
                <a:cs typeface="Federo"/>
                <a:sym typeface="Federo"/>
              </a:rPr>
              <a:t>Mata Kuliah : Dasar Pemrograman</a:t>
            </a:r>
            <a:endParaRPr b="1" sz="2800">
              <a:solidFill>
                <a:srgbClr val="3F3F3F"/>
              </a:solidFill>
              <a:latin typeface="Federo"/>
              <a:ea typeface="Federo"/>
              <a:cs typeface="Federo"/>
              <a:sym typeface="Federo"/>
            </a:endParaRPr>
          </a:p>
          <a:p>
            <a:pPr indent="0" lvl="0" marL="0" marR="0" rtl="0" algn="l">
              <a:spcBef>
                <a:spcPts val="0"/>
              </a:spcBef>
              <a:spcAft>
                <a:spcPts val="0"/>
              </a:spcAft>
              <a:buNone/>
            </a:pPr>
            <a:r>
              <a:t/>
            </a:r>
            <a:endParaRPr b="1" sz="2800">
              <a:solidFill>
                <a:srgbClr val="3F3F3F"/>
              </a:solidFill>
              <a:latin typeface="Federo"/>
              <a:ea typeface="Federo"/>
              <a:cs typeface="Federo"/>
              <a:sym typeface="Federo"/>
            </a:endParaRPr>
          </a:p>
          <a:p>
            <a:pPr indent="0" lvl="0" marL="0" marR="0" rtl="0" algn="l">
              <a:spcBef>
                <a:spcPts val="0"/>
              </a:spcBef>
              <a:spcAft>
                <a:spcPts val="0"/>
              </a:spcAft>
              <a:buNone/>
            </a:pPr>
            <a:r>
              <a:t/>
            </a:r>
            <a:endParaRPr b="1" sz="2800">
              <a:solidFill>
                <a:srgbClr val="3F3F3F"/>
              </a:solidFill>
              <a:latin typeface="Federo"/>
              <a:ea typeface="Federo"/>
              <a:cs typeface="Federo"/>
              <a:sym typeface="Federo"/>
            </a:endParaRPr>
          </a:p>
        </p:txBody>
      </p:sp>
      <p:sp>
        <p:nvSpPr>
          <p:cNvPr id="90" name="Google Shape;90;p1"/>
          <p:cNvSpPr/>
          <p:nvPr/>
        </p:nvSpPr>
        <p:spPr>
          <a:xfrm>
            <a:off x="349347" y="275319"/>
            <a:ext cx="7976382" cy="213829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6000">
                <a:solidFill>
                  <a:srgbClr val="3F3F3F"/>
                </a:solidFill>
                <a:latin typeface="Federo"/>
                <a:ea typeface="Federo"/>
                <a:cs typeface="Federo"/>
                <a:sym typeface="Federo"/>
              </a:rPr>
              <a:t>Welcome to </a:t>
            </a:r>
            <a:endParaRPr/>
          </a:p>
          <a:p>
            <a:pPr indent="0" lvl="0" marL="0" marR="0" rtl="0" algn="l">
              <a:spcBef>
                <a:spcPts val="0"/>
              </a:spcBef>
              <a:spcAft>
                <a:spcPts val="0"/>
              </a:spcAft>
              <a:buNone/>
            </a:pPr>
            <a:r>
              <a:rPr b="1" lang="en-US" sz="3600">
                <a:solidFill>
                  <a:srgbClr val="3F3F3F"/>
                </a:solidFill>
                <a:latin typeface="Federo"/>
                <a:ea typeface="Federo"/>
                <a:cs typeface="Federo"/>
                <a:sym typeface="Federo"/>
              </a:rPr>
              <a:t>Laboratorium Dasar </a:t>
            </a:r>
            <a:endParaRPr/>
          </a:p>
          <a:p>
            <a:pPr indent="0" lvl="0" marL="0" marR="0" rtl="0" algn="l">
              <a:spcBef>
                <a:spcPts val="0"/>
              </a:spcBef>
              <a:spcAft>
                <a:spcPts val="0"/>
              </a:spcAft>
              <a:buNone/>
            </a:pPr>
            <a:r>
              <a:rPr b="1" lang="en-US" sz="3600">
                <a:solidFill>
                  <a:srgbClr val="3F3F3F"/>
                </a:solidFill>
                <a:latin typeface="Federo"/>
                <a:ea typeface="Federo"/>
                <a:cs typeface="Federo"/>
                <a:sym typeface="Federo"/>
              </a:rPr>
              <a:t>Fakultas Ilmu Komputer</a:t>
            </a:r>
            <a:endParaRPr b="1" sz="3600">
              <a:solidFill>
                <a:srgbClr val="3F3F3F"/>
              </a:solidFill>
              <a:latin typeface="Federo"/>
              <a:ea typeface="Federo"/>
              <a:cs typeface="Federo"/>
              <a:sym typeface="Federo"/>
            </a:endParaRPr>
          </a:p>
        </p:txBody>
      </p:sp>
      <p:sp>
        <p:nvSpPr>
          <p:cNvPr id="91" name="Google Shape;91;p1"/>
          <p:cNvSpPr/>
          <p:nvPr/>
        </p:nvSpPr>
        <p:spPr>
          <a:xfrm>
            <a:off x="101413" y="95533"/>
            <a:ext cx="11976856" cy="6660890"/>
          </a:xfrm>
          <a:prstGeom prst="rect">
            <a:avLst/>
          </a:prstGeom>
          <a:noFill/>
          <a:ln cap="flat" cmpd="sng" w="193675">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92" name="Google Shape;92;p1"/>
          <p:cNvPicPr preferRelativeResize="0"/>
          <p:nvPr/>
        </p:nvPicPr>
        <p:blipFill rotWithShape="1">
          <a:blip r:embed="rId3">
            <a:alphaModFix/>
          </a:blip>
          <a:srcRect b="0" l="0" r="0" t="0"/>
          <a:stretch/>
        </p:blipFill>
        <p:spPr>
          <a:xfrm>
            <a:off x="9884303" y="275319"/>
            <a:ext cx="1830330" cy="1829415"/>
          </a:xfrm>
          <a:prstGeom prst="rect">
            <a:avLst/>
          </a:prstGeom>
          <a:noFill/>
          <a:ln>
            <a:noFill/>
          </a:ln>
        </p:spPr>
      </p:pic>
      <p:pic>
        <p:nvPicPr>
          <p:cNvPr id="93" name="Google Shape;93;p1"/>
          <p:cNvPicPr preferRelativeResize="0"/>
          <p:nvPr/>
        </p:nvPicPr>
        <p:blipFill rotWithShape="1">
          <a:blip r:embed="rId4">
            <a:alphaModFix/>
          </a:blip>
          <a:srcRect b="0" l="0" r="0" t="0"/>
          <a:stretch/>
        </p:blipFill>
        <p:spPr>
          <a:xfrm>
            <a:off x="7940040" y="333251"/>
            <a:ext cx="1814853" cy="1808463"/>
          </a:xfrm>
          <a:prstGeom prst="rect">
            <a:avLst/>
          </a:prstGeom>
          <a:noFill/>
          <a:ln>
            <a:noFill/>
          </a:ln>
        </p:spPr>
      </p:pic>
      <p:pic>
        <p:nvPicPr>
          <p:cNvPr descr="Hasil gambar untuk PYTHON PNG" id="94" name="Google Shape;94;p1"/>
          <p:cNvPicPr preferRelativeResize="0"/>
          <p:nvPr/>
        </p:nvPicPr>
        <p:blipFill rotWithShape="1">
          <a:blip r:embed="rId5">
            <a:alphaModFix/>
          </a:blip>
          <a:srcRect b="0" l="0" r="0" t="0"/>
          <a:stretch/>
        </p:blipFill>
        <p:spPr>
          <a:xfrm>
            <a:off x="4230858" y="2593395"/>
            <a:ext cx="2819266" cy="281437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pic>
        <p:nvPicPr>
          <p:cNvPr id="164" name="Google Shape;164;p8"/>
          <p:cNvPicPr preferRelativeResize="0"/>
          <p:nvPr>
            <p:ph idx="1" type="body"/>
          </p:nvPr>
        </p:nvPicPr>
        <p:blipFill rotWithShape="1">
          <a:blip r:embed="rId3">
            <a:alphaModFix/>
          </a:blip>
          <a:srcRect b="0" l="0" r="0" t="0"/>
          <a:stretch/>
        </p:blipFill>
        <p:spPr>
          <a:xfrm>
            <a:off x="1632141" y="1814286"/>
            <a:ext cx="8915400" cy="4662533"/>
          </a:xfrm>
          <a:prstGeom prst="rect">
            <a:avLst/>
          </a:prstGeom>
          <a:noFill/>
          <a:ln>
            <a:noFill/>
          </a:ln>
        </p:spPr>
      </p:pic>
      <p:sp>
        <p:nvSpPr>
          <p:cNvPr id="165" name="Google Shape;165;p8"/>
          <p:cNvSpPr/>
          <p:nvPr/>
        </p:nvSpPr>
        <p:spPr>
          <a:xfrm>
            <a:off x="101413" y="95533"/>
            <a:ext cx="11976856" cy="6660890"/>
          </a:xfrm>
          <a:prstGeom prst="rect">
            <a:avLst/>
          </a:prstGeom>
          <a:noFill/>
          <a:ln cap="flat" cmpd="sng" w="193675">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 name="Google Shape;166;p8"/>
          <p:cNvSpPr txBox="1"/>
          <p:nvPr>
            <p:ph type="title"/>
          </p:nvPr>
        </p:nvSpPr>
        <p:spPr>
          <a:xfrm>
            <a:off x="838200" y="365125"/>
            <a:ext cx="10515600" cy="1325563"/>
          </a:xfrm>
          <a:prstGeom prst="rect">
            <a:avLst/>
          </a:prstGeom>
          <a:noFill/>
          <a:ln cap="flat" cmpd="sng" w="76200">
            <a:solidFill>
              <a:srgbClr val="2E75B5"/>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Teko"/>
              <a:buNone/>
            </a:pPr>
            <a:r>
              <a:rPr b="1" lang="en-US" sz="5400">
                <a:latin typeface="Teko"/>
                <a:ea typeface="Teko"/>
                <a:cs typeface="Teko"/>
                <a:sym typeface="Teko"/>
              </a:rPr>
              <a:t>STEP 4</a:t>
            </a:r>
            <a:endParaRPr b="1" sz="5400">
              <a:latin typeface="Teko"/>
              <a:ea typeface="Teko"/>
              <a:cs typeface="Teko"/>
              <a:sym typeface="Tek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9"/>
          <p:cNvSpPr/>
          <p:nvPr/>
        </p:nvSpPr>
        <p:spPr>
          <a:xfrm>
            <a:off x="560247" y="1886262"/>
            <a:ext cx="10892118" cy="2677656"/>
          </a:xfrm>
          <a:prstGeom prst="rect">
            <a:avLst/>
          </a:prstGeom>
          <a:noFill/>
          <a:ln>
            <a:noFill/>
          </a:ln>
        </p:spPr>
        <p:txBody>
          <a:bodyPr anchorCtr="0" anchor="t" bIns="45700" lIns="91425" spcFirstLastPara="1" rIns="91425" wrap="square" tIns="45700">
            <a:spAutoFit/>
          </a:bodyPr>
          <a:lstStyle/>
          <a:p>
            <a:pPr indent="-285750" lvl="1" marL="742950" marR="0" rtl="0" algn="just">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Pada perkuliahan Dasar Pemrograman ini Bahasa yang digunakan adalah Bahasa pemrograman Python dengan versi 3.7.4</a:t>
            </a:r>
            <a:endParaRPr/>
          </a:p>
          <a:p>
            <a:pPr indent="0" lvl="1" marL="457200" marR="0" rtl="0" algn="just">
              <a:spcBef>
                <a:spcPts val="0"/>
              </a:spcBef>
              <a:spcAft>
                <a:spcPts val="0"/>
              </a:spcAft>
              <a:buNone/>
            </a:pPr>
            <a:r>
              <a:rPr b="0" i="0" lang="en-US" sz="2400" u="none" cap="none" strike="noStrike">
                <a:solidFill>
                  <a:schemeClr val="dk1"/>
                </a:solidFill>
                <a:latin typeface="Calibri"/>
                <a:ea typeface="Calibri"/>
                <a:cs typeface="Calibri"/>
                <a:sym typeface="Calibri"/>
              </a:rPr>
              <a:t>	</a:t>
            </a:r>
            <a:r>
              <a:rPr b="0" i="1" lang="en-US" sz="2000" u="none" cap="none" strike="noStrike">
                <a:solidFill>
                  <a:schemeClr val="dk1"/>
                </a:solidFill>
                <a:latin typeface="Teko"/>
                <a:ea typeface="Teko"/>
                <a:cs typeface="Teko"/>
                <a:sym typeface="Teko"/>
              </a:rPr>
              <a:t>cara mengetahui versi python, di command prompt dengan mengetik python -V</a:t>
            </a:r>
            <a:endParaRPr b="0" i="1" sz="2400" u="none" cap="none" strike="noStrike">
              <a:solidFill>
                <a:schemeClr val="dk1"/>
              </a:solidFill>
              <a:latin typeface="Teko"/>
              <a:ea typeface="Teko"/>
              <a:cs typeface="Teko"/>
              <a:sym typeface="Teko"/>
            </a:endParaRPr>
          </a:p>
          <a:p>
            <a:pPr indent="-285750" lvl="1" marL="742950" marR="0" rtl="0" algn="just">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Python memiliki struktur data tingkat tinggi yang efisien dan pendekatan terhadap pemrogramman beroientasi object(OOP) yang sederhana namun efektif.</a:t>
            </a:r>
            <a:endParaRPr/>
          </a:p>
          <a:p>
            <a:pPr indent="-285750" lvl="1" marL="742950" marR="0" rtl="0" algn="just">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Bahasa ini sangat mudah dipelajari karena strukturnya yang tidak terlalu rumit.</a:t>
            </a:r>
            <a:endParaRPr/>
          </a:p>
        </p:txBody>
      </p:sp>
      <p:sp>
        <p:nvSpPr>
          <p:cNvPr id="172" name="Google Shape;172;p9"/>
          <p:cNvSpPr/>
          <p:nvPr/>
        </p:nvSpPr>
        <p:spPr>
          <a:xfrm>
            <a:off x="101413" y="95533"/>
            <a:ext cx="11976856" cy="6660890"/>
          </a:xfrm>
          <a:prstGeom prst="rect">
            <a:avLst/>
          </a:prstGeom>
          <a:noFill/>
          <a:ln cap="flat" cmpd="sng" w="193675">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 name="Google Shape;173;p9"/>
          <p:cNvSpPr txBox="1"/>
          <p:nvPr>
            <p:ph type="title"/>
          </p:nvPr>
        </p:nvSpPr>
        <p:spPr>
          <a:xfrm>
            <a:off x="2273300" y="344488"/>
            <a:ext cx="7466013" cy="873125"/>
          </a:xfrm>
          <a:prstGeom prst="rect">
            <a:avLst/>
          </a:prstGeom>
          <a:noFill/>
          <a:ln cap="flat" cmpd="dbl" w="76200">
            <a:solidFill>
              <a:srgbClr val="2E75B5"/>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Federo"/>
              <a:buNone/>
            </a:pPr>
            <a:r>
              <a:rPr b="1" lang="en-US">
                <a:latin typeface="Federo"/>
                <a:ea typeface="Federo"/>
                <a:cs typeface="Federo"/>
                <a:sym typeface="Federo"/>
              </a:rPr>
              <a:t>Bahasa Pemrograman - 2</a:t>
            </a:r>
            <a:endParaRPr b="1">
              <a:solidFill>
                <a:srgbClr val="00B050"/>
              </a:solidFill>
              <a:latin typeface="Federo"/>
              <a:ea typeface="Federo"/>
              <a:cs typeface="Federo"/>
              <a:sym typeface="Federo"/>
            </a:endParaRPr>
          </a:p>
        </p:txBody>
      </p:sp>
      <p:pic>
        <p:nvPicPr>
          <p:cNvPr id="174" name="Google Shape;174;p9"/>
          <p:cNvPicPr preferRelativeResize="0"/>
          <p:nvPr/>
        </p:nvPicPr>
        <p:blipFill rotWithShape="1">
          <a:blip r:embed="rId3">
            <a:alphaModFix/>
          </a:blip>
          <a:srcRect b="0" l="0" r="0" t="0"/>
          <a:stretch/>
        </p:blipFill>
        <p:spPr>
          <a:xfrm>
            <a:off x="1820227" y="5232567"/>
            <a:ext cx="2638425" cy="714375"/>
          </a:xfrm>
          <a:prstGeom prst="rect">
            <a:avLst/>
          </a:prstGeom>
          <a:noFill/>
          <a:ln>
            <a:noFill/>
          </a:ln>
        </p:spPr>
      </p:pic>
      <p:cxnSp>
        <p:nvCxnSpPr>
          <p:cNvPr id="175" name="Google Shape;175;p9"/>
          <p:cNvCxnSpPr>
            <a:stCxn id="174" idx="3"/>
          </p:cNvCxnSpPr>
          <p:nvPr/>
        </p:nvCxnSpPr>
        <p:spPr>
          <a:xfrm>
            <a:off x="4458652" y="5589755"/>
            <a:ext cx="1012500" cy="3300"/>
          </a:xfrm>
          <a:prstGeom prst="straightConnector1">
            <a:avLst/>
          </a:prstGeom>
          <a:noFill/>
          <a:ln cap="flat" cmpd="sng" w="38100">
            <a:solidFill>
              <a:srgbClr val="FF0000"/>
            </a:solidFill>
            <a:prstDash val="solid"/>
            <a:miter lim="800000"/>
            <a:headEnd len="sm" w="sm" type="none"/>
            <a:tailEnd len="med" w="med" type="triangle"/>
          </a:ln>
        </p:spPr>
      </p:cxnSp>
      <p:sp>
        <p:nvSpPr>
          <p:cNvPr id="176" name="Google Shape;176;p9"/>
          <p:cNvSpPr txBox="1"/>
          <p:nvPr/>
        </p:nvSpPr>
        <p:spPr>
          <a:xfrm>
            <a:off x="5515302" y="5358921"/>
            <a:ext cx="218252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E75B5"/>
                </a:solidFill>
                <a:latin typeface="Calibri"/>
                <a:ea typeface="Calibri"/>
                <a:cs typeface="Calibri"/>
                <a:sym typeface="Calibri"/>
              </a:rPr>
              <a:t>Console Python</a:t>
            </a:r>
            <a:endParaRPr b="1" sz="2400">
              <a:solidFill>
                <a:srgbClr val="2E75B5"/>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10"/>
          <p:cNvSpPr txBox="1"/>
          <p:nvPr/>
        </p:nvSpPr>
        <p:spPr>
          <a:xfrm>
            <a:off x="994292" y="391890"/>
            <a:ext cx="10072047" cy="733478"/>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Federo"/>
              <a:buNone/>
            </a:pPr>
            <a:r>
              <a:rPr b="1" lang="en-US" sz="4400">
                <a:solidFill>
                  <a:schemeClr val="dk1"/>
                </a:solidFill>
                <a:latin typeface="Federo"/>
                <a:ea typeface="Federo"/>
                <a:cs typeface="Federo"/>
                <a:sym typeface="Federo"/>
              </a:rPr>
              <a:t>PYTHON – Console on Python</a:t>
            </a:r>
            <a:endParaRPr b="1" sz="4400">
              <a:solidFill>
                <a:srgbClr val="00B050"/>
              </a:solidFill>
              <a:latin typeface="Federo"/>
              <a:ea typeface="Federo"/>
              <a:cs typeface="Federo"/>
              <a:sym typeface="Federo"/>
            </a:endParaRPr>
          </a:p>
        </p:txBody>
      </p:sp>
      <p:sp>
        <p:nvSpPr>
          <p:cNvPr id="182" name="Google Shape;182;p10"/>
          <p:cNvSpPr/>
          <p:nvPr/>
        </p:nvSpPr>
        <p:spPr>
          <a:xfrm>
            <a:off x="560229" y="1392776"/>
            <a:ext cx="10892118" cy="400110"/>
          </a:xfrm>
          <a:prstGeom prst="rect">
            <a:avLst/>
          </a:prstGeom>
          <a:noFill/>
          <a:ln>
            <a:noFill/>
          </a:ln>
        </p:spPr>
        <p:txBody>
          <a:bodyPr anchorCtr="0" anchor="t" bIns="45700" lIns="91425" spcFirstLastPara="1" rIns="91425" wrap="square" tIns="45700">
            <a:spAutoFit/>
          </a:bodyPr>
          <a:lstStyle/>
          <a:p>
            <a:pPr indent="-285750" lvl="1" marL="742950" marR="0" rtl="0" algn="just">
              <a:spcBef>
                <a:spcPts val="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Tampilan awal Console Python</a:t>
            </a:r>
            <a:endParaRPr/>
          </a:p>
        </p:txBody>
      </p:sp>
      <p:sp>
        <p:nvSpPr>
          <p:cNvPr id="183" name="Google Shape;183;p10"/>
          <p:cNvSpPr/>
          <p:nvPr/>
        </p:nvSpPr>
        <p:spPr>
          <a:xfrm>
            <a:off x="101413" y="95533"/>
            <a:ext cx="11976856" cy="6660890"/>
          </a:xfrm>
          <a:prstGeom prst="rect">
            <a:avLst/>
          </a:prstGeom>
          <a:noFill/>
          <a:ln cap="flat" cmpd="sng" w="193675">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84" name="Google Shape;184;p10"/>
          <p:cNvPicPr preferRelativeResize="0"/>
          <p:nvPr/>
        </p:nvPicPr>
        <p:blipFill rotWithShape="1">
          <a:blip r:embed="rId3">
            <a:alphaModFix/>
          </a:blip>
          <a:srcRect b="0" l="0" r="0" t="0"/>
          <a:stretch/>
        </p:blipFill>
        <p:spPr>
          <a:xfrm>
            <a:off x="1348124" y="1792886"/>
            <a:ext cx="9364382" cy="47381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11"/>
          <p:cNvSpPr txBox="1"/>
          <p:nvPr/>
        </p:nvSpPr>
        <p:spPr>
          <a:xfrm>
            <a:off x="994292" y="391890"/>
            <a:ext cx="10072047" cy="733478"/>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Federo"/>
              <a:buNone/>
            </a:pPr>
            <a:r>
              <a:rPr b="1" lang="en-US" sz="4400">
                <a:solidFill>
                  <a:schemeClr val="dk1"/>
                </a:solidFill>
                <a:latin typeface="Federo"/>
                <a:ea typeface="Federo"/>
                <a:cs typeface="Federo"/>
                <a:sym typeface="Federo"/>
              </a:rPr>
              <a:t>PYTHON – Console on Python</a:t>
            </a:r>
            <a:endParaRPr b="1" sz="4400">
              <a:solidFill>
                <a:srgbClr val="00B050"/>
              </a:solidFill>
              <a:latin typeface="Federo"/>
              <a:ea typeface="Federo"/>
              <a:cs typeface="Federo"/>
              <a:sym typeface="Federo"/>
            </a:endParaRPr>
          </a:p>
        </p:txBody>
      </p:sp>
      <p:sp>
        <p:nvSpPr>
          <p:cNvPr id="190" name="Google Shape;190;p11"/>
          <p:cNvSpPr/>
          <p:nvPr/>
        </p:nvSpPr>
        <p:spPr>
          <a:xfrm>
            <a:off x="1703324" y="6001305"/>
            <a:ext cx="10892118" cy="461665"/>
          </a:xfrm>
          <a:prstGeom prst="rect">
            <a:avLst/>
          </a:prstGeom>
          <a:noFill/>
          <a:ln>
            <a:noFill/>
          </a:ln>
        </p:spPr>
        <p:txBody>
          <a:bodyPr anchorCtr="0" anchor="t" bIns="45700" lIns="91425" spcFirstLastPara="1" rIns="91425" wrap="square" tIns="45700">
            <a:spAutoFit/>
          </a:bodyPr>
          <a:lstStyle/>
          <a:p>
            <a:pPr indent="0" lvl="1" marL="457200" marR="0" rtl="0" algn="just">
              <a:spcBef>
                <a:spcPts val="0"/>
              </a:spcBef>
              <a:spcAft>
                <a:spcPts val="0"/>
              </a:spcAft>
              <a:buNone/>
            </a:pPr>
            <a:r>
              <a:rPr b="0" i="1" lang="en-US" sz="2400" u="none" cap="none" strike="noStrike">
                <a:solidFill>
                  <a:schemeClr val="dk1"/>
                </a:solidFill>
                <a:latin typeface="Teko"/>
                <a:ea typeface="Teko"/>
                <a:cs typeface="Teko"/>
                <a:sym typeface="Teko"/>
              </a:rPr>
              <a:t>Didalam console python proses pengeksikusian dilakuakan setiap satu baris</a:t>
            </a:r>
            <a:endParaRPr b="0" i="1" sz="2400" u="none" cap="none" strike="noStrike">
              <a:solidFill>
                <a:schemeClr val="dk1"/>
              </a:solidFill>
              <a:latin typeface="Teko"/>
              <a:ea typeface="Teko"/>
              <a:cs typeface="Teko"/>
              <a:sym typeface="Teko"/>
            </a:endParaRPr>
          </a:p>
        </p:txBody>
      </p:sp>
      <p:sp>
        <p:nvSpPr>
          <p:cNvPr id="191" name="Google Shape;191;p11"/>
          <p:cNvSpPr/>
          <p:nvPr/>
        </p:nvSpPr>
        <p:spPr>
          <a:xfrm>
            <a:off x="101413" y="95533"/>
            <a:ext cx="11976856" cy="6660890"/>
          </a:xfrm>
          <a:prstGeom prst="rect">
            <a:avLst/>
          </a:prstGeom>
          <a:noFill/>
          <a:ln cap="flat" cmpd="sng" w="193675">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92" name="Google Shape;192;p11"/>
          <p:cNvPicPr preferRelativeResize="0"/>
          <p:nvPr/>
        </p:nvPicPr>
        <p:blipFill rotWithShape="1">
          <a:blip r:embed="rId3">
            <a:alphaModFix/>
          </a:blip>
          <a:srcRect b="0" l="0" r="0" t="0"/>
          <a:stretch/>
        </p:blipFill>
        <p:spPr>
          <a:xfrm>
            <a:off x="1476497" y="1945286"/>
            <a:ext cx="9364382" cy="3886742"/>
          </a:xfrm>
          <a:prstGeom prst="rect">
            <a:avLst/>
          </a:prstGeom>
          <a:noFill/>
          <a:ln>
            <a:noFill/>
          </a:ln>
        </p:spPr>
      </p:pic>
      <p:sp>
        <p:nvSpPr>
          <p:cNvPr id="193" name="Google Shape;193;p11"/>
          <p:cNvSpPr/>
          <p:nvPr/>
        </p:nvSpPr>
        <p:spPr>
          <a:xfrm>
            <a:off x="712629" y="1545176"/>
            <a:ext cx="10892118" cy="400110"/>
          </a:xfrm>
          <a:prstGeom prst="rect">
            <a:avLst/>
          </a:prstGeom>
          <a:noFill/>
          <a:ln>
            <a:noFill/>
          </a:ln>
        </p:spPr>
        <p:txBody>
          <a:bodyPr anchorCtr="0" anchor="t" bIns="45700" lIns="91425" spcFirstLastPara="1" rIns="91425" wrap="square" tIns="45700">
            <a:spAutoFit/>
          </a:bodyPr>
          <a:lstStyle/>
          <a:p>
            <a:pPr indent="-285750" lvl="1" marL="742950" marR="0" rtl="0" algn="just">
              <a:spcBef>
                <a:spcPts val="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Tampilan coding dalam Console Python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12"/>
          <p:cNvSpPr txBox="1"/>
          <p:nvPr/>
        </p:nvSpPr>
        <p:spPr>
          <a:xfrm>
            <a:off x="1845631" y="777293"/>
            <a:ext cx="7566384" cy="733478"/>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Federo"/>
              <a:buNone/>
            </a:pPr>
            <a:r>
              <a:rPr b="1" lang="en-US" sz="4400">
                <a:solidFill>
                  <a:schemeClr val="dk1"/>
                </a:solidFill>
                <a:latin typeface="Federo"/>
                <a:ea typeface="Federo"/>
                <a:cs typeface="Federo"/>
                <a:sym typeface="Federo"/>
              </a:rPr>
              <a:t>PYTHON – Visual Studio Code</a:t>
            </a:r>
            <a:endParaRPr b="1" sz="4400">
              <a:solidFill>
                <a:srgbClr val="00B050"/>
              </a:solidFill>
              <a:latin typeface="Federo"/>
              <a:ea typeface="Federo"/>
              <a:cs typeface="Federo"/>
              <a:sym typeface="Federo"/>
            </a:endParaRPr>
          </a:p>
        </p:txBody>
      </p:sp>
      <p:sp>
        <p:nvSpPr>
          <p:cNvPr id="199" name="Google Shape;199;p12"/>
          <p:cNvSpPr/>
          <p:nvPr/>
        </p:nvSpPr>
        <p:spPr>
          <a:xfrm>
            <a:off x="101413" y="95533"/>
            <a:ext cx="11976856" cy="6660890"/>
          </a:xfrm>
          <a:prstGeom prst="rect">
            <a:avLst/>
          </a:prstGeom>
          <a:noFill/>
          <a:ln cap="flat" cmpd="sng" w="193675">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0" name="Google Shape;200;p12"/>
          <p:cNvSpPr/>
          <p:nvPr/>
        </p:nvSpPr>
        <p:spPr>
          <a:xfrm>
            <a:off x="643782" y="2840042"/>
            <a:ext cx="10892118" cy="2246769"/>
          </a:xfrm>
          <a:prstGeom prst="rect">
            <a:avLst/>
          </a:prstGeom>
          <a:noFill/>
          <a:ln>
            <a:noFill/>
          </a:ln>
        </p:spPr>
        <p:txBody>
          <a:bodyPr anchorCtr="0" anchor="t" bIns="45700" lIns="91425" spcFirstLastPara="1" rIns="91425" wrap="square" tIns="45700">
            <a:spAutoFit/>
          </a:bodyPr>
          <a:lstStyle/>
          <a:p>
            <a:pPr indent="0" lvl="1" marL="457200" marR="0" rtl="0" algn="just">
              <a:spcBef>
                <a:spcPts val="0"/>
              </a:spcBef>
              <a:spcAft>
                <a:spcPts val="0"/>
              </a:spcAft>
              <a:buNone/>
            </a:pPr>
            <a:r>
              <a:rPr b="1" i="0" lang="en-US" sz="2000" u="none" cap="none" strike="noStrike">
                <a:solidFill>
                  <a:schemeClr val="dk1"/>
                </a:solidFill>
                <a:latin typeface="Arial"/>
                <a:ea typeface="Arial"/>
                <a:cs typeface="Arial"/>
                <a:sym typeface="Arial"/>
              </a:rPr>
              <a:t>Visual Studio Code </a:t>
            </a:r>
            <a:r>
              <a:rPr b="0" i="0" lang="en-US" sz="2000" u="none" cap="none" strike="noStrike">
                <a:solidFill>
                  <a:schemeClr val="dk1"/>
                </a:solidFill>
                <a:latin typeface="Arial"/>
                <a:ea typeface="Arial"/>
                <a:cs typeface="Arial"/>
                <a:sym typeface="Arial"/>
              </a:rPr>
              <a:t>merupakan sebuah teks editor ringan dan handal yang dibuat oleh Microsoft untuk sistem operasi multiplatform, artinya tersedia juga untuk versi Linux, Mac, dan Windows. Teks editor ini secara langsung mendukung bahasa pemrograman JavaScript, Typescript, dan Node.js, serta bahasa pemrograman lainnya dengan bantuan plugin yang dapat dipasang via marketplace Visual Studio Code (seperti C++, C#, Python, Go, Java, dst).</a:t>
            </a:r>
            <a:endParaRPr b="0" i="0" sz="2000" u="none" cap="none" strike="noStrike">
              <a:solidFill>
                <a:schemeClr val="dk1"/>
              </a:solidFill>
              <a:latin typeface="Arial"/>
              <a:ea typeface="Arial"/>
              <a:cs typeface="Arial"/>
              <a:sym typeface="Arial"/>
            </a:endParaRPr>
          </a:p>
          <a:p>
            <a:pPr indent="0" lvl="1" marL="457200" marR="0" rtl="0" algn="just">
              <a:spcBef>
                <a:spcPts val="0"/>
              </a:spcBef>
              <a:spcAft>
                <a:spcPts val="0"/>
              </a:spcAft>
              <a:buNone/>
            </a:pPr>
            <a:r>
              <a:t/>
            </a:r>
            <a:endParaRPr b="0" i="0" sz="2000" u="none" cap="none" strike="noStrike">
              <a:solidFill>
                <a:schemeClr val="dk1"/>
              </a:solidFill>
              <a:latin typeface="Arial"/>
              <a:ea typeface="Arial"/>
              <a:cs typeface="Arial"/>
              <a:sym typeface="Arial"/>
            </a:endParaRPr>
          </a:p>
        </p:txBody>
      </p:sp>
      <p:pic>
        <p:nvPicPr>
          <p:cNvPr id="201" name="Google Shape;201;p12"/>
          <p:cNvPicPr preferRelativeResize="0"/>
          <p:nvPr/>
        </p:nvPicPr>
        <p:blipFill rotWithShape="1">
          <a:blip r:embed="rId3">
            <a:alphaModFix/>
          </a:blip>
          <a:srcRect b="0" l="0" r="0" t="0"/>
          <a:stretch/>
        </p:blipFill>
        <p:spPr>
          <a:xfrm>
            <a:off x="9054743" y="95533"/>
            <a:ext cx="3023526" cy="20969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13"/>
          <p:cNvSpPr txBox="1"/>
          <p:nvPr/>
        </p:nvSpPr>
        <p:spPr>
          <a:xfrm>
            <a:off x="643782" y="777293"/>
            <a:ext cx="8768233" cy="733478"/>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Federo"/>
              <a:buNone/>
            </a:pPr>
            <a:r>
              <a:rPr b="1" lang="en-US" sz="4400">
                <a:solidFill>
                  <a:schemeClr val="dk1"/>
                </a:solidFill>
                <a:latin typeface="Federo"/>
                <a:ea typeface="Federo"/>
                <a:cs typeface="Federo"/>
                <a:sym typeface="Federo"/>
              </a:rPr>
              <a:t>Visual Studio Code</a:t>
            </a:r>
            <a:endParaRPr b="1" sz="4400">
              <a:solidFill>
                <a:srgbClr val="00B050"/>
              </a:solidFill>
              <a:latin typeface="Federo"/>
              <a:ea typeface="Federo"/>
              <a:cs typeface="Federo"/>
              <a:sym typeface="Federo"/>
            </a:endParaRPr>
          </a:p>
        </p:txBody>
      </p:sp>
      <p:sp>
        <p:nvSpPr>
          <p:cNvPr id="207" name="Google Shape;207;p13"/>
          <p:cNvSpPr/>
          <p:nvPr/>
        </p:nvSpPr>
        <p:spPr>
          <a:xfrm>
            <a:off x="101413" y="95533"/>
            <a:ext cx="11976856" cy="6660890"/>
          </a:xfrm>
          <a:prstGeom prst="rect">
            <a:avLst/>
          </a:prstGeom>
          <a:noFill/>
          <a:ln cap="flat" cmpd="sng" w="193675">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08" name="Google Shape;208;p13"/>
          <p:cNvPicPr preferRelativeResize="0"/>
          <p:nvPr/>
        </p:nvPicPr>
        <p:blipFill rotWithShape="1">
          <a:blip r:embed="rId3">
            <a:alphaModFix/>
          </a:blip>
          <a:srcRect b="0" l="0" r="0" t="0"/>
          <a:stretch/>
        </p:blipFill>
        <p:spPr>
          <a:xfrm>
            <a:off x="9054743" y="19333"/>
            <a:ext cx="3023526" cy="2096999"/>
          </a:xfrm>
          <a:prstGeom prst="rect">
            <a:avLst/>
          </a:prstGeom>
          <a:noFill/>
          <a:ln>
            <a:noFill/>
          </a:ln>
        </p:spPr>
      </p:pic>
      <p:pic>
        <p:nvPicPr>
          <p:cNvPr id="209" name="Google Shape;209;p13"/>
          <p:cNvPicPr preferRelativeResize="0"/>
          <p:nvPr/>
        </p:nvPicPr>
        <p:blipFill rotWithShape="1">
          <a:blip r:embed="rId4">
            <a:alphaModFix/>
          </a:blip>
          <a:srcRect b="4095" l="0" r="0" t="0"/>
          <a:stretch/>
        </p:blipFill>
        <p:spPr>
          <a:xfrm>
            <a:off x="1060641" y="2192531"/>
            <a:ext cx="10058400" cy="4282440"/>
          </a:xfrm>
          <a:prstGeom prst="rect">
            <a:avLst/>
          </a:prstGeom>
          <a:noFill/>
          <a:ln>
            <a:noFill/>
          </a:ln>
        </p:spPr>
      </p:pic>
      <p:sp>
        <p:nvSpPr>
          <p:cNvPr id="210" name="Google Shape;210;p13"/>
          <p:cNvSpPr txBox="1"/>
          <p:nvPr/>
        </p:nvSpPr>
        <p:spPr>
          <a:xfrm>
            <a:off x="1060641" y="1730865"/>
            <a:ext cx="902061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00"/>
                </a:solidFill>
                <a:latin typeface="Calibri"/>
                <a:ea typeface="Calibri"/>
                <a:cs typeface="Calibri"/>
                <a:sym typeface="Calibri"/>
              </a:rPr>
              <a:t>Klik new file kemudian save. Perhatikan cara menyimpan file !!!</a:t>
            </a:r>
            <a:endParaRPr sz="2400">
              <a:solidFill>
                <a:srgbClr val="FF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14"/>
          <p:cNvSpPr txBox="1"/>
          <p:nvPr/>
        </p:nvSpPr>
        <p:spPr>
          <a:xfrm>
            <a:off x="643782" y="777293"/>
            <a:ext cx="8768233" cy="733478"/>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Federo"/>
              <a:buNone/>
            </a:pPr>
            <a:r>
              <a:rPr b="1" lang="en-US" sz="4400">
                <a:solidFill>
                  <a:schemeClr val="dk1"/>
                </a:solidFill>
                <a:latin typeface="Federo"/>
                <a:ea typeface="Federo"/>
                <a:cs typeface="Federo"/>
                <a:sym typeface="Federo"/>
              </a:rPr>
              <a:t>Visual Studio Code</a:t>
            </a:r>
            <a:endParaRPr b="1" sz="4400">
              <a:solidFill>
                <a:srgbClr val="00B050"/>
              </a:solidFill>
              <a:latin typeface="Federo"/>
              <a:ea typeface="Federo"/>
              <a:cs typeface="Federo"/>
              <a:sym typeface="Federo"/>
            </a:endParaRPr>
          </a:p>
        </p:txBody>
      </p:sp>
      <p:sp>
        <p:nvSpPr>
          <p:cNvPr id="216" name="Google Shape;216;p14"/>
          <p:cNvSpPr/>
          <p:nvPr/>
        </p:nvSpPr>
        <p:spPr>
          <a:xfrm>
            <a:off x="101413" y="95533"/>
            <a:ext cx="11976856" cy="6660890"/>
          </a:xfrm>
          <a:prstGeom prst="rect">
            <a:avLst/>
          </a:prstGeom>
          <a:noFill/>
          <a:ln cap="flat" cmpd="sng" w="193675">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17" name="Google Shape;217;p14"/>
          <p:cNvPicPr preferRelativeResize="0"/>
          <p:nvPr/>
        </p:nvPicPr>
        <p:blipFill rotWithShape="1">
          <a:blip r:embed="rId3">
            <a:alphaModFix/>
          </a:blip>
          <a:srcRect b="0" l="0" r="0" t="0"/>
          <a:stretch/>
        </p:blipFill>
        <p:spPr>
          <a:xfrm>
            <a:off x="9054743" y="95533"/>
            <a:ext cx="3023526" cy="2096999"/>
          </a:xfrm>
          <a:prstGeom prst="rect">
            <a:avLst/>
          </a:prstGeom>
          <a:noFill/>
          <a:ln>
            <a:noFill/>
          </a:ln>
        </p:spPr>
      </p:pic>
      <p:pic>
        <p:nvPicPr>
          <p:cNvPr id="218" name="Google Shape;218;p14"/>
          <p:cNvPicPr preferRelativeResize="0"/>
          <p:nvPr/>
        </p:nvPicPr>
        <p:blipFill rotWithShape="1">
          <a:blip r:embed="rId4">
            <a:alphaModFix/>
          </a:blip>
          <a:srcRect b="4185" l="-314" r="313" t="-335"/>
          <a:stretch/>
        </p:blipFill>
        <p:spPr>
          <a:xfrm>
            <a:off x="1066800" y="2192531"/>
            <a:ext cx="9692640" cy="4208269"/>
          </a:xfrm>
          <a:prstGeom prst="rect">
            <a:avLst/>
          </a:prstGeom>
          <a:noFill/>
          <a:ln>
            <a:noFill/>
          </a:ln>
        </p:spPr>
      </p:pic>
      <p:sp>
        <p:nvSpPr>
          <p:cNvPr id="219" name="Google Shape;219;p14"/>
          <p:cNvSpPr txBox="1"/>
          <p:nvPr/>
        </p:nvSpPr>
        <p:spPr>
          <a:xfrm>
            <a:off x="1066800" y="1730865"/>
            <a:ext cx="969264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00"/>
                </a:solidFill>
                <a:latin typeface="Calibri"/>
                <a:ea typeface="Calibri"/>
                <a:cs typeface="Calibri"/>
                <a:sym typeface="Calibri"/>
              </a:rPr>
              <a:t>Tampilan new file</a:t>
            </a:r>
            <a:endParaRPr sz="2400">
              <a:solidFill>
                <a:srgbClr val="FF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15"/>
          <p:cNvSpPr txBox="1"/>
          <p:nvPr/>
        </p:nvSpPr>
        <p:spPr>
          <a:xfrm>
            <a:off x="1876111" y="520602"/>
            <a:ext cx="7566384" cy="733478"/>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Federo"/>
              <a:buNone/>
            </a:pPr>
            <a:r>
              <a:rPr b="1" lang="en-US" sz="4400">
                <a:solidFill>
                  <a:schemeClr val="dk1"/>
                </a:solidFill>
                <a:latin typeface="Federo"/>
                <a:ea typeface="Federo"/>
                <a:cs typeface="Federo"/>
                <a:sym typeface="Federo"/>
              </a:rPr>
              <a:t>Visual Studio Code</a:t>
            </a:r>
            <a:endParaRPr b="1" sz="4400">
              <a:solidFill>
                <a:srgbClr val="00B050"/>
              </a:solidFill>
              <a:latin typeface="Federo"/>
              <a:ea typeface="Federo"/>
              <a:cs typeface="Federo"/>
              <a:sym typeface="Federo"/>
            </a:endParaRPr>
          </a:p>
        </p:txBody>
      </p:sp>
      <p:sp>
        <p:nvSpPr>
          <p:cNvPr id="225" name="Google Shape;225;p15"/>
          <p:cNvSpPr/>
          <p:nvPr/>
        </p:nvSpPr>
        <p:spPr>
          <a:xfrm>
            <a:off x="101413" y="95533"/>
            <a:ext cx="11976856" cy="6660890"/>
          </a:xfrm>
          <a:prstGeom prst="rect">
            <a:avLst/>
          </a:prstGeom>
          <a:noFill/>
          <a:ln cap="flat" cmpd="sng" w="193675">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26" name="Google Shape;226;p15"/>
          <p:cNvPicPr preferRelativeResize="0"/>
          <p:nvPr/>
        </p:nvPicPr>
        <p:blipFill rotWithShape="1">
          <a:blip r:embed="rId3">
            <a:alphaModFix/>
          </a:blip>
          <a:srcRect b="0" l="0" r="0" t="0"/>
          <a:stretch/>
        </p:blipFill>
        <p:spPr>
          <a:xfrm>
            <a:off x="9054743" y="95533"/>
            <a:ext cx="3023526" cy="2096999"/>
          </a:xfrm>
          <a:prstGeom prst="rect">
            <a:avLst/>
          </a:prstGeom>
          <a:noFill/>
          <a:ln>
            <a:noFill/>
          </a:ln>
        </p:spPr>
      </p:pic>
      <p:pic>
        <p:nvPicPr>
          <p:cNvPr id="227" name="Google Shape;227;p15"/>
          <p:cNvPicPr preferRelativeResize="0"/>
          <p:nvPr/>
        </p:nvPicPr>
        <p:blipFill rotWithShape="1">
          <a:blip r:embed="rId4">
            <a:alphaModFix/>
          </a:blip>
          <a:srcRect b="0" l="0" r="0" t="0"/>
          <a:stretch/>
        </p:blipFill>
        <p:spPr>
          <a:xfrm>
            <a:off x="929640" y="2412626"/>
            <a:ext cx="10515600" cy="4096525"/>
          </a:xfrm>
          <a:prstGeom prst="rect">
            <a:avLst/>
          </a:prstGeom>
          <a:noFill/>
          <a:ln>
            <a:noFill/>
          </a:ln>
        </p:spPr>
      </p:pic>
      <p:sp>
        <p:nvSpPr>
          <p:cNvPr id="228" name="Google Shape;228;p15"/>
          <p:cNvSpPr txBox="1"/>
          <p:nvPr/>
        </p:nvSpPr>
        <p:spPr>
          <a:xfrm>
            <a:off x="1744980" y="1730865"/>
            <a:ext cx="833628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rgbClr val="FF0000"/>
              </a:solidFill>
              <a:latin typeface="Calibri"/>
              <a:ea typeface="Calibri"/>
              <a:cs typeface="Calibri"/>
              <a:sym typeface="Calibri"/>
            </a:endParaRPr>
          </a:p>
          <a:p>
            <a:pPr indent="0" lvl="0" marL="0" marR="0" rtl="0" algn="l">
              <a:spcBef>
                <a:spcPts val="0"/>
              </a:spcBef>
              <a:spcAft>
                <a:spcPts val="0"/>
              </a:spcAft>
              <a:buNone/>
            </a:pPr>
            <a:r>
              <a:t/>
            </a:r>
            <a:endParaRPr sz="2400">
              <a:solidFill>
                <a:srgbClr val="FF0000"/>
              </a:solidFill>
              <a:latin typeface="Calibri"/>
              <a:ea typeface="Calibri"/>
              <a:cs typeface="Calibri"/>
              <a:sym typeface="Calibri"/>
            </a:endParaRPr>
          </a:p>
          <a:p>
            <a:pPr indent="0" lvl="0" marL="0" marR="0" rtl="0" algn="l">
              <a:spcBef>
                <a:spcPts val="0"/>
              </a:spcBef>
              <a:spcAft>
                <a:spcPts val="0"/>
              </a:spcAft>
              <a:buNone/>
            </a:pPr>
            <a:r>
              <a:t/>
            </a:r>
            <a:endParaRPr sz="2400">
              <a:solidFill>
                <a:srgbClr val="FF0000"/>
              </a:solidFill>
              <a:latin typeface="Calibri"/>
              <a:ea typeface="Calibri"/>
              <a:cs typeface="Calibri"/>
              <a:sym typeface="Calibri"/>
            </a:endParaRPr>
          </a:p>
        </p:txBody>
      </p:sp>
      <p:sp>
        <p:nvSpPr>
          <p:cNvPr id="229" name="Google Shape;229;p15"/>
          <p:cNvSpPr txBox="1"/>
          <p:nvPr/>
        </p:nvSpPr>
        <p:spPr>
          <a:xfrm>
            <a:off x="1744980" y="1151800"/>
            <a:ext cx="833628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00"/>
                </a:solidFill>
                <a:latin typeface="Calibri"/>
                <a:ea typeface="Calibri"/>
                <a:cs typeface="Calibri"/>
                <a:sym typeface="Calibri"/>
              </a:rPr>
              <a:t>Perhatikan cara menyimpan file !!!</a:t>
            </a:r>
            <a:br>
              <a:rPr lang="en-US" sz="2400">
                <a:solidFill>
                  <a:srgbClr val="FF0000"/>
                </a:solidFill>
                <a:latin typeface="Calibri"/>
                <a:ea typeface="Calibri"/>
                <a:cs typeface="Calibri"/>
                <a:sym typeface="Calibri"/>
              </a:rPr>
            </a:br>
            <a:r>
              <a:rPr lang="en-US" sz="2400">
                <a:solidFill>
                  <a:srgbClr val="FF0000"/>
                </a:solidFill>
                <a:latin typeface="Calibri"/>
                <a:ea typeface="Calibri"/>
                <a:cs typeface="Calibri"/>
                <a:sym typeface="Calibri"/>
              </a:rPr>
              <a:t>File name : nama file.py (py sebagai file extensi dari python)</a:t>
            </a:r>
            <a:endParaRPr/>
          </a:p>
          <a:p>
            <a:pPr indent="0" lvl="0" marL="0" marR="0" rtl="0" algn="l">
              <a:spcBef>
                <a:spcPts val="0"/>
              </a:spcBef>
              <a:spcAft>
                <a:spcPts val="0"/>
              </a:spcAft>
              <a:buNone/>
            </a:pPr>
            <a:r>
              <a:rPr lang="en-US" sz="2400">
                <a:solidFill>
                  <a:srgbClr val="FF0000"/>
                </a:solidFill>
                <a:latin typeface="Calibri"/>
                <a:ea typeface="Calibri"/>
                <a:cs typeface="Calibri"/>
                <a:sym typeface="Calibri"/>
              </a:rPr>
              <a:t>Save as type : pilih Python</a:t>
            </a:r>
            <a:endParaRPr sz="2400">
              <a:solidFill>
                <a:srgbClr val="FF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16"/>
          <p:cNvSpPr txBox="1"/>
          <p:nvPr/>
        </p:nvSpPr>
        <p:spPr>
          <a:xfrm>
            <a:off x="643782" y="777293"/>
            <a:ext cx="8768233" cy="733478"/>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Federo"/>
              <a:buNone/>
            </a:pPr>
            <a:r>
              <a:rPr b="1" lang="en-US" sz="4400">
                <a:solidFill>
                  <a:schemeClr val="dk1"/>
                </a:solidFill>
                <a:latin typeface="Federo"/>
                <a:ea typeface="Federo"/>
                <a:cs typeface="Federo"/>
                <a:sym typeface="Federo"/>
              </a:rPr>
              <a:t>File Python di Visual Studio Code</a:t>
            </a:r>
            <a:endParaRPr b="1" sz="4400">
              <a:solidFill>
                <a:srgbClr val="00B050"/>
              </a:solidFill>
              <a:latin typeface="Federo"/>
              <a:ea typeface="Federo"/>
              <a:cs typeface="Federo"/>
              <a:sym typeface="Federo"/>
            </a:endParaRPr>
          </a:p>
        </p:txBody>
      </p:sp>
      <p:sp>
        <p:nvSpPr>
          <p:cNvPr id="235" name="Google Shape;235;p16"/>
          <p:cNvSpPr/>
          <p:nvPr/>
        </p:nvSpPr>
        <p:spPr>
          <a:xfrm>
            <a:off x="101413" y="95533"/>
            <a:ext cx="11976856" cy="6660890"/>
          </a:xfrm>
          <a:prstGeom prst="rect">
            <a:avLst/>
          </a:prstGeom>
          <a:noFill/>
          <a:ln cap="flat" cmpd="sng" w="193675">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36" name="Google Shape;236;p16"/>
          <p:cNvPicPr preferRelativeResize="0"/>
          <p:nvPr/>
        </p:nvPicPr>
        <p:blipFill rotWithShape="1">
          <a:blip r:embed="rId3">
            <a:alphaModFix/>
          </a:blip>
          <a:srcRect b="0" l="0" r="0" t="0"/>
          <a:stretch/>
        </p:blipFill>
        <p:spPr>
          <a:xfrm>
            <a:off x="9054743" y="95533"/>
            <a:ext cx="3023526" cy="2096999"/>
          </a:xfrm>
          <a:prstGeom prst="rect">
            <a:avLst/>
          </a:prstGeom>
          <a:noFill/>
          <a:ln>
            <a:noFill/>
          </a:ln>
        </p:spPr>
      </p:pic>
      <p:sp>
        <p:nvSpPr>
          <p:cNvPr id="237" name="Google Shape;237;p16"/>
          <p:cNvSpPr txBox="1"/>
          <p:nvPr/>
        </p:nvSpPr>
        <p:spPr>
          <a:xfrm>
            <a:off x="643782" y="1978173"/>
            <a:ext cx="969264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00"/>
                </a:solidFill>
                <a:latin typeface="Calibri"/>
                <a:ea typeface="Calibri"/>
                <a:cs typeface="Calibri"/>
                <a:sym typeface="Calibri"/>
              </a:rPr>
              <a:t>Tampilan file yang dibuat</a:t>
            </a:r>
            <a:endParaRPr sz="2400">
              <a:solidFill>
                <a:srgbClr val="FF0000"/>
              </a:solidFill>
              <a:latin typeface="Calibri"/>
              <a:ea typeface="Calibri"/>
              <a:cs typeface="Calibri"/>
              <a:sym typeface="Calibri"/>
            </a:endParaRPr>
          </a:p>
        </p:txBody>
      </p:sp>
      <p:pic>
        <p:nvPicPr>
          <p:cNvPr id="238" name="Google Shape;238;p16"/>
          <p:cNvPicPr preferRelativeResize="0"/>
          <p:nvPr/>
        </p:nvPicPr>
        <p:blipFill rotWithShape="1">
          <a:blip r:embed="rId4">
            <a:alphaModFix/>
          </a:blip>
          <a:srcRect b="0" l="0" r="0" t="0"/>
          <a:stretch/>
        </p:blipFill>
        <p:spPr>
          <a:xfrm>
            <a:off x="643782" y="2412624"/>
            <a:ext cx="11180356" cy="3909348"/>
          </a:xfrm>
          <a:prstGeom prst="rect">
            <a:avLst/>
          </a:prstGeom>
          <a:noFill/>
          <a:ln>
            <a:noFill/>
          </a:ln>
        </p:spPr>
      </p:pic>
      <p:pic>
        <p:nvPicPr>
          <p:cNvPr descr="Hasil gambar untuk PYTHON PNG" id="239" name="Google Shape;239;p16"/>
          <p:cNvPicPr preferRelativeResize="0"/>
          <p:nvPr/>
        </p:nvPicPr>
        <p:blipFill rotWithShape="1">
          <a:blip r:embed="rId5">
            <a:alphaModFix/>
          </a:blip>
          <a:srcRect b="0" l="0" r="0" t="0"/>
          <a:stretch/>
        </p:blipFill>
        <p:spPr>
          <a:xfrm>
            <a:off x="9412015" y="3800235"/>
            <a:ext cx="2143125" cy="2143125"/>
          </a:xfrm>
          <a:prstGeom prst="rect">
            <a:avLst/>
          </a:prstGeom>
          <a:noFill/>
          <a:ln>
            <a:noFill/>
          </a:ln>
        </p:spPr>
      </p:pic>
      <p:cxnSp>
        <p:nvCxnSpPr>
          <p:cNvPr id="240" name="Google Shape;240;p16"/>
          <p:cNvCxnSpPr/>
          <p:nvPr/>
        </p:nvCxnSpPr>
        <p:spPr>
          <a:xfrm rot="10800000">
            <a:off x="9412015" y="3062036"/>
            <a:ext cx="433025" cy="808924"/>
          </a:xfrm>
          <a:prstGeom prst="straightConnector1">
            <a:avLst/>
          </a:prstGeom>
          <a:noFill/>
          <a:ln cap="flat" cmpd="sng" w="38100">
            <a:solidFill>
              <a:srgbClr val="FF0000"/>
            </a:solidFill>
            <a:prstDash val="solid"/>
            <a:miter lim="800000"/>
            <a:headEnd len="sm" w="sm" type="none"/>
            <a:tailEnd len="med" w="med" type="triangle"/>
          </a:ln>
        </p:spPr>
      </p:cxnSp>
      <p:sp>
        <p:nvSpPr>
          <p:cNvPr id="241" name="Google Shape;241;p16"/>
          <p:cNvSpPr txBox="1"/>
          <p:nvPr/>
        </p:nvSpPr>
        <p:spPr>
          <a:xfrm>
            <a:off x="8411726" y="2536234"/>
            <a:ext cx="183543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FILE PYTHON</a:t>
            </a:r>
            <a:endParaRPr b="1" sz="2400">
              <a:solidFill>
                <a:srgbClr val="FF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17"/>
          <p:cNvSpPr txBox="1"/>
          <p:nvPr/>
        </p:nvSpPr>
        <p:spPr>
          <a:xfrm>
            <a:off x="643782" y="777293"/>
            <a:ext cx="8768233" cy="733478"/>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Federo"/>
              <a:buNone/>
            </a:pPr>
            <a:r>
              <a:rPr b="1" lang="en-US" sz="4400">
                <a:solidFill>
                  <a:schemeClr val="dk1"/>
                </a:solidFill>
                <a:latin typeface="Federo"/>
                <a:ea typeface="Federo"/>
                <a:cs typeface="Federo"/>
                <a:sym typeface="Federo"/>
              </a:rPr>
              <a:t>File PYTHON di Visual Studio Code</a:t>
            </a:r>
            <a:endParaRPr b="1" sz="4400">
              <a:solidFill>
                <a:srgbClr val="00B050"/>
              </a:solidFill>
              <a:latin typeface="Federo"/>
              <a:ea typeface="Federo"/>
              <a:cs typeface="Federo"/>
              <a:sym typeface="Federo"/>
            </a:endParaRPr>
          </a:p>
        </p:txBody>
      </p:sp>
      <p:sp>
        <p:nvSpPr>
          <p:cNvPr id="247" name="Google Shape;247;p17"/>
          <p:cNvSpPr/>
          <p:nvPr/>
        </p:nvSpPr>
        <p:spPr>
          <a:xfrm>
            <a:off x="101413" y="95533"/>
            <a:ext cx="11976856" cy="6660890"/>
          </a:xfrm>
          <a:prstGeom prst="rect">
            <a:avLst/>
          </a:prstGeom>
          <a:noFill/>
          <a:ln cap="flat" cmpd="sng" w="193675">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48" name="Google Shape;248;p17"/>
          <p:cNvPicPr preferRelativeResize="0"/>
          <p:nvPr/>
        </p:nvPicPr>
        <p:blipFill rotWithShape="1">
          <a:blip r:embed="rId3">
            <a:alphaModFix/>
          </a:blip>
          <a:srcRect b="0" l="0" r="0" t="0"/>
          <a:stretch/>
        </p:blipFill>
        <p:spPr>
          <a:xfrm>
            <a:off x="9054743" y="95533"/>
            <a:ext cx="3023526" cy="2096999"/>
          </a:xfrm>
          <a:prstGeom prst="rect">
            <a:avLst/>
          </a:prstGeom>
          <a:noFill/>
          <a:ln>
            <a:noFill/>
          </a:ln>
        </p:spPr>
      </p:pic>
      <p:sp>
        <p:nvSpPr>
          <p:cNvPr id="249" name="Google Shape;249;p17"/>
          <p:cNvSpPr txBox="1"/>
          <p:nvPr/>
        </p:nvSpPr>
        <p:spPr>
          <a:xfrm>
            <a:off x="991542" y="1639186"/>
            <a:ext cx="969264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00"/>
                </a:solidFill>
                <a:latin typeface="Calibri"/>
                <a:ea typeface="Calibri"/>
                <a:cs typeface="Calibri"/>
                <a:sym typeface="Calibri"/>
              </a:rPr>
              <a:t>Menampilkan Terminal -&gt; New Terminal</a:t>
            </a:r>
            <a:endParaRPr sz="2400">
              <a:solidFill>
                <a:srgbClr val="FF0000"/>
              </a:solidFill>
              <a:latin typeface="Calibri"/>
              <a:ea typeface="Calibri"/>
              <a:cs typeface="Calibri"/>
              <a:sym typeface="Calibri"/>
            </a:endParaRPr>
          </a:p>
        </p:txBody>
      </p:sp>
      <p:pic>
        <p:nvPicPr>
          <p:cNvPr id="250" name="Google Shape;250;p17"/>
          <p:cNvPicPr preferRelativeResize="0"/>
          <p:nvPr/>
        </p:nvPicPr>
        <p:blipFill rotWithShape="1">
          <a:blip r:embed="rId4">
            <a:alphaModFix/>
          </a:blip>
          <a:srcRect b="0" l="0" r="0" t="0"/>
          <a:stretch/>
        </p:blipFill>
        <p:spPr>
          <a:xfrm>
            <a:off x="374841" y="2436333"/>
            <a:ext cx="11430000" cy="4076286"/>
          </a:xfrm>
          <a:prstGeom prst="rect">
            <a:avLst/>
          </a:prstGeom>
          <a:noFill/>
          <a:ln>
            <a:noFill/>
          </a:ln>
        </p:spPr>
      </p:pic>
      <p:sp>
        <p:nvSpPr>
          <p:cNvPr id="251" name="Google Shape;251;p17"/>
          <p:cNvSpPr txBox="1"/>
          <p:nvPr/>
        </p:nvSpPr>
        <p:spPr>
          <a:xfrm>
            <a:off x="5027898" y="5493120"/>
            <a:ext cx="96926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Mencari alamat lokasi file python berada</a:t>
            </a:r>
            <a:endParaRPr sz="1800">
              <a:solidFill>
                <a:srgbClr val="FF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g41b43a4a6c_0_0"/>
          <p:cNvSpPr txBox="1"/>
          <p:nvPr>
            <p:ph type="title"/>
          </p:nvPr>
        </p:nvSpPr>
        <p:spPr>
          <a:xfrm>
            <a:off x="601200" y="424400"/>
            <a:ext cx="10989600" cy="1736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C000"/>
              </a:buClr>
              <a:buSzPts val="5400"/>
              <a:buFont typeface="Federo"/>
              <a:buNone/>
            </a:pPr>
            <a:r>
              <a:rPr b="1" lang="en-US" sz="6000">
                <a:solidFill>
                  <a:srgbClr val="FFC000"/>
                </a:solidFill>
                <a:latin typeface="Federo"/>
                <a:ea typeface="Federo"/>
                <a:cs typeface="Federo"/>
                <a:sym typeface="Federo"/>
              </a:rPr>
              <a:t>Apa yang Komputer lakukan ?</a:t>
            </a:r>
            <a:endParaRPr b="1" sz="6000">
              <a:solidFill>
                <a:srgbClr val="FFC000"/>
              </a:solidFill>
              <a:latin typeface="Federo"/>
              <a:ea typeface="Federo"/>
              <a:cs typeface="Federo"/>
              <a:sym typeface="Federo"/>
            </a:endParaRPr>
          </a:p>
        </p:txBody>
      </p:sp>
      <p:sp>
        <p:nvSpPr>
          <p:cNvPr id="100" name="Google Shape;100;g41b43a4a6c_0_0"/>
          <p:cNvSpPr txBox="1"/>
          <p:nvPr>
            <p:ph type="title"/>
          </p:nvPr>
        </p:nvSpPr>
        <p:spPr>
          <a:xfrm>
            <a:off x="805050" y="1993425"/>
            <a:ext cx="10989600" cy="4051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C000"/>
              </a:buClr>
              <a:buSzPts val="5400"/>
              <a:buFont typeface="Federo"/>
              <a:buNone/>
            </a:pPr>
            <a:r>
              <a:rPr lang="en-US" sz="3000">
                <a:solidFill>
                  <a:srgbClr val="000000"/>
                </a:solidFill>
                <a:latin typeface="Federo"/>
                <a:ea typeface="Federo"/>
                <a:cs typeface="Federo"/>
                <a:sym typeface="Federo"/>
              </a:rPr>
              <a:t>Komputer melakukan kalkulasi dengan banyaknya kalkulasi setiap detik, dan untuk melakukan kalkukasi tersebut membutuhkan bahasa pemrograman yang dapat dimengerti oleh komputer, karena komputer hanya tau apa yang di katakan oleh mereka menggunakan bahasa mereka. </a:t>
            </a:r>
            <a:endParaRPr sz="3000">
              <a:solidFill>
                <a:srgbClr val="000000"/>
              </a:solidFill>
              <a:latin typeface="Federo"/>
              <a:ea typeface="Federo"/>
              <a:cs typeface="Federo"/>
              <a:sym typeface="Federo"/>
            </a:endParaRPr>
          </a:p>
          <a:p>
            <a:pPr indent="0" lvl="0" marL="0" rtl="0" algn="l">
              <a:lnSpc>
                <a:spcPct val="90000"/>
              </a:lnSpc>
              <a:spcBef>
                <a:spcPts val="0"/>
              </a:spcBef>
              <a:spcAft>
                <a:spcPts val="0"/>
              </a:spcAft>
              <a:buClr>
                <a:srgbClr val="FFC000"/>
              </a:buClr>
              <a:buSzPts val="5400"/>
              <a:buFont typeface="Federo"/>
              <a:buNone/>
            </a:pPr>
            <a:r>
              <a:rPr lang="en-US" sz="3000">
                <a:solidFill>
                  <a:srgbClr val="000000"/>
                </a:solidFill>
                <a:latin typeface="Federo"/>
                <a:ea typeface="Federo"/>
                <a:cs typeface="Federo"/>
                <a:sym typeface="Federo"/>
              </a:rPr>
              <a:t>Definisi dari programer adalah pembuat program tersebut.</a:t>
            </a:r>
            <a:endParaRPr sz="3000">
              <a:solidFill>
                <a:srgbClr val="000000"/>
              </a:solidFill>
              <a:latin typeface="Federo"/>
              <a:ea typeface="Federo"/>
              <a:cs typeface="Federo"/>
              <a:sym typeface="Federo"/>
            </a:endParaRPr>
          </a:p>
          <a:p>
            <a:pPr indent="0" lvl="0" marL="0" rtl="0" algn="l">
              <a:lnSpc>
                <a:spcPct val="90000"/>
              </a:lnSpc>
              <a:spcBef>
                <a:spcPts val="0"/>
              </a:spcBef>
              <a:spcAft>
                <a:spcPts val="0"/>
              </a:spcAft>
              <a:buClr>
                <a:srgbClr val="FFC000"/>
              </a:buClr>
              <a:buSzPts val="5400"/>
              <a:buFont typeface="Federo"/>
              <a:buNone/>
            </a:pPr>
            <a:r>
              <a:t/>
            </a:r>
            <a:endParaRPr sz="3000">
              <a:solidFill>
                <a:srgbClr val="000000"/>
              </a:solidFill>
              <a:latin typeface="Federo"/>
              <a:ea typeface="Federo"/>
              <a:cs typeface="Federo"/>
              <a:sym typeface="Federo"/>
            </a:endParaRPr>
          </a:p>
          <a:p>
            <a:pPr indent="0" lvl="0" marL="0" rtl="0" algn="l">
              <a:lnSpc>
                <a:spcPct val="90000"/>
              </a:lnSpc>
              <a:spcBef>
                <a:spcPts val="0"/>
              </a:spcBef>
              <a:spcAft>
                <a:spcPts val="0"/>
              </a:spcAft>
              <a:buClr>
                <a:srgbClr val="FFC000"/>
              </a:buClr>
              <a:buSzPts val="5400"/>
              <a:buFont typeface="Federo"/>
              <a:buNone/>
            </a:pPr>
            <a:r>
              <a:t/>
            </a:r>
            <a:endParaRPr sz="3000">
              <a:solidFill>
                <a:srgbClr val="000000"/>
              </a:solidFill>
              <a:latin typeface="Federo"/>
              <a:ea typeface="Federo"/>
              <a:cs typeface="Federo"/>
              <a:sym typeface="Federo"/>
            </a:endParaRPr>
          </a:p>
          <a:p>
            <a:pPr indent="0" lvl="0" marL="0" rtl="0" algn="l">
              <a:lnSpc>
                <a:spcPct val="90000"/>
              </a:lnSpc>
              <a:spcBef>
                <a:spcPts val="0"/>
              </a:spcBef>
              <a:spcAft>
                <a:spcPts val="0"/>
              </a:spcAft>
              <a:buClr>
                <a:srgbClr val="FFC000"/>
              </a:buClr>
              <a:buSzPts val="5400"/>
              <a:buFont typeface="Federo"/>
              <a:buNone/>
            </a:pPr>
            <a:r>
              <a:rPr lang="en-US" sz="3000">
                <a:solidFill>
                  <a:srgbClr val="000000"/>
                </a:solidFill>
                <a:latin typeface="Federo"/>
                <a:ea typeface="Federo"/>
                <a:cs typeface="Federo"/>
                <a:sym typeface="Federo"/>
              </a:rPr>
              <a:t>contoh dari program tersebut adalah Kalkulator</a:t>
            </a:r>
            <a:endParaRPr sz="3000">
              <a:solidFill>
                <a:srgbClr val="000000"/>
              </a:solidFill>
              <a:latin typeface="Federo"/>
              <a:ea typeface="Federo"/>
              <a:cs typeface="Federo"/>
              <a:sym typeface="Feder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18"/>
          <p:cNvSpPr txBox="1"/>
          <p:nvPr/>
        </p:nvSpPr>
        <p:spPr>
          <a:xfrm>
            <a:off x="643782" y="777293"/>
            <a:ext cx="8768233" cy="733478"/>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Federo"/>
              <a:buNone/>
            </a:pPr>
            <a:r>
              <a:rPr b="1" lang="en-US" sz="4400">
                <a:solidFill>
                  <a:schemeClr val="dk1"/>
                </a:solidFill>
                <a:latin typeface="Federo"/>
                <a:ea typeface="Federo"/>
                <a:cs typeface="Federo"/>
                <a:sym typeface="Federo"/>
              </a:rPr>
              <a:t>CMD - Command Prompt</a:t>
            </a:r>
            <a:endParaRPr b="1" sz="4400">
              <a:solidFill>
                <a:srgbClr val="00B050"/>
              </a:solidFill>
              <a:latin typeface="Federo"/>
              <a:ea typeface="Federo"/>
              <a:cs typeface="Federo"/>
              <a:sym typeface="Federo"/>
            </a:endParaRPr>
          </a:p>
        </p:txBody>
      </p:sp>
      <p:sp>
        <p:nvSpPr>
          <p:cNvPr id="257" name="Google Shape;257;p18"/>
          <p:cNvSpPr/>
          <p:nvPr/>
        </p:nvSpPr>
        <p:spPr>
          <a:xfrm>
            <a:off x="101413" y="95533"/>
            <a:ext cx="11976856" cy="6660890"/>
          </a:xfrm>
          <a:prstGeom prst="rect">
            <a:avLst/>
          </a:prstGeom>
          <a:noFill/>
          <a:ln cap="flat" cmpd="sng" w="193675">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8" name="Google Shape;258;p18"/>
          <p:cNvSpPr txBox="1"/>
          <p:nvPr/>
        </p:nvSpPr>
        <p:spPr>
          <a:xfrm>
            <a:off x="1066800" y="1730865"/>
            <a:ext cx="969264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00"/>
                </a:solidFill>
                <a:latin typeface="Calibri"/>
                <a:ea typeface="Calibri"/>
                <a:cs typeface="Calibri"/>
                <a:sym typeface="Calibri"/>
              </a:rPr>
              <a:t>Buka CMD (Command Prompt)</a:t>
            </a:r>
            <a:endParaRPr sz="2400">
              <a:solidFill>
                <a:srgbClr val="FF0000"/>
              </a:solidFill>
              <a:latin typeface="Calibri"/>
              <a:ea typeface="Calibri"/>
              <a:cs typeface="Calibri"/>
              <a:sym typeface="Calibri"/>
            </a:endParaRPr>
          </a:p>
        </p:txBody>
      </p:sp>
      <p:pic>
        <p:nvPicPr>
          <p:cNvPr id="259" name="Google Shape;259;p18"/>
          <p:cNvPicPr preferRelativeResize="0"/>
          <p:nvPr/>
        </p:nvPicPr>
        <p:blipFill rotWithShape="1">
          <a:blip r:embed="rId3">
            <a:alphaModFix/>
          </a:blip>
          <a:srcRect b="0" l="0" r="0" t="0"/>
          <a:stretch/>
        </p:blipFill>
        <p:spPr>
          <a:xfrm>
            <a:off x="966832" y="3145108"/>
            <a:ext cx="6513706" cy="2324291"/>
          </a:xfrm>
          <a:prstGeom prst="rect">
            <a:avLst/>
          </a:prstGeom>
          <a:noFill/>
          <a:ln>
            <a:noFill/>
          </a:ln>
        </p:spPr>
      </p:pic>
      <p:sp>
        <p:nvSpPr>
          <p:cNvPr id="260" name="Google Shape;260;p18"/>
          <p:cNvSpPr/>
          <p:nvPr/>
        </p:nvSpPr>
        <p:spPr>
          <a:xfrm>
            <a:off x="899160" y="3882137"/>
            <a:ext cx="1920240" cy="502920"/>
          </a:xfrm>
          <a:prstGeom prst="ellipse">
            <a:avLst/>
          </a:prstGeom>
          <a:noFill/>
          <a:ln cap="flat" cmpd="sng" w="539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261" name="Google Shape;261;p18"/>
          <p:cNvCxnSpPr>
            <a:endCxn id="262" idx="1"/>
          </p:cNvCxnSpPr>
          <p:nvPr/>
        </p:nvCxnSpPr>
        <p:spPr>
          <a:xfrm flipH="1" rot="10800000">
            <a:off x="2026920" y="2572018"/>
            <a:ext cx="3505200" cy="1310100"/>
          </a:xfrm>
          <a:prstGeom prst="straightConnector1">
            <a:avLst/>
          </a:prstGeom>
          <a:noFill/>
          <a:ln cap="flat" cmpd="sng" w="44450">
            <a:solidFill>
              <a:srgbClr val="FF0000"/>
            </a:solidFill>
            <a:prstDash val="solid"/>
            <a:miter lim="800000"/>
            <a:headEnd len="sm" w="sm" type="none"/>
            <a:tailEnd len="med" w="med" type="triangle"/>
          </a:ln>
        </p:spPr>
      </p:cxnSp>
      <p:sp>
        <p:nvSpPr>
          <p:cNvPr id="262" name="Google Shape;262;p18"/>
          <p:cNvSpPr txBox="1"/>
          <p:nvPr/>
        </p:nvSpPr>
        <p:spPr>
          <a:xfrm>
            <a:off x="5532120" y="2341186"/>
            <a:ext cx="391254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Alamat File yang akan dibuka</a:t>
            </a:r>
            <a:endParaRPr b="1" sz="2400">
              <a:solidFill>
                <a:schemeClr val="dk1"/>
              </a:solidFill>
              <a:latin typeface="Calibri"/>
              <a:ea typeface="Calibri"/>
              <a:cs typeface="Calibri"/>
              <a:sym typeface="Calibri"/>
            </a:endParaRPr>
          </a:p>
        </p:txBody>
      </p:sp>
      <p:sp>
        <p:nvSpPr>
          <p:cNvPr id="263" name="Google Shape;263;p18"/>
          <p:cNvSpPr/>
          <p:nvPr/>
        </p:nvSpPr>
        <p:spPr>
          <a:xfrm>
            <a:off x="2657027" y="3861510"/>
            <a:ext cx="1351093" cy="502920"/>
          </a:xfrm>
          <a:prstGeom prst="ellipse">
            <a:avLst/>
          </a:prstGeom>
          <a:noFill/>
          <a:ln cap="flat" cmpd="sng" w="28575">
            <a:solidFill>
              <a:srgbClr val="9CC2E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264" name="Google Shape;264;p18"/>
          <p:cNvCxnSpPr/>
          <p:nvPr/>
        </p:nvCxnSpPr>
        <p:spPr>
          <a:xfrm flipH="1" rot="10800000">
            <a:off x="4008668" y="4103913"/>
            <a:ext cx="3543178" cy="9057"/>
          </a:xfrm>
          <a:prstGeom prst="straightConnector1">
            <a:avLst/>
          </a:prstGeom>
          <a:noFill/>
          <a:ln cap="flat" cmpd="sng" w="44450">
            <a:solidFill>
              <a:srgbClr val="9CC2E5"/>
            </a:solidFill>
            <a:prstDash val="solid"/>
            <a:miter lim="800000"/>
            <a:headEnd len="sm" w="sm" type="none"/>
            <a:tailEnd len="med" w="med" type="triangle"/>
          </a:ln>
        </p:spPr>
      </p:cxnSp>
      <p:sp>
        <p:nvSpPr>
          <p:cNvPr id="265" name="Google Shape;265;p18"/>
          <p:cNvSpPr txBox="1"/>
          <p:nvPr/>
        </p:nvSpPr>
        <p:spPr>
          <a:xfrm>
            <a:off x="7480812" y="3845589"/>
            <a:ext cx="27937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Nama File diikuti .py</a:t>
            </a:r>
            <a:endParaRPr b="1" sz="2400">
              <a:solidFill>
                <a:schemeClr val="dk1"/>
              </a:solidFill>
              <a:latin typeface="Calibri"/>
              <a:ea typeface="Calibri"/>
              <a:cs typeface="Calibri"/>
              <a:sym typeface="Calibri"/>
            </a:endParaRPr>
          </a:p>
        </p:txBody>
      </p:sp>
      <p:pic>
        <p:nvPicPr>
          <p:cNvPr descr="Gambar terkait" id="266" name="Google Shape;266;p18"/>
          <p:cNvPicPr preferRelativeResize="0"/>
          <p:nvPr/>
        </p:nvPicPr>
        <p:blipFill rotWithShape="1">
          <a:blip r:embed="rId4">
            <a:alphaModFix/>
          </a:blip>
          <a:srcRect b="0" l="0" r="0" t="0"/>
          <a:stretch/>
        </p:blipFill>
        <p:spPr>
          <a:xfrm>
            <a:off x="9331187" y="159375"/>
            <a:ext cx="2515022" cy="196931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19"/>
          <p:cNvSpPr txBox="1"/>
          <p:nvPr/>
        </p:nvSpPr>
        <p:spPr>
          <a:xfrm>
            <a:off x="643782" y="777293"/>
            <a:ext cx="8768233" cy="733478"/>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Federo"/>
              <a:buNone/>
            </a:pPr>
            <a:r>
              <a:rPr b="1" lang="en-US" sz="4400">
                <a:solidFill>
                  <a:schemeClr val="dk1"/>
                </a:solidFill>
                <a:latin typeface="Federo"/>
                <a:ea typeface="Federo"/>
                <a:cs typeface="Federo"/>
                <a:sym typeface="Federo"/>
              </a:rPr>
              <a:t>CMD - Command Prompt</a:t>
            </a:r>
            <a:endParaRPr b="1" sz="4400">
              <a:solidFill>
                <a:srgbClr val="00B050"/>
              </a:solidFill>
              <a:latin typeface="Federo"/>
              <a:ea typeface="Federo"/>
              <a:cs typeface="Federo"/>
              <a:sym typeface="Federo"/>
            </a:endParaRPr>
          </a:p>
        </p:txBody>
      </p:sp>
      <p:sp>
        <p:nvSpPr>
          <p:cNvPr id="272" name="Google Shape;272;p19"/>
          <p:cNvSpPr/>
          <p:nvPr/>
        </p:nvSpPr>
        <p:spPr>
          <a:xfrm>
            <a:off x="101413" y="95533"/>
            <a:ext cx="11976856" cy="6660890"/>
          </a:xfrm>
          <a:prstGeom prst="rect">
            <a:avLst/>
          </a:prstGeom>
          <a:noFill/>
          <a:ln cap="flat" cmpd="sng" w="193675">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3" name="Google Shape;273;p19"/>
          <p:cNvSpPr txBox="1"/>
          <p:nvPr/>
        </p:nvSpPr>
        <p:spPr>
          <a:xfrm>
            <a:off x="1066800" y="1730865"/>
            <a:ext cx="969264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00"/>
                </a:solidFill>
                <a:latin typeface="Calibri"/>
                <a:ea typeface="Calibri"/>
                <a:cs typeface="Calibri"/>
                <a:sym typeface="Calibri"/>
              </a:rPr>
              <a:t>PEMANGGILAN MANUAL</a:t>
            </a:r>
            <a:endParaRPr sz="2400">
              <a:solidFill>
                <a:srgbClr val="FF0000"/>
              </a:solidFill>
              <a:latin typeface="Calibri"/>
              <a:ea typeface="Calibri"/>
              <a:cs typeface="Calibri"/>
              <a:sym typeface="Calibri"/>
            </a:endParaRPr>
          </a:p>
        </p:txBody>
      </p:sp>
      <p:pic>
        <p:nvPicPr>
          <p:cNvPr descr="Gambar terkait" id="274" name="Google Shape;274;p19"/>
          <p:cNvPicPr preferRelativeResize="0"/>
          <p:nvPr/>
        </p:nvPicPr>
        <p:blipFill rotWithShape="1">
          <a:blip r:embed="rId3">
            <a:alphaModFix/>
          </a:blip>
          <a:srcRect b="0" l="0" r="0" t="0"/>
          <a:stretch/>
        </p:blipFill>
        <p:spPr>
          <a:xfrm>
            <a:off x="9331187" y="159375"/>
            <a:ext cx="2515022" cy="1969314"/>
          </a:xfrm>
          <a:prstGeom prst="rect">
            <a:avLst/>
          </a:prstGeom>
          <a:noFill/>
          <a:ln>
            <a:noFill/>
          </a:ln>
        </p:spPr>
      </p:pic>
      <p:sp>
        <p:nvSpPr>
          <p:cNvPr id="275" name="Google Shape;275;p19"/>
          <p:cNvSpPr txBox="1"/>
          <p:nvPr/>
        </p:nvSpPr>
        <p:spPr>
          <a:xfrm>
            <a:off x="8260080" y="2620596"/>
            <a:ext cx="358612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Langsung masuk partisi lain</a:t>
            </a:r>
            <a:endParaRPr/>
          </a:p>
        </p:txBody>
      </p:sp>
      <p:pic>
        <p:nvPicPr>
          <p:cNvPr id="276" name="Google Shape;276;p19"/>
          <p:cNvPicPr preferRelativeResize="0"/>
          <p:nvPr/>
        </p:nvPicPr>
        <p:blipFill rotWithShape="1">
          <a:blip r:embed="rId4">
            <a:alphaModFix/>
          </a:blip>
          <a:srcRect b="0" l="0" r="0" t="0"/>
          <a:stretch/>
        </p:blipFill>
        <p:spPr>
          <a:xfrm>
            <a:off x="1066800" y="2362833"/>
            <a:ext cx="5989320" cy="4147281"/>
          </a:xfrm>
          <a:prstGeom prst="rect">
            <a:avLst/>
          </a:prstGeom>
          <a:noFill/>
          <a:ln>
            <a:noFill/>
          </a:ln>
        </p:spPr>
      </p:pic>
      <p:cxnSp>
        <p:nvCxnSpPr>
          <p:cNvPr id="277" name="Google Shape;277;p19"/>
          <p:cNvCxnSpPr/>
          <p:nvPr/>
        </p:nvCxnSpPr>
        <p:spPr>
          <a:xfrm>
            <a:off x="2636520" y="2910838"/>
            <a:ext cx="5437220" cy="0"/>
          </a:xfrm>
          <a:prstGeom prst="straightConnector1">
            <a:avLst/>
          </a:prstGeom>
          <a:noFill/>
          <a:ln cap="flat" cmpd="sng" w="44450">
            <a:solidFill>
              <a:srgbClr val="FF0000"/>
            </a:solidFill>
            <a:prstDash val="solid"/>
            <a:miter lim="800000"/>
            <a:headEnd len="sm" w="sm" type="none"/>
            <a:tailEnd len="med" w="med" type="triangle"/>
          </a:ln>
        </p:spPr>
      </p:cxnSp>
      <p:sp>
        <p:nvSpPr>
          <p:cNvPr id="278" name="Google Shape;278;p19"/>
          <p:cNvSpPr txBox="1"/>
          <p:nvPr/>
        </p:nvSpPr>
        <p:spPr>
          <a:xfrm>
            <a:off x="7513320" y="3043355"/>
            <a:ext cx="4258601"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Catatan:</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Masuk kedalam folder menggunan </a:t>
            </a:r>
            <a:r>
              <a:rPr b="1" lang="en-US" sz="2400">
                <a:solidFill>
                  <a:schemeClr val="dk1"/>
                </a:solidFill>
                <a:latin typeface="Calibri"/>
                <a:ea typeface="Calibri"/>
                <a:cs typeface="Calibri"/>
                <a:sym typeface="Calibri"/>
              </a:rPr>
              <a:t>cd diikuti nama folder</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Keluar dari folder menggunakan </a:t>
            </a:r>
            <a:r>
              <a:rPr b="1" lang="en-US" sz="2400">
                <a:solidFill>
                  <a:schemeClr val="dk1"/>
                </a:solidFill>
                <a:latin typeface="Calibri"/>
                <a:ea typeface="Calibri"/>
                <a:cs typeface="Calibri"/>
                <a:sym typeface="Calibri"/>
              </a:rPr>
              <a:t>cd ..</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cxnSp>
        <p:nvCxnSpPr>
          <p:cNvPr id="279" name="Google Shape;279;p19"/>
          <p:cNvCxnSpPr/>
          <p:nvPr/>
        </p:nvCxnSpPr>
        <p:spPr>
          <a:xfrm>
            <a:off x="3291840" y="3688080"/>
            <a:ext cx="4419600" cy="1783080"/>
          </a:xfrm>
          <a:prstGeom prst="straightConnector1">
            <a:avLst/>
          </a:prstGeom>
          <a:noFill/>
          <a:ln cap="flat" cmpd="sng" w="44450">
            <a:solidFill>
              <a:srgbClr val="FF0000"/>
            </a:solidFill>
            <a:prstDash val="solid"/>
            <a:miter lim="800000"/>
            <a:headEnd len="sm" w="sm" type="none"/>
            <a:tailEnd len="med" w="med" type="triangle"/>
          </a:ln>
        </p:spPr>
      </p:cxnSp>
      <p:sp>
        <p:nvSpPr>
          <p:cNvPr id="280" name="Google Shape;280;p19"/>
          <p:cNvSpPr txBox="1"/>
          <p:nvPr/>
        </p:nvSpPr>
        <p:spPr>
          <a:xfrm>
            <a:off x="7711440" y="5304203"/>
            <a:ext cx="358612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Pengaksesan file python</a:t>
            </a:r>
            <a:endParaRPr/>
          </a:p>
        </p:txBody>
      </p:sp>
      <p:cxnSp>
        <p:nvCxnSpPr>
          <p:cNvPr id="281" name="Google Shape;281;p19"/>
          <p:cNvCxnSpPr/>
          <p:nvPr/>
        </p:nvCxnSpPr>
        <p:spPr>
          <a:xfrm>
            <a:off x="3611880" y="4702775"/>
            <a:ext cx="4099560" cy="768385"/>
          </a:xfrm>
          <a:prstGeom prst="straightConnector1">
            <a:avLst/>
          </a:prstGeom>
          <a:noFill/>
          <a:ln cap="flat" cmpd="sng" w="44450">
            <a:solidFill>
              <a:srgbClr val="FF0000"/>
            </a:solidFill>
            <a:prstDash val="solid"/>
            <a:miter lim="800000"/>
            <a:headEnd len="sm" w="sm"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20"/>
          <p:cNvSpPr txBox="1"/>
          <p:nvPr/>
        </p:nvSpPr>
        <p:spPr>
          <a:xfrm>
            <a:off x="643782" y="777293"/>
            <a:ext cx="8768233" cy="733478"/>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Federo"/>
              <a:buNone/>
            </a:pPr>
            <a:r>
              <a:rPr b="1" lang="en-US" sz="4400">
                <a:solidFill>
                  <a:schemeClr val="dk1"/>
                </a:solidFill>
                <a:latin typeface="Federo"/>
                <a:ea typeface="Federo"/>
                <a:cs typeface="Federo"/>
                <a:sym typeface="Federo"/>
              </a:rPr>
              <a:t>CMD - Command Prompt</a:t>
            </a:r>
            <a:endParaRPr b="1" sz="4400">
              <a:solidFill>
                <a:srgbClr val="00B050"/>
              </a:solidFill>
              <a:latin typeface="Federo"/>
              <a:ea typeface="Federo"/>
              <a:cs typeface="Federo"/>
              <a:sym typeface="Federo"/>
            </a:endParaRPr>
          </a:p>
        </p:txBody>
      </p:sp>
      <p:sp>
        <p:nvSpPr>
          <p:cNvPr id="287" name="Google Shape;287;p20"/>
          <p:cNvSpPr/>
          <p:nvPr/>
        </p:nvSpPr>
        <p:spPr>
          <a:xfrm>
            <a:off x="101413" y="95533"/>
            <a:ext cx="11976856" cy="6660890"/>
          </a:xfrm>
          <a:prstGeom prst="rect">
            <a:avLst/>
          </a:prstGeom>
          <a:noFill/>
          <a:ln cap="flat" cmpd="sng" w="193675">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8" name="Google Shape;288;p20"/>
          <p:cNvSpPr txBox="1"/>
          <p:nvPr/>
        </p:nvSpPr>
        <p:spPr>
          <a:xfrm>
            <a:off x="1066800" y="1730865"/>
            <a:ext cx="969264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00"/>
                </a:solidFill>
                <a:latin typeface="Calibri"/>
                <a:ea typeface="Calibri"/>
                <a:cs typeface="Calibri"/>
                <a:sym typeface="Calibri"/>
              </a:rPr>
              <a:t>PEMANGGILAN LANGSUNG</a:t>
            </a:r>
            <a:endParaRPr sz="2400">
              <a:solidFill>
                <a:srgbClr val="FF0000"/>
              </a:solidFill>
              <a:latin typeface="Calibri"/>
              <a:ea typeface="Calibri"/>
              <a:cs typeface="Calibri"/>
              <a:sym typeface="Calibri"/>
            </a:endParaRPr>
          </a:p>
        </p:txBody>
      </p:sp>
      <p:pic>
        <p:nvPicPr>
          <p:cNvPr descr="Gambar terkait" id="289" name="Google Shape;289;p20"/>
          <p:cNvPicPr preferRelativeResize="0"/>
          <p:nvPr/>
        </p:nvPicPr>
        <p:blipFill rotWithShape="1">
          <a:blip r:embed="rId3">
            <a:alphaModFix/>
          </a:blip>
          <a:srcRect b="0" l="0" r="0" t="0"/>
          <a:stretch/>
        </p:blipFill>
        <p:spPr>
          <a:xfrm>
            <a:off x="9331187" y="159375"/>
            <a:ext cx="2515022" cy="1969314"/>
          </a:xfrm>
          <a:prstGeom prst="rect">
            <a:avLst/>
          </a:prstGeom>
          <a:noFill/>
          <a:ln>
            <a:noFill/>
          </a:ln>
        </p:spPr>
      </p:pic>
      <p:pic>
        <p:nvPicPr>
          <p:cNvPr id="290" name="Google Shape;290;p20"/>
          <p:cNvPicPr preferRelativeResize="0"/>
          <p:nvPr/>
        </p:nvPicPr>
        <p:blipFill rotWithShape="1">
          <a:blip r:embed="rId4">
            <a:alphaModFix/>
          </a:blip>
          <a:srcRect b="0" l="0" r="0" t="0"/>
          <a:stretch/>
        </p:blipFill>
        <p:spPr>
          <a:xfrm>
            <a:off x="1066800" y="2625760"/>
            <a:ext cx="7437120" cy="3485479"/>
          </a:xfrm>
          <a:prstGeom prst="rect">
            <a:avLst/>
          </a:prstGeom>
          <a:noFill/>
          <a:ln>
            <a:noFill/>
          </a:ln>
        </p:spPr>
      </p:pic>
      <p:cxnSp>
        <p:nvCxnSpPr>
          <p:cNvPr id="291" name="Google Shape;291;p20"/>
          <p:cNvCxnSpPr/>
          <p:nvPr/>
        </p:nvCxnSpPr>
        <p:spPr>
          <a:xfrm flipH="1" rot="10800000">
            <a:off x="1767840" y="2453640"/>
            <a:ext cx="3779520" cy="777241"/>
          </a:xfrm>
          <a:prstGeom prst="straightConnector1">
            <a:avLst/>
          </a:prstGeom>
          <a:noFill/>
          <a:ln cap="flat" cmpd="sng" w="44450">
            <a:solidFill>
              <a:srgbClr val="FF0000"/>
            </a:solidFill>
            <a:prstDash val="solid"/>
            <a:miter lim="800000"/>
            <a:headEnd len="sm" w="sm" type="none"/>
            <a:tailEnd len="med" w="med" type="triangle"/>
          </a:ln>
        </p:spPr>
      </p:cxnSp>
      <p:sp>
        <p:nvSpPr>
          <p:cNvPr id="292" name="Google Shape;292;p20"/>
          <p:cNvSpPr txBox="1"/>
          <p:nvPr/>
        </p:nvSpPr>
        <p:spPr>
          <a:xfrm>
            <a:off x="5499469" y="2222807"/>
            <a:ext cx="281307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Memanggil compiler</a:t>
            </a:r>
            <a:endParaRPr/>
          </a:p>
        </p:txBody>
      </p:sp>
      <p:sp>
        <p:nvSpPr>
          <p:cNvPr id="293" name="Google Shape;293;p20"/>
          <p:cNvSpPr txBox="1"/>
          <p:nvPr/>
        </p:nvSpPr>
        <p:spPr>
          <a:xfrm>
            <a:off x="8810267" y="3043355"/>
            <a:ext cx="2961654"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Catatan pengguna windows:</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Jika dalam 1 partisi tersebut akses folder menggunakan /</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Jika diluar partisi akses folder menggunakan \</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21"/>
          <p:cNvSpPr txBox="1"/>
          <p:nvPr/>
        </p:nvSpPr>
        <p:spPr>
          <a:xfrm>
            <a:off x="814877" y="500093"/>
            <a:ext cx="8768233" cy="733478"/>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Federo"/>
              <a:buNone/>
            </a:pPr>
            <a:r>
              <a:rPr b="1" lang="en-US" sz="4400">
                <a:solidFill>
                  <a:schemeClr val="dk1"/>
                </a:solidFill>
                <a:latin typeface="Federo"/>
                <a:ea typeface="Federo"/>
                <a:cs typeface="Federo"/>
                <a:sym typeface="Federo"/>
              </a:rPr>
              <a:t>Windows PowerShell</a:t>
            </a:r>
            <a:endParaRPr b="1" sz="4400">
              <a:solidFill>
                <a:srgbClr val="00B050"/>
              </a:solidFill>
              <a:latin typeface="Federo"/>
              <a:ea typeface="Federo"/>
              <a:cs typeface="Federo"/>
              <a:sym typeface="Federo"/>
            </a:endParaRPr>
          </a:p>
        </p:txBody>
      </p:sp>
      <p:sp>
        <p:nvSpPr>
          <p:cNvPr id="300" name="Google Shape;300;p21"/>
          <p:cNvSpPr/>
          <p:nvPr/>
        </p:nvSpPr>
        <p:spPr>
          <a:xfrm>
            <a:off x="101413" y="95533"/>
            <a:ext cx="11976856" cy="6660890"/>
          </a:xfrm>
          <a:prstGeom prst="rect">
            <a:avLst/>
          </a:prstGeom>
          <a:noFill/>
          <a:ln cap="flat" cmpd="sng" w="193675">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1" name="Google Shape;301;p21"/>
          <p:cNvSpPr txBox="1"/>
          <p:nvPr/>
        </p:nvSpPr>
        <p:spPr>
          <a:xfrm>
            <a:off x="1066800" y="1730865"/>
            <a:ext cx="969264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00"/>
                </a:solidFill>
                <a:latin typeface="Calibri"/>
                <a:ea typeface="Calibri"/>
                <a:cs typeface="Calibri"/>
                <a:sym typeface="Calibri"/>
              </a:rPr>
              <a:t>PEMANGGILAN LANGSUNG dengan </a:t>
            </a:r>
            <a:r>
              <a:rPr b="1" lang="en-US" sz="2400">
                <a:solidFill>
                  <a:srgbClr val="FF0000"/>
                </a:solidFill>
                <a:latin typeface="Calibri"/>
                <a:ea typeface="Calibri"/>
                <a:cs typeface="Calibri"/>
                <a:sym typeface="Calibri"/>
              </a:rPr>
              <a:t>import </a:t>
            </a:r>
            <a:r>
              <a:rPr lang="en-US" sz="2400">
                <a:solidFill>
                  <a:srgbClr val="FF0000"/>
                </a:solidFill>
                <a:latin typeface="Calibri"/>
                <a:ea typeface="Calibri"/>
                <a:cs typeface="Calibri"/>
                <a:sym typeface="Calibri"/>
              </a:rPr>
              <a:t>di ikuti </a:t>
            </a:r>
            <a:r>
              <a:rPr b="1" lang="en-US" sz="2400">
                <a:solidFill>
                  <a:srgbClr val="FF0000"/>
                </a:solidFill>
                <a:latin typeface="Calibri"/>
                <a:ea typeface="Calibri"/>
                <a:cs typeface="Calibri"/>
                <a:sym typeface="Calibri"/>
              </a:rPr>
              <a:t>nama_file</a:t>
            </a:r>
            <a:r>
              <a:rPr lang="en-US" sz="2400">
                <a:solidFill>
                  <a:srgbClr val="FF0000"/>
                </a:solidFill>
                <a:latin typeface="Calibri"/>
                <a:ea typeface="Calibri"/>
                <a:cs typeface="Calibri"/>
                <a:sym typeface="Calibri"/>
              </a:rPr>
              <a:t> tanpa .py</a:t>
            </a:r>
            <a:endParaRPr sz="2400">
              <a:solidFill>
                <a:srgbClr val="FF0000"/>
              </a:solidFill>
              <a:latin typeface="Calibri"/>
              <a:ea typeface="Calibri"/>
              <a:cs typeface="Calibri"/>
              <a:sym typeface="Calibri"/>
            </a:endParaRPr>
          </a:p>
        </p:txBody>
      </p:sp>
      <p:pic>
        <p:nvPicPr>
          <p:cNvPr id="302" name="Google Shape;302;p21"/>
          <p:cNvPicPr preferRelativeResize="0"/>
          <p:nvPr/>
        </p:nvPicPr>
        <p:blipFill rotWithShape="1">
          <a:blip r:embed="rId3">
            <a:alphaModFix/>
          </a:blip>
          <a:srcRect b="0" l="0" r="0" t="0"/>
          <a:stretch/>
        </p:blipFill>
        <p:spPr>
          <a:xfrm>
            <a:off x="1066800" y="2313622"/>
            <a:ext cx="6858000" cy="3690938"/>
          </a:xfrm>
          <a:prstGeom prst="rect">
            <a:avLst/>
          </a:prstGeom>
          <a:noFill/>
          <a:ln>
            <a:noFill/>
          </a:ln>
        </p:spPr>
      </p:pic>
      <p:cxnSp>
        <p:nvCxnSpPr>
          <p:cNvPr id="303" name="Google Shape;303;p21"/>
          <p:cNvCxnSpPr/>
          <p:nvPr/>
        </p:nvCxnSpPr>
        <p:spPr>
          <a:xfrm flipH="1" rot="10800000">
            <a:off x="2286000" y="3246665"/>
            <a:ext cx="6604187" cy="277877"/>
          </a:xfrm>
          <a:prstGeom prst="straightConnector1">
            <a:avLst/>
          </a:prstGeom>
          <a:noFill/>
          <a:ln cap="flat" cmpd="sng" w="44450">
            <a:solidFill>
              <a:srgbClr val="FF0000"/>
            </a:solidFill>
            <a:prstDash val="solid"/>
            <a:miter lim="800000"/>
            <a:headEnd len="sm" w="sm" type="none"/>
            <a:tailEnd len="med" w="med" type="triangle"/>
          </a:ln>
        </p:spPr>
      </p:cxnSp>
      <p:sp>
        <p:nvSpPr>
          <p:cNvPr id="304" name="Google Shape;304;p21"/>
          <p:cNvSpPr txBox="1"/>
          <p:nvPr/>
        </p:nvSpPr>
        <p:spPr>
          <a:xfrm>
            <a:off x="1066800" y="1751598"/>
            <a:ext cx="969264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00"/>
                </a:solidFill>
                <a:latin typeface="Calibri"/>
                <a:ea typeface="Calibri"/>
                <a:cs typeface="Calibri"/>
                <a:sym typeface="Calibri"/>
              </a:rPr>
              <a:t>PEMANGGILAN LANGSUNG dengan </a:t>
            </a:r>
            <a:r>
              <a:rPr b="1" lang="en-US" sz="2400">
                <a:solidFill>
                  <a:srgbClr val="FF0000"/>
                </a:solidFill>
                <a:latin typeface="Calibri"/>
                <a:ea typeface="Calibri"/>
                <a:cs typeface="Calibri"/>
                <a:sym typeface="Calibri"/>
              </a:rPr>
              <a:t>import </a:t>
            </a:r>
            <a:r>
              <a:rPr lang="en-US" sz="2400">
                <a:solidFill>
                  <a:srgbClr val="FF0000"/>
                </a:solidFill>
                <a:latin typeface="Calibri"/>
                <a:ea typeface="Calibri"/>
                <a:cs typeface="Calibri"/>
                <a:sym typeface="Calibri"/>
              </a:rPr>
              <a:t>di ikuti </a:t>
            </a:r>
            <a:r>
              <a:rPr b="1" lang="en-US" sz="2400">
                <a:solidFill>
                  <a:srgbClr val="FF0000"/>
                </a:solidFill>
                <a:latin typeface="Calibri"/>
                <a:ea typeface="Calibri"/>
                <a:cs typeface="Calibri"/>
                <a:sym typeface="Calibri"/>
              </a:rPr>
              <a:t>nama_file</a:t>
            </a:r>
            <a:r>
              <a:rPr lang="en-US" sz="2400">
                <a:solidFill>
                  <a:srgbClr val="FF0000"/>
                </a:solidFill>
                <a:latin typeface="Calibri"/>
                <a:ea typeface="Calibri"/>
                <a:cs typeface="Calibri"/>
                <a:sym typeface="Calibri"/>
              </a:rPr>
              <a:t> tanpa .py</a:t>
            </a:r>
            <a:endParaRPr sz="2400">
              <a:solidFill>
                <a:srgbClr val="FF0000"/>
              </a:solidFill>
              <a:latin typeface="Calibri"/>
              <a:ea typeface="Calibri"/>
              <a:cs typeface="Calibri"/>
              <a:sym typeface="Calibri"/>
            </a:endParaRPr>
          </a:p>
        </p:txBody>
      </p:sp>
      <p:sp>
        <p:nvSpPr>
          <p:cNvPr id="305" name="Google Shape;305;p21"/>
          <p:cNvSpPr txBox="1"/>
          <p:nvPr/>
        </p:nvSpPr>
        <p:spPr>
          <a:xfrm>
            <a:off x="8918514" y="3014144"/>
            <a:ext cx="184092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2"/>
                </a:solidFill>
                <a:latin typeface="Calibri"/>
                <a:ea typeface="Calibri"/>
                <a:cs typeface="Calibri"/>
                <a:sym typeface="Calibri"/>
              </a:rPr>
              <a:t>Pemanggilan</a:t>
            </a:r>
            <a:endParaRPr sz="2400">
              <a:solidFill>
                <a:schemeClr val="dk2"/>
              </a:solidFill>
              <a:latin typeface="Calibri"/>
              <a:ea typeface="Calibri"/>
              <a:cs typeface="Calibri"/>
              <a:sym typeface="Calibri"/>
            </a:endParaRPr>
          </a:p>
        </p:txBody>
      </p:sp>
      <p:cxnSp>
        <p:nvCxnSpPr>
          <p:cNvPr id="306" name="Google Shape;306;p21"/>
          <p:cNvCxnSpPr/>
          <p:nvPr/>
        </p:nvCxnSpPr>
        <p:spPr>
          <a:xfrm flipH="1" rot="10800000">
            <a:off x="2969431" y="2353830"/>
            <a:ext cx="6631553" cy="555754"/>
          </a:xfrm>
          <a:prstGeom prst="straightConnector1">
            <a:avLst/>
          </a:prstGeom>
          <a:noFill/>
          <a:ln cap="flat" cmpd="sng" w="44450">
            <a:solidFill>
              <a:srgbClr val="FF0000"/>
            </a:solidFill>
            <a:prstDash val="solid"/>
            <a:miter lim="800000"/>
            <a:headEnd len="sm" w="sm" type="none"/>
            <a:tailEnd len="med" w="med" type="triangle"/>
          </a:ln>
        </p:spPr>
      </p:cxnSp>
      <p:sp>
        <p:nvSpPr>
          <p:cNvPr id="307" name="Google Shape;307;p21"/>
          <p:cNvSpPr txBox="1"/>
          <p:nvPr/>
        </p:nvSpPr>
        <p:spPr>
          <a:xfrm>
            <a:off x="9662689" y="2082789"/>
            <a:ext cx="1840926"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2"/>
                </a:solidFill>
                <a:latin typeface="Calibri"/>
                <a:ea typeface="Calibri"/>
                <a:cs typeface="Calibri"/>
                <a:sym typeface="Calibri"/>
              </a:rPr>
              <a:t>Pemanggilan</a:t>
            </a:r>
            <a:endParaRPr sz="2400">
              <a:solidFill>
                <a:schemeClr val="dk2"/>
              </a:solidFill>
              <a:latin typeface="Calibri"/>
              <a:ea typeface="Calibri"/>
              <a:cs typeface="Calibri"/>
              <a:sym typeface="Calibri"/>
            </a:endParaRPr>
          </a:p>
          <a:p>
            <a:pPr indent="0" lvl="0" marL="0" marR="0" rtl="0" algn="l">
              <a:spcBef>
                <a:spcPts val="0"/>
              </a:spcBef>
              <a:spcAft>
                <a:spcPts val="0"/>
              </a:spcAft>
              <a:buNone/>
            </a:pPr>
            <a:r>
              <a:rPr lang="en-US" sz="2400">
                <a:solidFill>
                  <a:schemeClr val="dk2"/>
                </a:solidFill>
                <a:latin typeface="Calibri"/>
                <a:ea typeface="Calibri"/>
                <a:cs typeface="Calibri"/>
                <a:sym typeface="Calibri"/>
              </a:rPr>
              <a:t>Ekstensi file</a:t>
            </a:r>
            <a:endParaRPr sz="2400">
              <a:solidFill>
                <a:schemeClr val="dk2"/>
              </a:solidFill>
              <a:latin typeface="Calibri"/>
              <a:ea typeface="Calibri"/>
              <a:cs typeface="Calibri"/>
              <a:sym typeface="Calibri"/>
            </a:endParaRPr>
          </a:p>
        </p:txBody>
      </p:sp>
      <p:sp>
        <p:nvSpPr>
          <p:cNvPr id="308" name="Google Shape;308;p21"/>
          <p:cNvSpPr txBox="1"/>
          <p:nvPr/>
        </p:nvSpPr>
        <p:spPr>
          <a:xfrm>
            <a:off x="8190608" y="5589061"/>
            <a:ext cx="3621853"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00"/>
                </a:solidFill>
                <a:latin typeface="Calibri"/>
                <a:ea typeface="Calibri"/>
                <a:cs typeface="Calibri"/>
                <a:sym typeface="Calibri"/>
              </a:rPr>
              <a:t>Klik kiri + shift - &gt;Open powerShell Windows here</a:t>
            </a:r>
            <a:endParaRPr sz="2400">
              <a:solidFill>
                <a:srgbClr val="FF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g41b43a4a6c_0_9"/>
          <p:cNvSpPr txBox="1"/>
          <p:nvPr>
            <p:ph type="title"/>
          </p:nvPr>
        </p:nvSpPr>
        <p:spPr>
          <a:xfrm>
            <a:off x="601200" y="424400"/>
            <a:ext cx="10989600" cy="1736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C000"/>
              </a:buClr>
              <a:buSzPts val="5400"/>
              <a:buFont typeface="Federo"/>
              <a:buNone/>
            </a:pPr>
            <a:r>
              <a:rPr b="1" lang="en-US" sz="6000">
                <a:solidFill>
                  <a:srgbClr val="FFC000"/>
                </a:solidFill>
                <a:latin typeface="Federo"/>
                <a:ea typeface="Federo"/>
                <a:cs typeface="Federo"/>
                <a:sym typeface="Federo"/>
              </a:rPr>
              <a:t>Algoritma </a:t>
            </a:r>
            <a:r>
              <a:rPr b="1" lang="en-US" sz="6000">
                <a:solidFill>
                  <a:srgbClr val="FFC000"/>
                </a:solidFill>
                <a:latin typeface="Federo"/>
                <a:ea typeface="Federo"/>
                <a:cs typeface="Federo"/>
                <a:sym typeface="Federo"/>
              </a:rPr>
              <a:t> ?</a:t>
            </a:r>
            <a:endParaRPr b="1" sz="6000">
              <a:solidFill>
                <a:srgbClr val="FFC000"/>
              </a:solidFill>
              <a:latin typeface="Federo"/>
              <a:ea typeface="Federo"/>
              <a:cs typeface="Federo"/>
              <a:sym typeface="Federo"/>
            </a:endParaRPr>
          </a:p>
        </p:txBody>
      </p:sp>
      <p:sp>
        <p:nvSpPr>
          <p:cNvPr id="106" name="Google Shape;106;g41b43a4a6c_0_9"/>
          <p:cNvSpPr txBox="1"/>
          <p:nvPr>
            <p:ph type="title"/>
          </p:nvPr>
        </p:nvSpPr>
        <p:spPr>
          <a:xfrm>
            <a:off x="805050" y="1993425"/>
            <a:ext cx="10989600" cy="4051500"/>
          </a:xfrm>
          <a:prstGeom prst="rect">
            <a:avLst/>
          </a:prstGeom>
          <a:noFill/>
          <a:ln>
            <a:noFill/>
          </a:ln>
        </p:spPr>
        <p:txBody>
          <a:bodyPr anchorCtr="0" anchor="ctr" bIns="45700" lIns="91425" spcFirstLastPara="1" rIns="91425" wrap="square" tIns="45700">
            <a:noAutofit/>
          </a:bodyPr>
          <a:lstStyle/>
          <a:p>
            <a:pPr indent="-419100" lvl="0" marL="457200" rtl="0" algn="l">
              <a:lnSpc>
                <a:spcPct val="90000"/>
              </a:lnSpc>
              <a:spcBef>
                <a:spcPts val="0"/>
              </a:spcBef>
              <a:spcAft>
                <a:spcPts val="0"/>
              </a:spcAft>
              <a:buClr>
                <a:srgbClr val="000000"/>
              </a:buClr>
              <a:buSzPts val="3000"/>
              <a:buFont typeface="Federo"/>
              <a:buAutoNum type="arabicPeriod"/>
            </a:pPr>
            <a:r>
              <a:rPr lang="en-US" sz="3000">
                <a:solidFill>
                  <a:srgbClr val="000000"/>
                </a:solidFill>
                <a:latin typeface="Federo"/>
                <a:ea typeface="Federo"/>
                <a:cs typeface="Federo"/>
                <a:sym typeface="Federo"/>
              </a:rPr>
              <a:t>Urutan langkah-langkah sederhana</a:t>
            </a:r>
            <a:endParaRPr sz="3000">
              <a:solidFill>
                <a:srgbClr val="000000"/>
              </a:solidFill>
              <a:latin typeface="Federo"/>
              <a:ea typeface="Federo"/>
              <a:cs typeface="Federo"/>
              <a:sym typeface="Federo"/>
            </a:endParaRPr>
          </a:p>
          <a:p>
            <a:pPr indent="-419100" lvl="0" marL="457200" rtl="0" algn="l">
              <a:lnSpc>
                <a:spcPct val="90000"/>
              </a:lnSpc>
              <a:spcBef>
                <a:spcPts val="0"/>
              </a:spcBef>
              <a:spcAft>
                <a:spcPts val="0"/>
              </a:spcAft>
              <a:buClr>
                <a:srgbClr val="000000"/>
              </a:buClr>
              <a:buSzPts val="3000"/>
              <a:buFont typeface="Federo"/>
              <a:buAutoNum type="arabicPeriod"/>
            </a:pPr>
            <a:r>
              <a:rPr lang="en-US" sz="3000">
                <a:solidFill>
                  <a:srgbClr val="000000"/>
                </a:solidFill>
                <a:latin typeface="Federo"/>
                <a:ea typeface="Federo"/>
                <a:cs typeface="Federo"/>
                <a:sym typeface="Federo"/>
              </a:rPr>
              <a:t>Aliran proses kontrol yang menentukan kapan masing-masing langkah dieksekusi</a:t>
            </a:r>
            <a:endParaRPr sz="3000">
              <a:solidFill>
                <a:srgbClr val="000000"/>
              </a:solidFill>
              <a:latin typeface="Federo"/>
              <a:ea typeface="Federo"/>
              <a:cs typeface="Federo"/>
              <a:sym typeface="Federo"/>
            </a:endParaRPr>
          </a:p>
          <a:p>
            <a:pPr indent="-419100" lvl="0" marL="457200" rtl="0" algn="l">
              <a:lnSpc>
                <a:spcPct val="90000"/>
              </a:lnSpc>
              <a:spcBef>
                <a:spcPts val="0"/>
              </a:spcBef>
              <a:spcAft>
                <a:spcPts val="0"/>
              </a:spcAft>
              <a:buClr>
                <a:srgbClr val="000000"/>
              </a:buClr>
              <a:buSzPts val="3000"/>
              <a:buFont typeface="Federo"/>
              <a:buAutoNum type="arabicPeriod"/>
            </a:pPr>
            <a:r>
              <a:rPr lang="en-US" sz="3000">
                <a:solidFill>
                  <a:srgbClr val="000000"/>
                </a:solidFill>
                <a:latin typeface="Federo"/>
                <a:ea typeface="Federo"/>
                <a:cs typeface="Federo"/>
                <a:sym typeface="Federo"/>
              </a:rPr>
              <a:t>Sarana untuk menentukan kapan harus berhenti</a:t>
            </a:r>
            <a:endParaRPr sz="3000">
              <a:solidFill>
                <a:srgbClr val="000000"/>
              </a:solidFill>
              <a:latin typeface="Federo"/>
              <a:ea typeface="Federo"/>
              <a:cs typeface="Federo"/>
              <a:sym typeface="Federo"/>
            </a:endParaRPr>
          </a:p>
          <a:p>
            <a:pPr indent="0" lvl="0" marL="0" rtl="0" algn="l">
              <a:lnSpc>
                <a:spcPct val="90000"/>
              </a:lnSpc>
              <a:spcBef>
                <a:spcPts val="0"/>
              </a:spcBef>
              <a:spcAft>
                <a:spcPts val="0"/>
              </a:spcAft>
              <a:buClr>
                <a:schemeClr val="dk1"/>
              </a:buClr>
              <a:buSzPts val="1100"/>
              <a:buFont typeface="Arial"/>
              <a:buNone/>
            </a:pPr>
            <a:r>
              <a:t/>
            </a:r>
            <a:endParaRPr sz="2700">
              <a:solidFill>
                <a:srgbClr val="222222"/>
              </a:solidFill>
              <a:highlight>
                <a:srgbClr val="F8F9FA"/>
              </a:highlight>
              <a:latin typeface="Arial"/>
              <a:ea typeface="Arial"/>
              <a:cs typeface="Arial"/>
              <a:sym typeface="Arial"/>
            </a:endParaRPr>
          </a:p>
          <a:p>
            <a:pPr indent="0" lvl="0" marL="0" rtl="0" algn="l">
              <a:lnSpc>
                <a:spcPct val="90000"/>
              </a:lnSpc>
              <a:spcBef>
                <a:spcPts val="0"/>
              </a:spcBef>
              <a:spcAft>
                <a:spcPts val="0"/>
              </a:spcAft>
              <a:buClr>
                <a:schemeClr val="dk1"/>
              </a:buClr>
              <a:buSzPts val="1100"/>
              <a:buFont typeface="Arial"/>
              <a:buNone/>
            </a:pPr>
            <a:r>
              <a:t/>
            </a:r>
            <a:endParaRPr sz="2700">
              <a:solidFill>
                <a:srgbClr val="222222"/>
              </a:solidFill>
              <a:highlight>
                <a:srgbClr val="F8F9FA"/>
              </a:highlight>
              <a:latin typeface="Arial"/>
              <a:ea typeface="Arial"/>
              <a:cs typeface="Arial"/>
              <a:sym typeface="Arial"/>
            </a:endParaRPr>
          </a:p>
          <a:p>
            <a:pPr indent="0" lvl="0" marL="0" rtl="0" algn="l">
              <a:lnSpc>
                <a:spcPct val="90000"/>
              </a:lnSpc>
              <a:spcBef>
                <a:spcPts val="0"/>
              </a:spcBef>
              <a:spcAft>
                <a:spcPts val="0"/>
              </a:spcAft>
              <a:buClr>
                <a:schemeClr val="dk1"/>
              </a:buClr>
              <a:buSzPts val="1100"/>
              <a:buFont typeface="Arial"/>
              <a:buNone/>
            </a:pPr>
            <a:r>
              <a:rPr lang="en-US" sz="2700">
                <a:solidFill>
                  <a:srgbClr val="CC0000"/>
                </a:solidFill>
                <a:latin typeface="Arial"/>
                <a:ea typeface="Arial"/>
                <a:cs typeface="Arial"/>
                <a:sym typeface="Arial"/>
              </a:rPr>
              <a:t>1+3+5 = Algoritma</a:t>
            </a:r>
            <a:endParaRPr sz="2700">
              <a:solidFill>
                <a:srgbClr val="CC0000"/>
              </a:solidFill>
              <a:latin typeface="Arial"/>
              <a:ea typeface="Arial"/>
              <a:cs typeface="Arial"/>
              <a:sym typeface="Arial"/>
            </a:endParaRPr>
          </a:p>
          <a:p>
            <a:pPr indent="0" lvl="0" marL="0" rtl="0" algn="l">
              <a:lnSpc>
                <a:spcPct val="90000"/>
              </a:lnSpc>
              <a:spcBef>
                <a:spcPts val="0"/>
              </a:spcBef>
              <a:spcAft>
                <a:spcPts val="0"/>
              </a:spcAft>
              <a:buClr>
                <a:srgbClr val="FFC000"/>
              </a:buClr>
              <a:buSzPts val="5400"/>
              <a:buFont typeface="Federo"/>
              <a:buNone/>
            </a:pPr>
            <a:r>
              <a:t/>
            </a:r>
            <a:endParaRPr sz="3000">
              <a:solidFill>
                <a:srgbClr val="000000"/>
              </a:solidFill>
              <a:latin typeface="Federo"/>
              <a:ea typeface="Federo"/>
              <a:cs typeface="Federo"/>
              <a:sym typeface="Fede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
          <p:cNvSpPr txBox="1"/>
          <p:nvPr>
            <p:ph type="title"/>
          </p:nvPr>
        </p:nvSpPr>
        <p:spPr>
          <a:xfrm>
            <a:off x="1027120" y="308143"/>
            <a:ext cx="10515600" cy="332313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C000"/>
              </a:buClr>
              <a:buSzPts val="5400"/>
              <a:buFont typeface="Federo"/>
              <a:buNone/>
            </a:pPr>
            <a:r>
              <a:rPr b="1" lang="en-US" sz="5400">
                <a:solidFill>
                  <a:srgbClr val="FFC000"/>
                </a:solidFill>
                <a:latin typeface="Federo"/>
                <a:ea typeface="Federo"/>
                <a:cs typeface="Federo"/>
                <a:sym typeface="Federo"/>
              </a:rPr>
              <a:t>PENGENALAN DASAR PEMROGRAMAN</a:t>
            </a:r>
            <a:endParaRPr b="1" sz="6000">
              <a:solidFill>
                <a:srgbClr val="FFC000"/>
              </a:solidFill>
              <a:latin typeface="Federo"/>
              <a:ea typeface="Federo"/>
              <a:cs typeface="Federo"/>
              <a:sym typeface="Federo"/>
            </a:endParaRPr>
          </a:p>
        </p:txBody>
      </p:sp>
      <p:sp>
        <p:nvSpPr>
          <p:cNvPr id="112" name="Google Shape;112;p2"/>
          <p:cNvSpPr/>
          <p:nvPr/>
        </p:nvSpPr>
        <p:spPr>
          <a:xfrm>
            <a:off x="101413" y="95533"/>
            <a:ext cx="11976856" cy="6660890"/>
          </a:xfrm>
          <a:prstGeom prst="rect">
            <a:avLst/>
          </a:prstGeom>
          <a:noFill/>
          <a:ln cap="flat" cmpd="sng" w="193675">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3" name="Google Shape;113;p2"/>
          <p:cNvPicPr preferRelativeResize="0"/>
          <p:nvPr/>
        </p:nvPicPr>
        <p:blipFill rotWithShape="1">
          <a:blip r:embed="rId3">
            <a:alphaModFix/>
          </a:blip>
          <a:srcRect b="0" l="0" r="0" t="0"/>
          <a:stretch/>
        </p:blipFill>
        <p:spPr>
          <a:xfrm>
            <a:off x="2384707" y="3631274"/>
            <a:ext cx="4564733" cy="2282367"/>
          </a:xfrm>
          <a:prstGeom prst="rect">
            <a:avLst/>
          </a:prstGeom>
          <a:noFill/>
          <a:ln>
            <a:noFill/>
          </a:ln>
        </p:spPr>
      </p:pic>
      <p:pic>
        <p:nvPicPr>
          <p:cNvPr id="114" name="Google Shape;114;p2"/>
          <p:cNvPicPr preferRelativeResize="0"/>
          <p:nvPr/>
        </p:nvPicPr>
        <p:blipFill rotWithShape="1">
          <a:blip r:embed="rId4">
            <a:alphaModFix/>
          </a:blip>
          <a:srcRect b="0" l="0" r="0" t="0"/>
          <a:stretch/>
        </p:blipFill>
        <p:spPr>
          <a:xfrm>
            <a:off x="6370201" y="3631275"/>
            <a:ext cx="3023526" cy="22860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3"/>
          <p:cNvSpPr txBox="1"/>
          <p:nvPr>
            <p:ph type="title"/>
          </p:nvPr>
        </p:nvSpPr>
        <p:spPr>
          <a:xfrm>
            <a:off x="2273988" y="344414"/>
            <a:ext cx="7464601" cy="873424"/>
          </a:xfrm>
          <a:prstGeom prst="rect">
            <a:avLst/>
          </a:prstGeom>
          <a:noFill/>
          <a:ln cap="flat" cmpd="dbl" w="76200">
            <a:solidFill>
              <a:srgbClr val="2E75B5"/>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Federo"/>
              <a:buNone/>
            </a:pPr>
            <a:r>
              <a:rPr b="1" lang="en-US">
                <a:latin typeface="Federo"/>
                <a:ea typeface="Federo"/>
                <a:cs typeface="Federo"/>
                <a:sym typeface="Federo"/>
              </a:rPr>
              <a:t>Bahasa Pemrograman - 1</a:t>
            </a:r>
            <a:endParaRPr b="1">
              <a:solidFill>
                <a:srgbClr val="00B050"/>
              </a:solidFill>
              <a:latin typeface="Federo"/>
              <a:ea typeface="Federo"/>
              <a:cs typeface="Federo"/>
              <a:sym typeface="Federo"/>
            </a:endParaRPr>
          </a:p>
        </p:txBody>
      </p:sp>
      <p:sp>
        <p:nvSpPr>
          <p:cNvPr id="120" name="Google Shape;120;p3"/>
          <p:cNvSpPr/>
          <p:nvPr/>
        </p:nvSpPr>
        <p:spPr>
          <a:xfrm>
            <a:off x="560229" y="1392776"/>
            <a:ext cx="10892118" cy="1938992"/>
          </a:xfrm>
          <a:prstGeom prst="rect">
            <a:avLst/>
          </a:prstGeom>
          <a:noFill/>
          <a:ln>
            <a:noFill/>
          </a:ln>
        </p:spPr>
        <p:txBody>
          <a:bodyPr anchorCtr="0" anchor="t" bIns="45700" lIns="91425" spcFirstLastPara="1" rIns="91425" wrap="square" tIns="45700">
            <a:spAutoFit/>
          </a:bodyPr>
          <a:lstStyle/>
          <a:p>
            <a:pPr indent="-285750" lvl="1" marL="742950" marR="0" rtl="0" algn="just">
              <a:spcBef>
                <a:spcPts val="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Bahasa Pemrograman merupakan sekumpulan perintah atau instruksi yang digunakan untuk </a:t>
            </a:r>
            <a:r>
              <a:rPr b="1" i="0" lang="en-US" sz="2000" u="none" cap="none" strike="noStrike">
                <a:solidFill>
                  <a:schemeClr val="dk1"/>
                </a:solidFill>
                <a:latin typeface="Arial"/>
                <a:ea typeface="Arial"/>
                <a:cs typeface="Arial"/>
                <a:sym typeface="Arial"/>
              </a:rPr>
              <a:t>berkomunikasi</a:t>
            </a:r>
            <a:r>
              <a:rPr b="0" i="0" lang="en-US" sz="2000" u="none" cap="none" strike="noStrike">
                <a:solidFill>
                  <a:schemeClr val="dk1"/>
                </a:solidFill>
                <a:latin typeface="Arial"/>
                <a:ea typeface="Arial"/>
                <a:cs typeface="Arial"/>
                <a:sym typeface="Arial"/>
              </a:rPr>
              <a:t> dengan computer untuk melakukan aksi tertentu.</a:t>
            </a:r>
            <a:endParaRPr/>
          </a:p>
          <a:p>
            <a:pPr indent="-285750" lvl="1" marL="742950" marR="0" rtl="0" algn="just">
              <a:spcBef>
                <a:spcPts val="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Umumnya ditulis dalam bentuk teks oleh manusia dan kemudian akan dieksekusi oleh computer.</a:t>
            </a:r>
            <a:endParaRPr/>
          </a:p>
          <a:p>
            <a:pPr indent="-285750" lvl="1" marL="742950" marR="0" rtl="0" algn="just">
              <a:spcBef>
                <a:spcPts val="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Bahasa Pemrograman berbeda dengan Bahasa manusia sehari-hari. Namun dari segi logika kedua pihak dapat saling memahami meskipun berbeda dari segi struktur</a:t>
            </a:r>
            <a:endParaRPr b="0" i="0" sz="2000" u="none" cap="none" strike="noStrike">
              <a:solidFill>
                <a:schemeClr val="dk1"/>
              </a:solidFill>
              <a:latin typeface="Arial"/>
              <a:ea typeface="Arial"/>
              <a:cs typeface="Arial"/>
              <a:sym typeface="Arial"/>
            </a:endParaRPr>
          </a:p>
        </p:txBody>
      </p:sp>
      <p:pic>
        <p:nvPicPr>
          <p:cNvPr descr="http://www.clker.com/cliparts/a/e/f/a/119710123263398684DTRave_Cartoon_Computer_and_Desktop.svg.hi.png" id="121" name="Google Shape;121;p3"/>
          <p:cNvPicPr preferRelativeResize="0"/>
          <p:nvPr/>
        </p:nvPicPr>
        <p:blipFill rotWithShape="1">
          <a:blip r:embed="rId3">
            <a:alphaModFix/>
          </a:blip>
          <a:srcRect b="0" l="0" r="0" t="0"/>
          <a:stretch/>
        </p:blipFill>
        <p:spPr>
          <a:xfrm>
            <a:off x="2294974" y="4877732"/>
            <a:ext cx="1831070" cy="1455701"/>
          </a:xfrm>
          <a:prstGeom prst="rect">
            <a:avLst/>
          </a:prstGeom>
          <a:noFill/>
          <a:ln>
            <a:noFill/>
          </a:ln>
        </p:spPr>
      </p:pic>
      <p:pic>
        <p:nvPicPr>
          <p:cNvPr descr="http://www.clker.com/cliparts/a/e/f/a/119710123263398684DTRave_Cartoon_Computer_and_Desktop.svg.hi.png" id="122" name="Google Shape;122;p3"/>
          <p:cNvPicPr preferRelativeResize="0"/>
          <p:nvPr/>
        </p:nvPicPr>
        <p:blipFill rotWithShape="1">
          <a:blip r:embed="rId3">
            <a:alphaModFix/>
          </a:blip>
          <a:srcRect b="0" l="0" r="0" t="0"/>
          <a:stretch/>
        </p:blipFill>
        <p:spPr>
          <a:xfrm>
            <a:off x="9842421" y="4964249"/>
            <a:ext cx="1831070" cy="1455701"/>
          </a:xfrm>
          <a:prstGeom prst="rect">
            <a:avLst/>
          </a:prstGeom>
          <a:noFill/>
          <a:ln>
            <a:noFill/>
          </a:ln>
        </p:spPr>
      </p:pic>
      <p:sp>
        <p:nvSpPr>
          <p:cNvPr id="123" name="Google Shape;123;p3"/>
          <p:cNvSpPr/>
          <p:nvPr/>
        </p:nvSpPr>
        <p:spPr>
          <a:xfrm>
            <a:off x="2994360" y="3913319"/>
            <a:ext cx="1023688" cy="721249"/>
          </a:xfrm>
          <a:prstGeom prst="wedgeEllipseCallout">
            <a:avLst>
              <a:gd fmla="val -20833" name="adj1"/>
              <a:gd fmla="val 62500" name="adj2"/>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24" name="Google Shape;124;p3"/>
          <p:cNvSpPr/>
          <p:nvPr/>
        </p:nvSpPr>
        <p:spPr>
          <a:xfrm>
            <a:off x="10010105" y="4016387"/>
            <a:ext cx="1796648" cy="716023"/>
          </a:xfrm>
          <a:prstGeom prst="wedgeEllipseCallout">
            <a:avLst>
              <a:gd fmla="val -10836" name="adj1"/>
              <a:gd fmla="val 64781" name="adj2"/>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“Hello”</a:t>
            </a:r>
            <a:endParaRPr sz="1800">
              <a:solidFill>
                <a:schemeClr val="dk1"/>
              </a:solidFill>
              <a:latin typeface="Calibri"/>
              <a:ea typeface="Calibri"/>
              <a:cs typeface="Calibri"/>
              <a:sym typeface="Calibri"/>
            </a:endParaRPr>
          </a:p>
        </p:txBody>
      </p:sp>
      <p:sp>
        <p:nvSpPr>
          <p:cNvPr id="125" name="Google Shape;125;p3"/>
          <p:cNvSpPr/>
          <p:nvPr/>
        </p:nvSpPr>
        <p:spPr>
          <a:xfrm>
            <a:off x="366485" y="3691746"/>
            <a:ext cx="1943099" cy="866338"/>
          </a:xfrm>
          <a:prstGeom prst="wedgeEllipseCallout">
            <a:avLst>
              <a:gd fmla="val -5707" name="adj1"/>
              <a:gd fmla="val 67232" name="adj2"/>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Coba Bilang “Hello”</a:t>
            </a:r>
            <a:endParaRPr sz="1800">
              <a:solidFill>
                <a:schemeClr val="dk1"/>
              </a:solidFill>
              <a:latin typeface="Calibri"/>
              <a:ea typeface="Calibri"/>
              <a:cs typeface="Calibri"/>
              <a:sym typeface="Calibri"/>
            </a:endParaRPr>
          </a:p>
        </p:txBody>
      </p:sp>
      <p:sp>
        <p:nvSpPr>
          <p:cNvPr id="126" name="Google Shape;126;p3"/>
          <p:cNvSpPr/>
          <p:nvPr/>
        </p:nvSpPr>
        <p:spPr>
          <a:xfrm>
            <a:off x="7065527" y="3869672"/>
            <a:ext cx="2673062" cy="721249"/>
          </a:xfrm>
          <a:prstGeom prst="wedgeEllipseCallout">
            <a:avLst>
              <a:gd fmla="val -5707" name="adj1"/>
              <a:gd fmla="val 67232" name="adj2"/>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print (”Hello")</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p:txBody>
      </p:sp>
      <p:cxnSp>
        <p:nvCxnSpPr>
          <p:cNvPr id="127" name="Google Shape;127;p3"/>
          <p:cNvCxnSpPr/>
          <p:nvPr/>
        </p:nvCxnSpPr>
        <p:spPr>
          <a:xfrm>
            <a:off x="6005519" y="3503112"/>
            <a:ext cx="769" cy="2922273"/>
          </a:xfrm>
          <a:prstGeom prst="straightConnector1">
            <a:avLst/>
          </a:prstGeom>
          <a:noFill/>
          <a:ln cap="flat" cmpd="sng" w="76200">
            <a:solidFill>
              <a:schemeClr val="dk1"/>
            </a:solidFill>
            <a:prstDash val="solid"/>
            <a:miter lim="800000"/>
            <a:headEnd len="sm" w="sm" type="none"/>
            <a:tailEnd len="sm" w="sm" type="none"/>
          </a:ln>
        </p:spPr>
      </p:cxnSp>
      <p:sp>
        <p:nvSpPr>
          <p:cNvPr id="128" name="Google Shape;128;p3"/>
          <p:cNvSpPr/>
          <p:nvPr/>
        </p:nvSpPr>
        <p:spPr>
          <a:xfrm>
            <a:off x="101413" y="95533"/>
            <a:ext cx="11976856" cy="6660890"/>
          </a:xfrm>
          <a:prstGeom prst="rect">
            <a:avLst/>
          </a:prstGeom>
          <a:noFill/>
          <a:ln cap="flat" cmpd="sng" w="193675">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29" name="Google Shape;129;p3"/>
          <p:cNvPicPr preferRelativeResize="0"/>
          <p:nvPr/>
        </p:nvPicPr>
        <p:blipFill rotWithShape="1">
          <a:blip r:embed="rId4">
            <a:alphaModFix/>
          </a:blip>
          <a:srcRect b="0" l="0" r="0" t="0"/>
          <a:stretch/>
        </p:blipFill>
        <p:spPr>
          <a:xfrm>
            <a:off x="943969" y="4898374"/>
            <a:ext cx="1311560" cy="1500541"/>
          </a:xfrm>
          <a:prstGeom prst="rect">
            <a:avLst/>
          </a:prstGeom>
          <a:noFill/>
          <a:ln>
            <a:noFill/>
          </a:ln>
        </p:spPr>
      </p:pic>
      <p:pic>
        <p:nvPicPr>
          <p:cNvPr id="130" name="Google Shape;130;p3"/>
          <p:cNvPicPr preferRelativeResize="0"/>
          <p:nvPr/>
        </p:nvPicPr>
        <p:blipFill rotWithShape="1">
          <a:blip r:embed="rId4">
            <a:alphaModFix/>
          </a:blip>
          <a:srcRect b="0" l="0" r="0" t="0"/>
          <a:stretch/>
        </p:blipFill>
        <p:spPr>
          <a:xfrm>
            <a:off x="7503855" y="4976376"/>
            <a:ext cx="1311560" cy="150054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4"/>
          <p:cNvSpPr txBox="1"/>
          <p:nvPr>
            <p:ph type="title"/>
          </p:nvPr>
        </p:nvSpPr>
        <p:spPr>
          <a:xfrm>
            <a:off x="2273988" y="344414"/>
            <a:ext cx="7464601" cy="873424"/>
          </a:xfrm>
          <a:prstGeom prst="rect">
            <a:avLst/>
          </a:prstGeom>
          <a:noFill/>
          <a:ln cap="flat" cmpd="dbl" w="76200">
            <a:solidFill>
              <a:srgbClr val="2E75B5"/>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Federo"/>
              <a:buNone/>
            </a:pPr>
            <a:r>
              <a:rPr b="1" lang="en-US">
                <a:latin typeface="Federo"/>
                <a:ea typeface="Federo"/>
                <a:cs typeface="Federo"/>
                <a:sym typeface="Federo"/>
              </a:rPr>
              <a:t>Pengetahuan Dasar</a:t>
            </a:r>
            <a:endParaRPr b="1">
              <a:solidFill>
                <a:srgbClr val="00B050"/>
              </a:solidFill>
              <a:latin typeface="Federo"/>
              <a:ea typeface="Federo"/>
              <a:cs typeface="Federo"/>
              <a:sym typeface="Federo"/>
            </a:endParaRPr>
          </a:p>
        </p:txBody>
      </p:sp>
      <p:sp>
        <p:nvSpPr>
          <p:cNvPr id="136" name="Google Shape;136;p4"/>
          <p:cNvSpPr/>
          <p:nvPr/>
        </p:nvSpPr>
        <p:spPr>
          <a:xfrm>
            <a:off x="101413" y="95533"/>
            <a:ext cx="11976856" cy="6660890"/>
          </a:xfrm>
          <a:prstGeom prst="rect">
            <a:avLst/>
          </a:prstGeom>
          <a:noFill/>
          <a:ln cap="flat" cmpd="sng" w="193675">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7" name="Google Shape;137;p4"/>
          <p:cNvSpPr/>
          <p:nvPr/>
        </p:nvSpPr>
        <p:spPr>
          <a:xfrm>
            <a:off x="560229" y="1392776"/>
            <a:ext cx="10892118" cy="5016758"/>
          </a:xfrm>
          <a:prstGeom prst="rect">
            <a:avLst/>
          </a:prstGeom>
          <a:noFill/>
          <a:ln>
            <a:noFill/>
          </a:ln>
        </p:spPr>
        <p:txBody>
          <a:bodyPr anchorCtr="0" anchor="t" bIns="45700" lIns="91425" spcFirstLastPara="1" rIns="91425" wrap="square" tIns="45700">
            <a:spAutoFit/>
          </a:bodyPr>
          <a:lstStyle/>
          <a:p>
            <a:pPr indent="-342900" lvl="1" marL="800100" marR="0" rtl="0" algn="just">
              <a:spcBef>
                <a:spcPts val="0"/>
              </a:spcBef>
              <a:spcAft>
                <a:spcPts val="0"/>
              </a:spcAft>
              <a:buClr>
                <a:schemeClr val="dk1"/>
              </a:buClr>
              <a:buSzPts val="1600"/>
              <a:buFont typeface="Courier New"/>
              <a:buChar char="o"/>
            </a:pPr>
            <a:r>
              <a:rPr b="1" i="0" lang="en-US" sz="1600" u="none" cap="none" strike="noStrike">
                <a:solidFill>
                  <a:schemeClr val="dk1"/>
                </a:solidFill>
                <a:latin typeface="Arial"/>
                <a:ea typeface="Arial"/>
                <a:cs typeface="Arial"/>
                <a:sym typeface="Arial"/>
              </a:rPr>
              <a:t>Compailer</a:t>
            </a:r>
            <a:r>
              <a:rPr b="0" i="0" lang="en-US" sz="1600" u="none" cap="none" strike="noStrike">
                <a:solidFill>
                  <a:schemeClr val="dk1"/>
                </a:solidFill>
                <a:latin typeface="Arial"/>
                <a:ea typeface="Arial"/>
                <a:cs typeface="Arial"/>
                <a:sym typeface="Arial"/>
              </a:rPr>
              <a:t> adalah perangkat lunak (software) yang berfungsi sebagai penerjemah kode program ke dalam bahasa mesin agar dapat dijalankanoleh mesin dengan mengeksekusi seluruh instruksi dalam program sekaligus.</a:t>
            </a:r>
            <a:endParaRPr/>
          </a:p>
          <a:p>
            <a:pPr indent="0" lvl="1" marL="457200" marR="0" rtl="0" algn="just">
              <a:spcBef>
                <a:spcPts val="0"/>
              </a:spcBef>
              <a:spcAft>
                <a:spcPts val="0"/>
              </a:spcAft>
              <a:buNone/>
            </a:pPr>
            <a:r>
              <a:rPr b="0" i="0" lang="en-US" sz="1600" u="none" cap="none" strike="noStrike">
                <a:solidFill>
                  <a:schemeClr val="dk1"/>
                </a:solidFill>
                <a:latin typeface="Arial"/>
                <a:ea typeface="Arial"/>
                <a:cs typeface="Arial"/>
                <a:sym typeface="Arial"/>
              </a:rPr>
              <a:t>	</a:t>
            </a:r>
            <a:r>
              <a:rPr b="0" i="1" lang="en-US" sz="1600" u="none" cap="none" strike="noStrike">
                <a:solidFill>
                  <a:schemeClr val="dk1"/>
                </a:solidFill>
                <a:latin typeface="Arial"/>
                <a:ea typeface="Arial"/>
                <a:cs typeface="Arial"/>
                <a:sym typeface="Arial"/>
              </a:rPr>
              <a:t>Contoh : C, C++</a:t>
            </a:r>
            <a:endParaRPr b="0" i="0" sz="1600" u="none" cap="none" strike="noStrike">
              <a:solidFill>
                <a:schemeClr val="dk1"/>
              </a:solidFill>
              <a:latin typeface="Arial"/>
              <a:ea typeface="Arial"/>
              <a:cs typeface="Arial"/>
              <a:sym typeface="Arial"/>
            </a:endParaRPr>
          </a:p>
          <a:p>
            <a:pPr indent="-241300" lvl="1" marL="800100" marR="0" rtl="0" algn="just">
              <a:spcBef>
                <a:spcPts val="0"/>
              </a:spcBef>
              <a:spcAft>
                <a:spcPts val="0"/>
              </a:spcAft>
              <a:buClr>
                <a:schemeClr val="dk1"/>
              </a:buClr>
              <a:buSzPts val="1600"/>
              <a:buFont typeface="Courier New"/>
              <a:buNone/>
            </a:pPr>
            <a:r>
              <a:t/>
            </a:r>
            <a:endParaRPr b="0" i="0" sz="1600" u="none" cap="none" strike="noStrike">
              <a:solidFill>
                <a:schemeClr val="dk1"/>
              </a:solidFill>
              <a:latin typeface="Arial"/>
              <a:ea typeface="Arial"/>
              <a:cs typeface="Arial"/>
              <a:sym typeface="Arial"/>
            </a:endParaRPr>
          </a:p>
          <a:p>
            <a:pPr indent="-342900" lvl="1" marL="800100" marR="0" rtl="0" algn="just">
              <a:spcBef>
                <a:spcPts val="0"/>
              </a:spcBef>
              <a:spcAft>
                <a:spcPts val="0"/>
              </a:spcAft>
              <a:buClr>
                <a:schemeClr val="dk1"/>
              </a:buClr>
              <a:buSzPts val="1600"/>
              <a:buFont typeface="Courier New"/>
              <a:buChar char="o"/>
            </a:pPr>
            <a:r>
              <a:rPr b="1" i="0" lang="en-US" sz="1600" u="none" cap="none" strike="noStrike">
                <a:solidFill>
                  <a:schemeClr val="dk1"/>
                </a:solidFill>
                <a:latin typeface="Arial"/>
                <a:ea typeface="Arial"/>
                <a:cs typeface="Arial"/>
                <a:sym typeface="Arial"/>
              </a:rPr>
              <a:t>Interpreter</a:t>
            </a:r>
            <a:r>
              <a:rPr b="0" i="0" lang="en-US" sz="1600" u="none" cap="none" strike="noStrike">
                <a:solidFill>
                  <a:schemeClr val="dk1"/>
                </a:solidFill>
                <a:latin typeface="Arial"/>
                <a:ea typeface="Arial"/>
                <a:cs typeface="Arial"/>
                <a:sym typeface="Arial"/>
              </a:rPr>
              <a:t> adalah program sistem yang berfungsi sebagai penerjemah kode program dengan mengeksekusi perintah secara baris per baris dengan mengikuti logika yang terdapat di dalam kode tersebut.</a:t>
            </a:r>
            <a:endParaRPr/>
          </a:p>
          <a:p>
            <a:pPr indent="0" lvl="1" marL="457200" marR="0" rtl="0" algn="just">
              <a:spcBef>
                <a:spcPts val="0"/>
              </a:spcBef>
              <a:spcAft>
                <a:spcPts val="0"/>
              </a:spcAft>
              <a:buNone/>
            </a:pPr>
            <a:r>
              <a:rPr b="0" i="0" lang="en-US" sz="1600" u="none" cap="none" strike="noStrike">
                <a:solidFill>
                  <a:schemeClr val="dk1"/>
                </a:solidFill>
                <a:latin typeface="Arial"/>
                <a:ea typeface="Arial"/>
                <a:cs typeface="Arial"/>
                <a:sym typeface="Arial"/>
              </a:rPr>
              <a:t>	</a:t>
            </a:r>
            <a:r>
              <a:rPr b="0" i="1" lang="en-US" sz="1600" u="none" cap="none" strike="noStrike">
                <a:solidFill>
                  <a:schemeClr val="dk1"/>
                </a:solidFill>
                <a:latin typeface="Arial"/>
                <a:ea typeface="Arial"/>
                <a:cs typeface="Arial"/>
                <a:sym typeface="Arial"/>
              </a:rPr>
              <a:t>Contoh : Python</a:t>
            </a:r>
            <a:endParaRPr b="0" i="0" sz="1600" u="none" cap="none" strike="noStrike">
              <a:solidFill>
                <a:schemeClr val="dk1"/>
              </a:solidFill>
              <a:latin typeface="Arial"/>
              <a:ea typeface="Arial"/>
              <a:cs typeface="Arial"/>
              <a:sym typeface="Arial"/>
            </a:endParaRPr>
          </a:p>
          <a:p>
            <a:pPr indent="-184150" lvl="1" marL="742950" marR="0" rtl="0" algn="just">
              <a:spcBef>
                <a:spcPts val="0"/>
              </a:spcBef>
              <a:spcAft>
                <a:spcPts val="0"/>
              </a:spcAft>
              <a:buClr>
                <a:schemeClr val="dk1"/>
              </a:buClr>
              <a:buSzPts val="1600"/>
              <a:buFont typeface="Noto Sans Symbols"/>
              <a:buNone/>
            </a:pPr>
            <a:r>
              <a:t/>
            </a:r>
            <a:endParaRPr b="0" i="0" sz="1600" u="none" cap="none" strike="noStrike">
              <a:solidFill>
                <a:schemeClr val="dk1"/>
              </a:solidFill>
              <a:latin typeface="Arial"/>
              <a:ea typeface="Arial"/>
              <a:cs typeface="Arial"/>
              <a:sym typeface="Arial"/>
            </a:endParaRPr>
          </a:p>
          <a:p>
            <a:pPr indent="0" lvl="1" marL="457200" marR="0" rtl="0" algn="just">
              <a:spcBef>
                <a:spcPts val="0"/>
              </a:spcBef>
              <a:spcAft>
                <a:spcPts val="0"/>
              </a:spcAft>
              <a:buNone/>
            </a:pPr>
            <a:r>
              <a:rPr b="1" i="0" lang="en-US" sz="1600" u="none" cap="none" strike="noStrike">
                <a:solidFill>
                  <a:schemeClr val="dk1"/>
                </a:solidFill>
                <a:latin typeface="Arial"/>
                <a:ea typeface="Arial"/>
                <a:cs typeface="Arial"/>
                <a:sym typeface="Arial"/>
              </a:rPr>
              <a:t>Perbedaan Compailer dan Interpreter adalah </a:t>
            </a:r>
            <a:r>
              <a:rPr b="0" i="0" lang="en-US" sz="1600" u="none" cap="none" strike="noStrike">
                <a:solidFill>
                  <a:schemeClr val="dk1"/>
                </a:solidFill>
                <a:latin typeface="Arial"/>
                <a:ea typeface="Arial"/>
                <a:cs typeface="Arial"/>
                <a:sym typeface="Arial"/>
              </a:rPr>
              <a:t>jika pada compiler, apabila hendak menjalankan program hasil kompilasi dapat dilakukan tanpa butuh kode sumber karena telah menghasilkan .exe, sedangkan kalau interpreter butuh kode sumber.</a:t>
            </a:r>
            <a:endParaRPr b="0" i="0" sz="1600" u="none" cap="none" strike="noStrike">
              <a:solidFill>
                <a:schemeClr val="dk1"/>
              </a:solidFill>
              <a:latin typeface="Arial"/>
              <a:ea typeface="Arial"/>
              <a:cs typeface="Arial"/>
              <a:sym typeface="Arial"/>
            </a:endParaRPr>
          </a:p>
          <a:p>
            <a:pPr indent="-184150" lvl="1" marL="742950" marR="0" rtl="0" algn="just">
              <a:spcBef>
                <a:spcPts val="0"/>
              </a:spcBef>
              <a:spcAft>
                <a:spcPts val="0"/>
              </a:spcAft>
              <a:buClr>
                <a:schemeClr val="dk1"/>
              </a:buClr>
              <a:buSzPts val="1600"/>
              <a:buFont typeface="Noto Sans Symbols"/>
              <a:buNone/>
            </a:pPr>
            <a:r>
              <a:t/>
            </a:r>
            <a:endParaRPr b="0" i="0" sz="1600" u="none" cap="none" strike="noStrike">
              <a:solidFill>
                <a:schemeClr val="dk1"/>
              </a:solidFill>
              <a:latin typeface="Arial"/>
              <a:ea typeface="Arial"/>
              <a:cs typeface="Arial"/>
              <a:sym typeface="Arial"/>
            </a:endParaRPr>
          </a:p>
          <a:p>
            <a:pPr indent="0" lvl="1" marL="457200" marR="0" rtl="0" algn="just">
              <a:spcBef>
                <a:spcPts val="0"/>
              </a:spcBef>
              <a:spcAft>
                <a:spcPts val="0"/>
              </a:spcAft>
              <a:buNone/>
            </a:pPr>
            <a:r>
              <a:rPr b="1" i="0" lang="en-US" sz="1600" u="none" cap="none" strike="noStrike">
                <a:solidFill>
                  <a:srgbClr val="FF0000"/>
                </a:solidFill>
                <a:latin typeface="Arial"/>
                <a:ea typeface="Arial"/>
                <a:cs typeface="Arial"/>
                <a:sym typeface="Arial"/>
              </a:rPr>
              <a:t>APA YANG DIMAKSUT DENGAN ????</a:t>
            </a:r>
            <a:endParaRPr b="1" i="0" sz="1600" u="none" cap="none" strike="noStrike">
              <a:solidFill>
                <a:srgbClr val="FF0000"/>
              </a:solidFill>
              <a:latin typeface="Arial"/>
              <a:ea typeface="Arial"/>
              <a:cs typeface="Arial"/>
              <a:sym typeface="Arial"/>
            </a:endParaRPr>
          </a:p>
          <a:p>
            <a:pPr indent="-285750" lvl="1" marL="742950" marR="0" rtl="0" algn="just">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Editor : suatu software aplikasi atau suatu program komputer yang memungkinkan Anda sebagai penggunanya untuk membuat, mengubah atau mengedit file teks. </a:t>
            </a:r>
            <a:r>
              <a:rPr b="0" i="1" lang="en-US" sz="1600" u="none" cap="none" strike="noStrike">
                <a:solidFill>
                  <a:schemeClr val="dk1"/>
                </a:solidFill>
                <a:latin typeface="Arial"/>
                <a:ea typeface="Arial"/>
                <a:cs typeface="Arial"/>
                <a:sym typeface="Arial"/>
              </a:rPr>
              <a:t>Contoh : Visual Studio Code (VS Code)</a:t>
            </a:r>
            <a:endParaRPr/>
          </a:p>
          <a:p>
            <a:pPr indent="0" lvl="1" marL="457200" marR="0" rtl="0" algn="just">
              <a:spcBef>
                <a:spcPts val="0"/>
              </a:spcBef>
              <a:spcAft>
                <a:spcPts val="0"/>
              </a:spcAft>
              <a:buNone/>
            </a:pPr>
            <a:r>
              <a:t/>
            </a:r>
            <a:endParaRPr b="0" i="1" sz="1600" u="none" cap="none" strike="noStrike">
              <a:solidFill>
                <a:schemeClr val="dk1"/>
              </a:solidFill>
              <a:latin typeface="Arial"/>
              <a:ea typeface="Arial"/>
              <a:cs typeface="Arial"/>
              <a:sym typeface="Arial"/>
            </a:endParaRPr>
          </a:p>
          <a:p>
            <a:pPr indent="-285750" lvl="1" marL="742950" marR="0" rtl="0" algn="just">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Python :  Bahasa pemrograman dengan kelebihan seperti jumlah code yang sedikit, mudah membuat program dengan code yang mudah dibaca.</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5"/>
          <p:cNvSpPr txBox="1"/>
          <p:nvPr>
            <p:ph type="title"/>
          </p:nvPr>
        </p:nvSpPr>
        <p:spPr>
          <a:xfrm>
            <a:off x="838200" y="288925"/>
            <a:ext cx="10515600" cy="1325563"/>
          </a:xfrm>
          <a:prstGeom prst="rect">
            <a:avLst/>
          </a:prstGeom>
          <a:noFill/>
          <a:ln cap="flat" cmpd="sng" w="76200">
            <a:solidFill>
              <a:srgbClr val="2E75B5"/>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Teko"/>
              <a:buNone/>
            </a:pPr>
            <a:r>
              <a:rPr b="1" lang="en-US" sz="5400">
                <a:latin typeface="Teko"/>
                <a:ea typeface="Teko"/>
                <a:cs typeface="Teko"/>
                <a:sym typeface="Teko"/>
              </a:rPr>
              <a:t>INSTALASI : STEP 1</a:t>
            </a:r>
            <a:endParaRPr b="1" sz="5400">
              <a:latin typeface="Teko"/>
              <a:ea typeface="Teko"/>
              <a:cs typeface="Teko"/>
              <a:sym typeface="Teko"/>
            </a:endParaRPr>
          </a:p>
        </p:txBody>
      </p:sp>
      <p:sp>
        <p:nvSpPr>
          <p:cNvPr id="143" name="Google Shape;143;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latin typeface="Teko"/>
                <a:ea typeface="Teko"/>
                <a:cs typeface="Teko"/>
                <a:sym typeface="Teko"/>
              </a:rPr>
              <a:t>Siapkan file .exe untuk python yang akan di install, versi terbaru : Python3.7.4</a:t>
            </a:r>
            <a:endParaRPr/>
          </a:p>
          <a:p>
            <a:pPr indent="0" lvl="0" marL="0" rtl="0" algn="l">
              <a:lnSpc>
                <a:spcPct val="90000"/>
              </a:lnSpc>
              <a:spcBef>
                <a:spcPts val="1000"/>
              </a:spcBef>
              <a:spcAft>
                <a:spcPts val="0"/>
              </a:spcAft>
              <a:buClr>
                <a:schemeClr val="dk1"/>
              </a:buClr>
              <a:buSzPts val="2800"/>
              <a:buNone/>
            </a:pPr>
            <a:r>
              <a:t/>
            </a:r>
            <a:endParaRPr/>
          </a:p>
        </p:txBody>
      </p:sp>
      <p:pic>
        <p:nvPicPr>
          <p:cNvPr id="144" name="Google Shape;144;p5"/>
          <p:cNvPicPr preferRelativeResize="0"/>
          <p:nvPr/>
        </p:nvPicPr>
        <p:blipFill rotWithShape="1">
          <a:blip r:embed="rId3">
            <a:alphaModFix/>
          </a:blip>
          <a:srcRect b="0" l="0" r="0" t="0"/>
          <a:stretch/>
        </p:blipFill>
        <p:spPr>
          <a:xfrm>
            <a:off x="2228850" y="2348947"/>
            <a:ext cx="7581900" cy="3962953"/>
          </a:xfrm>
          <a:prstGeom prst="rect">
            <a:avLst/>
          </a:prstGeom>
          <a:noFill/>
          <a:ln>
            <a:noFill/>
          </a:ln>
        </p:spPr>
      </p:pic>
      <p:sp>
        <p:nvSpPr>
          <p:cNvPr id="145" name="Google Shape;145;p5"/>
          <p:cNvSpPr/>
          <p:nvPr/>
        </p:nvSpPr>
        <p:spPr>
          <a:xfrm>
            <a:off x="101413" y="95533"/>
            <a:ext cx="11976856" cy="6660890"/>
          </a:xfrm>
          <a:prstGeom prst="rect">
            <a:avLst/>
          </a:prstGeom>
          <a:noFill/>
          <a:ln cap="flat" cmpd="sng" w="193675">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pic>
        <p:nvPicPr>
          <p:cNvPr id="150" name="Google Shape;150;p6"/>
          <p:cNvPicPr preferRelativeResize="0"/>
          <p:nvPr>
            <p:ph idx="1" type="body"/>
          </p:nvPr>
        </p:nvPicPr>
        <p:blipFill rotWithShape="1">
          <a:blip r:embed="rId3">
            <a:alphaModFix/>
          </a:blip>
          <a:srcRect b="0" l="0" r="0" t="0"/>
          <a:stretch/>
        </p:blipFill>
        <p:spPr>
          <a:xfrm>
            <a:off x="1765491" y="1960280"/>
            <a:ext cx="8648700" cy="4368855"/>
          </a:xfrm>
          <a:prstGeom prst="rect">
            <a:avLst/>
          </a:prstGeom>
          <a:noFill/>
          <a:ln>
            <a:noFill/>
          </a:ln>
        </p:spPr>
      </p:pic>
      <p:sp>
        <p:nvSpPr>
          <p:cNvPr id="151" name="Google Shape;151;p6"/>
          <p:cNvSpPr/>
          <p:nvPr/>
        </p:nvSpPr>
        <p:spPr>
          <a:xfrm>
            <a:off x="101413" y="95533"/>
            <a:ext cx="11976856" cy="6660890"/>
          </a:xfrm>
          <a:prstGeom prst="rect">
            <a:avLst/>
          </a:prstGeom>
          <a:noFill/>
          <a:ln cap="flat" cmpd="sng" w="193675">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 name="Google Shape;152;p6"/>
          <p:cNvSpPr txBox="1"/>
          <p:nvPr>
            <p:ph type="title"/>
          </p:nvPr>
        </p:nvSpPr>
        <p:spPr>
          <a:xfrm>
            <a:off x="838200" y="365125"/>
            <a:ext cx="10515600" cy="1325563"/>
          </a:xfrm>
          <a:prstGeom prst="rect">
            <a:avLst/>
          </a:prstGeom>
          <a:noFill/>
          <a:ln cap="flat" cmpd="sng" w="76200">
            <a:solidFill>
              <a:srgbClr val="2E75B5"/>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Teko"/>
              <a:buNone/>
            </a:pPr>
            <a:r>
              <a:rPr b="1" lang="en-US" sz="5400">
                <a:latin typeface="Teko"/>
                <a:ea typeface="Teko"/>
                <a:cs typeface="Teko"/>
                <a:sym typeface="Teko"/>
              </a:rPr>
              <a:t>STAP 2</a:t>
            </a:r>
            <a:endParaRPr b="1" sz="5400">
              <a:latin typeface="Teko"/>
              <a:ea typeface="Teko"/>
              <a:cs typeface="Teko"/>
              <a:sym typeface="Tek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id="157" name="Google Shape;157;p7"/>
          <p:cNvPicPr preferRelativeResize="0"/>
          <p:nvPr>
            <p:ph idx="1" type="body"/>
          </p:nvPr>
        </p:nvPicPr>
        <p:blipFill rotWithShape="1">
          <a:blip r:embed="rId3">
            <a:alphaModFix/>
          </a:blip>
          <a:srcRect b="0" l="0" r="0" t="0"/>
          <a:stretch/>
        </p:blipFill>
        <p:spPr>
          <a:xfrm>
            <a:off x="1118698" y="1843314"/>
            <a:ext cx="9942285" cy="4703536"/>
          </a:xfrm>
          <a:prstGeom prst="rect">
            <a:avLst/>
          </a:prstGeom>
          <a:noFill/>
          <a:ln>
            <a:noFill/>
          </a:ln>
        </p:spPr>
      </p:pic>
      <p:sp>
        <p:nvSpPr>
          <p:cNvPr id="158" name="Google Shape;158;p7"/>
          <p:cNvSpPr/>
          <p:nvPr/>
        </p:nvSpPr>
        <p:spPr>
          <a:xfrm>
            <a:off x="101413" y="95533"/>
            <a:ext cx="11976856" cy="6660890"/>
          </a:xfrm>
          <a:prstGeom prst="rect">
            <a:avLst/>
          </a:prstGeom>
          <a:noFill/>
          <a:ln cap="flat" cmpd="sng" w="193675">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 name="Google Shape;159;p7"/>
          <p:cNvSpPr txBox="1"/>
          <p:nvPr>
            <p:ph type="title"/>
          </p:nvPr>
        </p:nvSpPr>
        <p:spPr>
          <a:xfrm>
            <a:off x="838200" y="365125"/>
            <a:ext cx="10515600" cy="1325563"/>
          </a:xfrm>
          <a:prstGeom prst="rect">
            <a:avLst/>
          </a:prstGeom>
          <a:noFill/>
          <a:ln cap="flat" cmpd="sng" w="76200">
            <a:solidFill>
              <a:srgbClr val="2E75B5"/>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Teko"/>
              <a:buNone/>
            </a:pPr>
            <a:r>
              <a:rPr b="1" lang="en-US" sz="5400">
                <a:latin typeface="Teko"/>
                <a:ea typeface="Teko"/>
                <a:cs typeface="Teko"/>
                <a:sym typeface="Teko"/>
              </a:rPr>
              <a:t>STEP 3</a:t>
            </a:r>
            <a:endParaRPr b="1" sz="5400">
              <a:latin typeface="Teko"/>
              <a:ea typeface="Teko"/>
              <a:cs typeface="Teko"/>
              <a:sym typeface="Tek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2015-09-16T16:43:49Z</dcterms:created>
  <dc:creator>LABDAS 2019</dc:creator>
</cp:coreProperties>
</file>