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42" r:id="rId3"/>
    <p:sldId id="329" r:id="rId4"/>
    <p:sldId id="363" r:id="rId5"/>
    <p:sldId id="348" r:id="rId6"/>
    <p:sldId id="357" r:id="rId7"/>
    <p:sldId id="358" r:id="rId8"/>
    <p:sldId id="364" r:id="rId9"/>
    <p:sldId id="354" r:id="rId10"/>
    <p:sldId id="359" r:id="rId11"/>
    <p:sldId id="365" r:id="rId12"/>
    <p:sldId id="355" r:id="rId13"/>
    <p:sldId id="356" r:id="rId14"/>
    <p:sldId id="360" r:id="rId15"/>
    <p:sldId id="366" r:id="rId16"/>
    <p:sldId id="361" r:id="rId17"/>
    <p:sldId id="3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38CC"/>
    <a:srgbClr val="FFFF61"/>
    <a:srgbClr val="FFFF4B"/>
    <a:srgbClr val="B855D3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84919" autoAdjust="0"/>
  </p:normalViewPr>
  <p:slideViewPr>
    <p:cSldViewPr snapToGrid="0">
      <p:cViewPr varScale="1">
        <p:scale>
          <a:sx n="74" d="100"/>
          <a:sy n="74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6D67-DED5-463C-A87E-F10159DD4FD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5BA32-FC44-4C07-9494-36ED1D52F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7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8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88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7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1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6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58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0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31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1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1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9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2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4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8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4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9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3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2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9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3F60-CD96-4132-A423-495248B2D76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20" y="275319"/>
            <a:ext cx="1831635" cy="18316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42167" y="5100710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- 3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874" y="262958"/>
            <a:ext cx="1830330" cy="1829415"/>
          </a:xfrm>
          <a:prstGeom prst="rect">
            <a:avLst/>
          </a:prstGeom>
        </p:spPr>
      </p:pic>
      <p:pic>
        <p:nvPicPr>
          <p:cNvPr id="13" name="Picture 4" descr="Hasil gambar untuk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38" y="2593395"/>
            <a:ext cx="2819266" cy="281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884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6548" y="1446789"/>
            <a:ext cx="11506585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dibawah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operator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relasional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9688" y="1907304"/>
            <a:ext cx="58460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kiri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operator “==“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berguna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mengecek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apakah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kedua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operand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memiliki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sama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? ,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sama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hasil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TRUE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selain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itu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FALSE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846295"/>
            <a:ext cx="584601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kanan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3 operator 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Urutan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prioritas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dieksekusi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kiri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kanan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sehingga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menghasilkan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1 (</a:t>
            </a:r>
            <a:r>
              <a:rPr lang="en-US" b="1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TRUE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 &gt; 1 &gt;0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 &gt; 0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 &gt; 0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92" y="1907303"/>
            <a:ext cx="2221348" cy="1938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238" y="2461209"/>
            <a:ext cx="1314450" cy="75936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227070" y="2876798"/>
            <a:ext cx="83967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815" y="3887656"/>
            <a:ext cx="4545524" cy="11415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0815" y="5257764"/>
            <a:ext cx="3179791" cy="682667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40917" y="360466"/>
            <a:ext cx="10515600" cy="1010265"/>
          </a:xfrm>
          <a:ln w="76200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CONTOH OPERATOR RELATIONAL - 1</a:t>
            </a:r>
          </a:p>
        </p:txBody>
      </p:sp>
    </p:spTree>
    <p:extLst>
      <p:ext uri="{BB962C8B-B14F-4D97-AF65-F5344CB8AC3E}">
        <p14:creationId xmlns:p14="http://schemas.microsoft.com/office/powerpoint/2010/main" val="2963773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911328"/>
            <a:ext cx="2030471" cy="15508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900" y="1763486"/>
            <a:ext cx="11199820" cy="186778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Part 3 – Operator </a:t>
            </a:r>
            <a:r>
              <a:rPr 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Logika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4098" name="Picture 2" descr="https://s-media-cache-ak0.pinimg.com/originals/a3/63/37/a36337086eeddae14a8819b043abebe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3219894"/>
            <a:ext cx="4220482" cy="301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643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5425" y="1421725"/>
            <a:ext cx="115065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Operator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Logika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berfungsi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melakukan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operasi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berkaitan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Boolean .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Baik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operatornya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maupun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operandnya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Hasil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operasinya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Boolean.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37672"/>
              </p:ext>
            </p:extLst>
          </p:nvPr>
        </p:nvGraphicFramePr>
        <p:xfrm>
          <a:off x="1061892" y="2646465"/>
          <a:ext cx="9936844" cy="266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9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Simbol</a:t>
                      </a:r>
                      <a:endParaRPr lang="en-US" sz="24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Contoh</a:t>
                      </a:r>
                      <a:endParaRPr lang="en-US" sz="24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0 and</a:t>
                      </a:r>
                      <a:r>
                        <a:rPr lang="en-US" sz="20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1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(3 &gt; 10) or (10 &lt;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NOT</a:t>
                      </a:r>
                      <a:r>
                        <a:rPr lang="en-US" sz="20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(</a:t>
                      </a:r>
                      <a:r>
                        <a:rPr lang="en-US" sz="20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Negasi</a:t>
                      </a:r>
                      <a:r>
                        <a:rPr lang="en-US" sz="20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r>
                        <a:rPr lang="en-US" sz="20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Ingkaran</a:t>
                      </a:r>
                      <a:r>
                        <a:rPr lang="en-US" sz="20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) 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(not</a:t>
                      </a:r>
                      <a:r>
                        <a:rPr lang="en-US" sz="20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(10 == 3))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XOR</a:t>
                      </a:r>
                      <a:r>
                        <a:rPr lang="en-US" sz="20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(</a:t>
                      </a:r>
                      <a:r>
                        <a:rPr lang="en-US" sz="20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Exlusive</a:t>
                      </a:r>
                      <a:r>
                        <a:rPr lang="en-US" sz="20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OR)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1</a:t>
                      </a:r>
                      <a:r>
                        <a:rPr lang="en-US" sz="20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^ 0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2720" y="5635611"/>
            <a:ext cx="11506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NB = </a:t>
            </a:r>
            <a:r>
              <a:rPr lang="en-US" sz="24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Urutan</a:t>
            </a:r>
            <a:r>
              <a:rPr lang="en-US" sz="24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prioritas</a:t>
            </a:r>
            <a:r>
              <a:rPr lang="en-US" sz="24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operatornya</a:t>
            </a:r>
            <a:r>
              <a:rPr lang="en-US" sz="24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24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 XOR </a:t>
            </a:r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-&gt;</a:t>
            </a:r>
            <a:r>
              <a:rPr lang="en-US" sz="24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AND </a:t>
            </a:r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-&gt;</a:t>
            </a:r>
            <a:r>
              <a:rPr lang="en-US" sz="24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OR 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40917" y="360466"/>
            <a:ext cx="10515600" cy="1010265"/>
          </a:xfrm>
          <a:ln w="76200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OPERATOR LOGIKA</a:t>
            </a:r>
          </a:p>
        </p:txBody>
      </p:sp>
    </p:spTree>
    <p:extLst>
      <p:ext uri="{BB962C8B-B14F-4D97-AF65-F5344CB8AC3E}">
        <p14:creationId xmlns:p14="http://schemas.microsoft.com/office/powerpoint/2010/main" val="1091008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471559"/>
              </p:ext>
            </p:extLst>
          </p:nvPr>
        </p:nvGraphicFramePr>
        <p:xfrm>
          <a:off x="994291" y="2072799"/>
          <a:ext cx="4261222" cy="2028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0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Ekspresi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Hasil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TRUE</a:t>
                      </a:r>
                      <a:r>
                        <a:rPr lang="en-US" sz="1800" baseline="0" dirty="0"/>
                        <a:t> AND 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TRUE</a:t>
                      </a:r>
                      <a:r>
                        <a:rPr lang="en-US" sz="1800" baseline="0" dirty="0"/>
                        <a:t> AND 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38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FALSE</a:t>
                      </a:r>
                      <a:r>
                        <a:rPr lang="en-US" sz="1800" baseline="0" dirty="0"/>
                        <a:t> AND 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FALSE</a:t>
                      </a:r>
                      <a:r>
                        <a:rPr lang="en-US" sz="1800" baseline="0" dirty="0"/>
                        <a:t> 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FALSE</a:t>
                      </a:r>
                      <a:r>
                        <a:rPr lang="en-US" sz="1800" baseline="0" dirty="0"/>
                        <a:t> AND 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6405"/>
              </p:ext>
            </p:extLst>
          </p:nvPr>
        </p:nvGraphicFramePr>
        <p:xfrm>
          <a:off x="6536280" y="2065971"/>
          <a:ext cx="4261222" cy="2028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0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Ekspresi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Hasil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TRUE</a:t>
                      </a:r>
                      <a:r>
                        <a:rPr lang="en-US" sz="1800" baseline="0" dirty="0"/>
                        <a:t> OR 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TRUE</a:t>
                      </a:r>
                      <a:r>
                        <a:rPr lang="en-US" sz="1800" baseline="0" dirty="0"/>
                        <a:t> OR 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38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FALSE</a:t>
                      </a:r>
                      <a:r>
                        <a:rPr lang="en-US" sz="1800" baseline="0" dirty="0"/>
                        <a:t> OR 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FALSE</a:t>
                      </a:r>
                      <a:r>
                        <a:rPr lang="en-US" sz="1800" baseline="0" dirty="0"/>
                        <a:t> OR 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19184"/>
              </p:ext>
            </p:extLst>
          </p:nvPr>
        </p:nvGraphicFramePr>
        <p:xfrm>
          <a:off x="994292" y="4535694"/>
          <a:ext cx="4261222" cy="2028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0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Ekspresi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Hasil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TRUE</a:t>
                      </a:r>
                      <a:r>
                        <a:rPr lang="en-US" sz="1800" baseline="0" dirty="0"/>
                        <a:t> XOR 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+mn-ea"/>
                        </a:rPr>
                        <a:t>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TRUE</a:t>
                      </a:r>
                      <a:r>
                        <a:rPr lang="en-US" sz="1800" baseline="0" dirty="0"/>
                        <a:t> XOR 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+mn-ea"/>
                        </a:rPr>
                        <a:t>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38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FALSE</a:t>
                      </a:r>
                      <a:r>
                        <a:rPr lang="en-US" sz="1800" baseline="0" dirty="0"/>
                        <a:t> XOR 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TRUE 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FALSE</a:t>
                      </a:r>
                      <a:r>
                        <a:rPr lang="en-US" sz="1800" baseline="0" dirty="0"/>
                        <a:t> XOR 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+mn-ea"/>
                        </a:rPr>
                        <a:t>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252307"/>
              </p:ext>
            </p:extLst>
          </p:nvPr>
        </p:nvGraphicFramePr>
        <p:xfrm>
          <a:off x="6495770" y="4504002"/>
          <a:ext cx="4261222" cy="12269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0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Ekspresi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Hasil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+mn-ea"/>
                        </a:rPr>
                        <a:t>!</a:t>
                      </a:r>
                      <a:r>
                        <a:rPr lang="en-US" sz="1800" baseline="0" dirty="0">
                          <a:latin typeface="+mn-lt"/>
                          <a:ea typeface="+mn-ea"/>
                        </a:rPr>
                        <a:t> 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+mn-ea"/>
                        </a:rPr>
                        <a:t>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! 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+mn-ea"/>
                        </a:rPr>
                        <a:t>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67177" y="1645782"/>
            <a:ext cx="1802495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AND</a:t>
            </a:r>
          </a:p>
        </p:txBody>
      </p:sp>
      <p:sp>
        <p:nvSpPr>
          <p:cNvPr id="2" name="Rectangle 1"/>
          <p:cNvSpPr/>
          <p:nvPr/>
        </p:nvSpPr>
        <p:spPr>
          <a:xfrm>
            <a:off x="6030946" y="1465044"/>
            <a:ext cx="1273105" cy="468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OR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177" y="4067424"/>
            <a:ext cx="1431802" cy="468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XOR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5987" y="4049712"/>
            <a:ext cx="1443024" cy="468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NOT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40917" y="360466"/>
            <a:ext cx="10515600" cy="912049"/>
          </a:xfrm>
          <a:ln w="76200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TABEL KEBENARAN</a:t>
            </a:r>
          </a:p>
        </p:txBody>
      </p:sp>
    </p:spTree>
    <p:extLst>
      <p:ext uri="{BB962C8B-B14F-4D97-AF65-F5344CB8AC3E}">
        <p14:creationId xmlns:p14="http://schemas.microsoft.com/office/powerpoint/2010/main" val="3327478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862254" y="1282697"/>
            <a:ext cx="45593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operator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logika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operator 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AND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diisi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1 operator juga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62254" y="2949952"/>
            <a:ext cx="56805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Penulisan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operator AND, OR, NOT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ditulis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sesuai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. Dan XOR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symbol ^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356" y="2021408"/>
            <a:ext cx="1933575" cy="18277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081" y="2883051"/>
            <a:ext cx="610050" cy="87111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993305" y="3318609"/>
            <a:ext cx="83967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40917" y="360466"/>
            <a:ext cx="10515600" cy="1010265"/>
          </a:xfrm>
          <a:ln w="76200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OPERATOR OPERASI LOGIKA - 1</a:t>
            </a:r>
          </a:p>
        </p:txBody>
      </p:sp>
    </p:spTree>
    <p:extLst>
      <p:ext uri="{BB962C8B-B14F-4D97-AF65-F5344CB8AC3E}">
        <p14:creationId xmlns:p14="http://schemas.microsoft.com/office/powerpoint/2010/main" val="830090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911328"/>
            <a:ext cx="2030471" cy="15508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900" y="1763486"/>
            <a:ext cx="11199820" cy="186778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Part 4 – Operator Assignment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5122" name="Picture 2" descr="http://www.needassignment.com/assign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51" y="3311678"/>
            <a:ext cx="4864906" cy="25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664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5425" y="1274764"/>
            <a:ext cx="115065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Operator Assignment /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Penugasan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berfungsi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memberikan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 / operand lain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arah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kanan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kiri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47367"/>
              </p:ext>
            </p:extLst>
          </p:nvPr>
        </p:nvGraphicFramePr>
        <p:xfrm>
          <a:off x="1061892" y="2646465"/>
          <a:ext cx="9936844" cy="373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0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0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9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Simbol</a:t>
                      </a:r>
                      <a:endParaRPr lang="en-US" sz="24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Contoh</a:t>
                      </a:r>
                      <a:endParaRPr lang="en-US" sz="24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Mengisi</a:t>
                      </a:r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nilai</a:t>
                      </a:r>
                      <a:r>
                        <a:rPr lang="en-US" sz="20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dari</a:t>
                      </a:r>
                      <a:r>
                        <a:rPr lang="en-US" sz="20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kanan</a:t>
                      </a:r>
                      <a:r>
                        <a:rPr lang="en-US" sz="20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ke</a:t>
                      </a:r>
                      <a:r>
                        <a:rPr lang="en-US" sz="20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kiri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Nilai</a:t>
                      </a:r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Setara</a:t>
                      </a:r>
                      <a:r>
                        <a:rPr lang="en-US" sz="20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dengan</a:t>
                      </a:r>
                      <a:r>
                        <a:rPr lang="en-US" sz="20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C = C + A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Nilai</a:t>
                      </a:r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+=</a:t>
                      </a:r>
                      <a:r>
                        <a:rPr lang="en-US" sz="20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10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Setara</a:t>
                      </a:r>
                      <a:r>
                        <a:rPr lang="en-US" sz="20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dengan</a:t>
                      </a:r>
                      <a:r>
                        <a:rPr lang="en-US" sz="20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C = C – A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Nilai</a:t>
                      </a:r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-=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Setara</a:t>
                      </a:r>
                      <a:r>
                        <a:rPr lang="en-US" sz="20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dengan</a:t>
                      </a:r>
                      <a:r>
                        <a:rPr lang="en-US" sz="20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C = C * A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Nilai</a:t>
                      </a:r>
                      <a:r>
                        <a:rPr lang="en-US" sz="20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*= 6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Setara</a:t>
                      </a:r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dengan</a:t>
                      </a:r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C = C /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Nilai</a:t>
                      </a:r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/=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Setara</a:t>
                      </a:r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dengan</a:t>
                      </a:r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C = C %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Nilai</a:t>
                      </a:r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%=</a:t>
                      </a:r>
                      <a:r>
                        <a:rPr lang="en-US" sz="20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7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40917" y="360466"/>
            <a:ext cx="10515600" cy="1010265"/>
          </a:xfrm>
          <a:ln w="76200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OPERATOR ASSIGMENT (</a:t>
            </a:r>
            <a:r>
              <a:rPr lang="en-US" sz="5400" b="1" dirty="0" err="1">
                <a:latin typeface="Agency FB" panose="020B0503020202020204" pitchFamily="34" charset="0"/>
              </a:rPr>
              <a:t>Penugasan</a:t>
            </a:r>
            <a:r>
              <a:rPr lang="en-US" sz="5400" b="1">
                <a:latin typeface="Agency FB" panose="020B0503020202020204" pitchFamily="34" charset="0"/>
              </a:rPr>
              <a:t>)</a:t>
            </a:r>
            <a:endParaRPr lang="en-US" sz="54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04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2766" y="1704630"/>
            <a:ext cx="115065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bawah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penggunaan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operator assignment.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diisi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10.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Kemudian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dikenai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operator +=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Artinya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diisi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saat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itu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+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lain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setara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	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=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+ 20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sebelumnya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10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Sehingga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	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= 10 + 20.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Menghasilkan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	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= 30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059" y="5034839"/>
            <a:ext cx="5440141" cy="9108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40917" y="360466"/>
            <a:ext cx="10515600" cy="1010265"/>
          </a:xfrm>
          <a:ln w="76200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OPERATOR ASSIGMENT (</a:t>
            </a:r>
            <a:r>
              <a:rPr lang="en-US" sz="5400" b="1" dirty="0" err="1">
                <a:latin typeface="Agency FB" panose="020B0503020202020204" pitchFamily="34" charset="0"/>
              </a:rPr>
              <a:t>Penugasan</a:t>
            </a:r>
            <a:r>
              <a:rPr lang="en-US" sz="5400" b="1" dirty="0">
                <a:latin typeface="Agency FB" panose="020B05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0177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3025" y="1189163"/>
            <a:ext cx="11199820" cy="18677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 err="1">
                <a:solidFill>
                  <a:srgbClr val="FFC000"/>
                </a:solidFill>
                <a:latin typeface="Agency FB" panose="020B0503020202020204" pitchFamily="34" charset="0"/>
              </a:rPr>
              <a:t>OperatorAritmatika</a:t>
            </a:r>
            <a:r>
              <a:rPr lang="en-US" sz="6000" b="1" dirty="0">
                <a:solidFill>
                  <a:srgbClr val="FFC000"/>
                </a:solidFill>
                <a:latin typeface="Agency FB" panose="020B0503020202020204" pitchFamily="34" charset="0"/>
              </a:rPr>
              <a:t> </a:t>
            </a:r>
            <a:br>
              <a:rPr lang="en-US" sz="6000" b="1" dirty="0">
                <a:solidFill>
                  <a:srgbClr val="FFC000"/>
                </a:solidFill>
                <a:latin typeface="Agency FB" panose="020B0503020202020204" pitchFamily="34" charset="0"/>
              </a:rPr>
            </a:br>
            <a:r>
              <a:rPr lang="en-US" sz="7300" b="1" dirty="0" err="1">
                <a:solidFill>
                  <a:srgbClr val="FFC000"/>
                </a:solidFill>
                <a:latin typeface="Agency FB" panose="020B0503020202020204" pitchFamily="34" charset="0"/>
              </a:rPr>
              <a:t>Relasional</a:t>
            </a:r>
            <a:r>
              <a:rPr lang="en-US" sz="7300" b="1" dirty="0">
                <a:solidFill>
                  <a:srgbClr val="FFC000"/>
                </a:solidFill>
                <a:latin typeface="Agency FB" panose="020B0503020202020204" pitchFamily="34" charset="0"/>
              </a:rPr>
              <a:t> </a:t>
            </a:r>
            <a:r>
              <a:rPr lang="en-US" sz="7300" b="1" dirty="0" err="1">
                <a:solidFill>
                  <a:srgbClr val="FFC000"/>
                </a:solidFill>
                <a:latin typeface="Agency FB" panose="020B0503020202020204" pitchFamily="34" charset="0"/>
              </a:rPr>
              <a:t>dan</a:t>
            </a:r>
            <a:r>
              <a:rPr lang="en-US" sz="7300" b="1" dirty="0">
                <a:solidFill>
                  <a:srgbClr val="FFC000"/>
                </a:solidFill>
                <a:latin typeface="Agency FB" panose="020B0503020202020204" pitchFamily="34" charset="0"/>
              </a:rPr>
              <a:t> </a:t>
            </a:r>
            <a:r>
              <a:rPr lang="en-US" sz="7300" b="1" dirty="0" err="1">
                <a:solidFill>
                  <a:srgbClr val="FFC000"/>
                </a:solidFill>
                <a:latin typeface="Agency FB" panose="020B0503020202020204" pitchFamily="34" charset="0"/>
              </a:rPr>
              <a:t>Logika</a:t>
            </a:r>
            <a:endParaRPr lang="en-US" sz="6600" b="1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30" y="3634934"/>
            <a:ext cx="4564733" cy="22823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201" y="3631275"/>
            <a:ext cx="3023526" cy="228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11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60229" y="1843318"/>
            <a:ext cx="10892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Operand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proses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operasi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hal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maupun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Operator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instruksi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terhadap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operand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mendapatkan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7551" y="4890404"/>
            <a:ext cx="734785" cy="7674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840939" y="505349"/>
            <a:ext cx="10515600" cy="1010265"/>
          </a:xfrm>
          <a:ln w="76200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OPERAND DAN OPERATOR</a:t>
            </a:r>
          </a:p>
        </p:txBody>
      </p:sp>
    </p:spTree>
    <p:extLst>
      <p:ext uri="{BB962C8B-B14F-4D97-AF65-F5344CB8AC3E}">
        <p14:creationId xmlns:p14="http://schemas.microsoft.com/office/powerpoint/2010/main" val="100200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911328"/>
            <a:ext cx="2030471" cy="155083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2900" y="1763486"/>
            <a:ext cx="11199820" cy="186778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Part 1 – Operator </a:t>
            </a:r>
            <a:r>
              <a:rPr 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Aritmatika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az616578.vo.msecnd.net/files/2016/03/13/635935021239233410-1074524803_OlympicaMat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52" y="3160953"/>
            <a:ext cx="4253219" cy="30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722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7022" y="1209444"/>
            <a:ext cx="115065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melakukan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operasi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matematis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terhadap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 Operator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paling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sering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implementasi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hampir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seluruh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program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79141"/>
              </p:ext>
            </p:extLst>
          </p:nvPr>
        </p:nvGraphicFramePr>
        <p:xfrm>
          <a:off x="1061892" y="2319893"/>
          <a:ext cx="9936844" cy="319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9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Simbol</a:t>
                      </a:r>
                      <a:endParaRPr lang="en-US" sz="24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Contoh</a:t>
                      </a:r>
                      <a:endParaRPr lang="en-US" sz="24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Penjumlahan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3 + 10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Pengurangan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10 –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Perkalian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9 *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Pembagian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10 /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Sisa</a:t>
                      </a:r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bagi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20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10 %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2720" y="5635611"/>
            <a:ext cx="11506585" cy="594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NB = </a:t>
            </a:r>
            <a:r>
              <a:rPr lang="en-US" sz="24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Urutan</a:t>
            </a:r>
            <a:r>
              <a:rPr lang="en-US" sz="24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prioritas</a:t>
            </a:r>
            <a:r>
              <a:rPr lang="en-US" sz="24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operatornya</a:t>
            </a:r>
            <a:r>
              <a:rPr lang="en-US" sz="24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24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 * </a:t>
            </a:r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-&gt;</a:t>
            </a:r>
            <a:r>
              <a:rPr lang="en-US" sz="24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/ </a:t>
            </a:r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-&gt;</a:t>
            </a:r>
            <a:r>
              <a:rPr lang="en-US" sz="24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% </a:t>
            </a:r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-&gt; </a:t>
            </a:r>
            <a:r>
              <a:rPr lang="en-US" sz="24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+ </a:t>
            </a:r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-&gt;</a:t>
            </a:r>
            <a:r>
              <a:rPr lang="en-US" sz="24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- 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72514" y="358433"/>
            <a:ext cx="10515600" cy="851011"/>
          </a:xfrm>
          <a:ln w="76200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OPERATOR ARITMATIKA</a:t>
            </a:r>
          </a:p>
        </p:txBody>
      </p:sp>
    </p:spTree>
    <p:extLst>
      <p:ext uri="{BB962C8B-B14F-4D97-AF65-F5344CB8AC3E}">
        <p14:creationId xmlns:p14="http://schemas.microsoft.com/office/powerpoint/2010/main" val="3087077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7022" y="1633992"/>
            <a:ext cx="115065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dibawah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operator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aritmatika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1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mengandung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sz="20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1 operator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Urutan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eksekusi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perhitungan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operator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dilihat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slide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sebelumnya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982" y="3619944"/>
            <a:ext cx="2867978" cy="24203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834" y="3395998"/>
            <a:ext cx="3011805" cy="31267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541520" y="4556760"/>
            <a:ext cx="1524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2041" y="412683"/>
            <a:ext cx="10515600" cy="1010265"/>
          </a:xfrm>
          <a:ln w="76200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CONTOH OPERATOR ARITMATIKA - 1</a:t>
            </a:r>
          </a:p>
        </p:txBody>
      </p:sp>
    </p:spTree>
    <p:extLst>
      <p:ext uri="{BB962C8B-B14F-4D97-AF65-F5344CB8AC3E}">
        <p14:creationId xmlns:p14="http://schemas.microsoft.com/office/powerpoint/2010/main" val="3561106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539166" y="1687784"/>
            <a:ext cx="828441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disamping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penggunaan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kurung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perintah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memprioritaskan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paksa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tanpa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terikat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oleh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aturan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urutan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eksekusi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operator.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Misalkan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operator +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dihitung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dahulu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daripada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bagi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memberikan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kurung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kurung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urutan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prioritas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operator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disesuaikan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default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413" y="193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92" y="3652833"/>
            <a:ext cx="2944273" cy="6944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93" y="4410500"/>
            <a:ext cx="2944273" cy="483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92" y="1693890"/>
            <a:ext cx="2944273" cy="7983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892" y="2527688"/>
            <a:ext cx="2944273" cy="509586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2041" y="305604"/>
            <a:ext cx="10515600" cy="1010265"/>
          </a:xfrm>
          <a:ln w="76200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CONTOH OPERATOR ARITMATIKA - 2</a:t>
            </a:r>
          </a:p>
        </p:txBody>
      </p:sp>
    </p:spTree>
    <p:extLst>
      <p:ext uri="{BB962C8B-B14F-4D97-AF65-F5344CB8AC3E}">
        <p14:creationId xmlns:p14="http://schemas.microsoft.com/office/powerpoint/2010/main" val="1280004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911328"/>
            <a:ext cx="2030471" cy="15508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900" y="1763486"/>
            <a:ext cx="11199820" cy="186778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Part 2 – Operator </a:t>
            </a:r>
            <a:r>
              <a:rPr 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Relasional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3074" name="Picture 2" descr="http://ai.cs.washington.edu/www/media/icons/pubs/dml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797" y="3455063"/>
            <a:ext cx="55340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408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5425" y="1340080"/>
            <a:ext cx="115065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Operator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relasional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melakukan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perbandingan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terhadap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2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operand,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umumnya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hasil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operator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relasional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Boolean (</a:t>
            </a:r>
            <a:r>
              <a:rPr lang="en-US" sz="2000" b="1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TRUE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FALSE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77976"/>
              </p:ext>
            </p:extLst>
          </p:nvPr>
        </p:nvGraphicFramePr>
        <p:xfrm>
          <a:off x="1061892" y="2852207"/>
          <a:ext cx="9936844" cy="2781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7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0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9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Simbol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Contoh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1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Apakah</a:t>
                      </a:r>
                      <a:r>
                        <a:rPr lang="en-US" sz="18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lebih</a:t>
                      </a:r>
                      <a:r>
                        <a:rPr lang="en-US" sz="18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besar</a:t>
                      </a:r>
                      <a:r>
                        <a:rPr lang="en-US" sz="18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?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18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( 3 &gt; 10 )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4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Apakah</a:t>
                      </a:r>
                      <a:r>
                        <a:rPr lang="en-US" sz="18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lebih</a:t>
                      </a:r>
                      <a:r>
                        <a:rPr lang="en-US" sz="18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kecil</a:t>
                      </a:r>
                      <a:r>
                        <a:rPr lang="en-US" sz="18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?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18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( 10 &lt;7 )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Apakah</a:t>
                      </a:r>
                      <a:r>
                        <a:rPr lang="en-US" sz="18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lebih</a:t>
                      </a:r>
                      <a:r>
                        <a:rPr lang="en-US" sz="18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besar</a:t>
                      </a:r>
                      <a:r>
                        <a:rPr lang="en-US" sz="18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sama</a:t>
                      </a:r>
                      <a:r>
                        <a:rPr lang="en-US" sz="18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dengan</a:t>
                      </a:r>
                      <a:r>
                        <a:rPr lang="en-US" sz="18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?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18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( 9 &gt;= 3 )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Apakah</a:t>
                      </a:r>
                      <a:r>
                        <a:rPr lang="en-US" sz="18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lebih</a:t>
                      </a:r>
                      <a:r>
                        <a:rPr lang="en-US" sz="18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kecil</a:t>
                      </a:r>
                      <a:r>
                        <a:rPr lang="en-US" sz="18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sama</a:t>
                      </a:r>
                      <a:r>
                        <a:rPr lang="en-US" sz="18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dengan</a:t>
                      </a:r>
                      <a:r>
                        <a:rPr lang="en-US" sz="18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?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18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( 10 &lt;=</a:t>
                      </a:r>
                      <a:r>
                        <a:rPr lang="en-US" sz="18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3 )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5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Apakah</a:t>
                      </a:r>
                      <a:r>
                        <a:rPr lang="en-US" sz="18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sama</a:t>
                      </a:r>
                      <a:r>
                        <a:rPr lang="en-US" sz="18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?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18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( 10 ==</a:t>
                      </a:r>
                      <a:r>
                        <a:rPr lang="en-US" sz="1800" baseline="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4 )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Apakah</a:t>
                      </a:r>
                      <a:r>
                        <a:rPr lang="en-US" sz="18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tidak</a:t>
                      </a:r>
                      <a:r>
                        <a:rPr lang="en-US" sz="18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sama</a:t>
                      </a:r>
                      <a:r>
                        <a:rPr lang="en-US" sz="18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18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( 10 != 3 )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2720" y="5635611"/>
            <a:ext cx="11506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NB = </a:t>
            </a:r>
            <a:r>
              <a:rPr lang="en-US" sz="24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Urutan</a:t>
            </a:r>
            <a:r>
              <a:rPr lang="en-US" sz="24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prioritas</a:t>
            </a:r>
            <a:r>
              <a:rPr lang="en-US" sz="24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operatornya</a:t>
            </a:r>
            <a:r>
              <a:rPr lang="en-US" sz="24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24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4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KIRI</a:t>
            </a:r>
            <a:r>
              <a:rPr lang="en-US" sz="24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lang="en-US" sz="24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KANAN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40917" y="360466"/>
            <a:ext cx="10515600" cy="1010265"/>
          </a:xfrm>
          <a:ln w="76200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OPERATOR RELATIONAL</a:t>
            </a:r>
          </a:p>
        </p:txBody>
      </p:sp>
    </p:spTree>
    <p:extLst>
      <p:ext uri="{BB962C8B-B14F-4D97-AF65-F5344CB8AC3E}">
        <p14:creationId xmlns:p14="http://schemas.microsoft.com/office/powerpoint/2010/main" val="628925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5844</TotalTime>
  <Words>984</Words>
  <Application>Microsoft Office PowerPoint</Application>
  <PresentationFormat>Widescreen</PresentationFormat>
  <Paragraphs>232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Yu Gothic</vt:lpstr>
      <vt:lpstr>Agency FB</vt:lpstr>
      <vt:lpstr>Arial</vt:lpstr>
      <vt:lpstr>Britannic Bold</vt:lpstr>
      <vt:lpstr>Calibri</vt:lpstr>
      <vt:lpstr>Calibri Light</vt:lpstr>
      <vt:lpstr>Wingdings</vt:lpstr>
      <vt:lpstr>Office Theme</vt:lpstr>
      <vt:lpstr>PowerPoint Presentation</vt:lpstr>
      <vt:lpstr>OperatorAritmatika  Relasional dan Logika</vt:lpstr>
      <vt:lpstr>OPERAND DAN OPERATOR</vt:lpstr>
      <vt:lpstr>Part 1 – Operator Aritmatika</vt:lpstr>
      <vt:lpstr>OPERATOR ARITMATIKA</vt:lpstr>
      <vt:lpstr>CONTOH OPERATOR ARITMATIKA - 1</vt:lpstr>
      <vt:lpstr>CONTOH OPERATOR ARITMATIKA - 2</vt:lpstr>
      <vt:lpstr>Part 2 – Operator Relasional</vt:lpstr>
      <vt:lpstr>OPERATOR RELATIONAL</vt:lpstr>
      <vt:lpstr>CONTOH OPERATOR RELATIONAL - 1</vt:lpstr>
      <vt:lpstr>Part 3 – Operator Logika</vt:lpstr>
      <vt:lpstr>OPERATOR LOGIKA</vt:lpstr>
      <vt:lpstr>TABEL KEBENARAN</vt:lpstr>
      <vt:lpstr>OPERATOR OPERASI LOGIKA - 1</vt:lpstr>
      <vt:lpstr>Part 4 – Operator Assignment</vt:lpstr>
      <vt:lpstr>OPERATOR ASSIGMENT (Penugasan)</vt:lpstr>
      <vt:lpstr>OPERATOR ASSIGMENT (Penugasan)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LABDAS 2019</dc:creator>
  <cp:lastModifiedBy>asus</cp:lastModifiedBy>
  <cp:revision>851</cp:revision>
  <dcterms:created xsi:type="dcterms:W3CDTF">2015-09-16T16:43:49Z</dcterms:created>
  <dcterms:modified xsi:type="dcterms:W3CDTF">2019-09-22T22:35:25Z</dcterms:modified>
</cp:coreProperties>
</file>