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2" r:id="rId3"/>
    <p:sldId id="329" r:id="rId4"/>
    <p:sldId id="363" r:id="rId5"/>
    <p:sldId id="401" r:id="rId6"/>
    <p:sldId id="402" r:id="rId7"/>
    <p:sldId id="348" r:id="rId8"/>
    <p:sldId id="378" r:id="rId9"/>
    <p:sldId id="393" r:id="rId10"/>
    <p:sldId id="394" r:id="rId11"/>
    <p:sldId id="395" r:id="rId12"/>
    <p:sldId id="403" r:id="rId13"/>
    <p:sldId id="381" r:id="rId14"/>
    <p:sldId id="385" r:id="rId15"/>
    <p:sldId id="384" r:id="rId16"/>
    <p:sldId id="382" r:id="rId17"/>
    <p:sldId id="383" r:id="rId18"/>
    <p:sldId id="380" r:id="rId19"/>
    <p:sldId id="397" r:id="rId20"/>
    <p:sldId id="398" r:id="rId21"/>
    <p:sldId id="396" r:id="rId22"/>
    <p:sldId id="399" r:id="rId23"/>
    <p:sldId id="400" r:id="rId24"/>
    <p:sldId id="3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D6C2D3"/>
    <a:srgbClr val="E2D6E0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919" autoAdjust="0"/>
  </p:normalViewPr>
  <p:slideViewPr>
    <p:cSldViewPr snapToGrid="0">
      <p:cViewPr varScale="1">
        <p:scale>
          <a:sx n="63" d="100"/>
          <a:sy n="63" d="100"/>
        </p:scale>
        <p:origin x="10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3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33" y="275319"/>
            <a:ext cx="1868745" cy="1868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8982" y="513119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5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dan</a:t>
            </a:r>
            <a:r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6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asil gambar untuk PYTH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74" y="262958"/>
            <a:ext cx="1830330" cy="1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6328" y="1348468"/>
            <a:ext cx="11237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real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pembilang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aturan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8885" y="2614488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017014" y="-3087122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94326" y="4269124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7" y="2710564"/>
            <a:ext cx="6046167" cy="3598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88" y="3124498"/>
            <a:ext cx="4066412" cy="1144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188" y="4779135"/>
            <a:ext cx="4236151" cy="114462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2 –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Pembilang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Penyebut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8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7841" y="1381111"/>
            <a:ext cx="61535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 , ELIF </a:t>
            </a:r>
            <a:r>
              <a:rPr lang="en-US" sz="20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melibatkan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bisa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berjumlah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2.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5267" y="4328682"/>
            <a:ext cx="7025661" cy="1477328"/>
          </a:xfrm>
          <a:prstGeom prst="rect">
            <a:avLst/>
          </a:prstGeom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elif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elif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sebanyak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54" y="1467193"/>
            <a:ext cx="3080385" cy="472024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IF – ELIF - ELSE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36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7841" y="1381111"/>
            <a:ext cx="61535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Pass</a:t>
            </a:r>
          </a:p>
          <a:p>
            <a:pPr marL="114300" lvl="1" algn="just">
              <a:lnSpc>
                <a:spcPct val="150000"/>
              </a:lnSpc>
            </a:pPr>
            <a:r>
              <a:rPr lang="en-US" sz="2400" dirty="0" err="1"/>
              <a:t>M</a:t>
            </a:r>
            <a:r>
              <a:rPr lang="en-US" sz="2400" dirty="0" err="1" smtClean="0"/>
              <a:t>erupakan</a:t>
            </a:r>
            <a:r>
              <a:rPr lang="en-US" sz="2400" dirty="0" smtClean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katakunci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mengkonstruksi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looping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, </a:t>
            </a:r>
            <a:r>
              <a:rPr lang="en-US" sz="2400" dirty="0" err="1"/>
              <a:t>dan</a:t>
            </a:r>
            <a:r>
              <a:rPr lang="en-US" sz="2400" dirty="0"/>
              <a:t> pass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pengecekan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statement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.</a:t>
            </a:r>
            <a:endParaRPr lang="en-US" sz="28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Tambahan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(pass)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85" y="604032"/>
            <a:ext cx="5579112" cy="66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2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371600"/>
            <a:ext cx="11349945" cy="13587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Analisa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Sederhana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5" y="2880401"/>
            <a:ext cx="3531329" cy="3432011"/>
          </a:xfrm>
          <a:prstGeom prst="rect">
            <a:avLst/>
          </a:prstGeom>
        </p:spPr>
      </p:pic>
      <p:pic>
        <p:nvPicPr>
          <p:cNvPr id="13316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68330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Analisa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Studi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-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Kategori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Grade </a:t>
            </a:r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Nilai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diminta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konversi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kuliah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tingkatan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Adapun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berikut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sz="2000" b="1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range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(85 &lt;=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&lt;= 100)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range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(70 &lt;=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&lt; 85)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range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(60 &lt;=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&lt; 70)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b="1" dirty="0" smtClean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range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(40 &lt;=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nilai_akhir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&lt; 60)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range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(0 &lt;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&lt; 40)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Selain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itu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b="1" dirty="0" smtClean="0">
                <a:solidFill>
                  <a:srgbClr val="AC38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4572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output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diperoleh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62" y="5587878"/>
            <a:ext cx="1301038" cy="9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0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70" y="305912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594703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Informasi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Tambahan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asil gambar untuk 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00" y="2730305"/>
            <a:ext cx="3793028" cy="35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freeiconspng.com/uploads/ideas-light-bulb-icon-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0" y="305912"/>
            <a:ext cx="1484374" cy="14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4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364" y="1250559"/>
            <a:ext cx="11506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()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pengisian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(assignment)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string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string.</a:t>
            </a:r>
            <a:endParaRPr lang="en-US" sz="2000" i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009829"/>
            <a:ext cx="3331353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Format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73587" y="3068249"/>
            <a:ext cx="4855616" cy="468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string yang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dihitung</a:t>
            </a:r>
            <a:endParaRPr lang="en-US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22" y="3801782"/>
            <a:ext cx="5862117" cy="133634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324601" y="3532690"/>
            <a:ext cx="1295399" cy="5211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77002" y="3931920"/>
            <a:ext cx="1950718" cy="3866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09559" y="3537852"/>
            <a:ext cx="4367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digunkana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menghitung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kata</a:t>
            </a:r>
            <a:endParaRPr lang="en-US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3" name="Elbow Connector 32"/>
          <p:cNvCxnSpPr>
            <a:stCxn id="3" idx="1"/>
          </p:cNvCxnSpPr>
          <p:nvPr/>
        </p:nvCxnSpPr>
        <p:spPr>
          <a:xfrm rot="10800000" flipV="1">
            <a:off x="1828800" y="4469956"/>
            <a:ext cx="858722" cy="1062163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2964" y="5478493"/>
            <a:ext cx="4855616" cy="468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penampung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panjangnya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kata</a:t>
            </a:r>
            <a:endParaRPr lang="en-US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Tambahan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mengenai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string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22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364" y="1250559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pengisian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string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format :</a:t>
            </a:r>
          </a:p>
          <a:p>
            <a:pPr marL="114300" lvl="1" algn="just">
              <a:lnSpc>
                <a:spcPct val="150000"/>
              </a:lnSpc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HITUNG=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(variable yang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dihitung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katanya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2000" i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523" y="2756525"/>
            <a:ext cx="1323179" cy="468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SUKSES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2" y="3421249"/>
            <a:ext cx="5726548" cy="21261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4292" y="5682183"/>
            <a:ext cx="3394828" cy="46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kata = 7</a:t>
            </a:r>
            <a:endParaRPr lang="en-US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Tambahan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mengenai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string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364" y="1250559"/>
            <a:ext cx="11506585" cy="9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menyesuaikan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format output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14" y="2744406"/>
            <a:ext cx="1526588" cy="1066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222" y="4814718"/>
            <a:ext cx="916094" cy="15670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7230" y="2308278"/>
            <a:ext cx="3749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2778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belakang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koma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228" y="4603205"/>
            <a:ext cx="39457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2778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0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sejumlah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digit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23208" y="2188163"/>
            <a:ext cx="109" cy="4307718"/>
          </a:xfrm>
          <a:prstGeom prst="line">
            <a:avLst/>
          </a:prstGeom>
          <a:ln w="76200">
            <a:solidFill>
              <a:srgbClr val="D6C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53616" y="2011662"/>
            <a:ext cx="2947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92909" y="4158537"/>
            <a:ext cx="50580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value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%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d,%f,%s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yang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ditampilkan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valuenya</a:t>
            </a:r>
            <a:endParaRPr lang="en-US" sz="1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980911" y="3390345"/>
            <a:ext cx="123938" cy="751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805190" y="5074705"/>
            <a:ext cx="181458" cy="726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005" y="2556838"/>
            <a:ext cx="3419749" cy="768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209" y="5827259"/>
            <a:ext cx="3734280" cy="55446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Output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Soal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A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Kompi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Ganjil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–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Durasi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Waktu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413" y="193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warnet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menghitung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konversi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waktu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jam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menit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detik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satuan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detik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Spesifikasi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&gt; Nama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warnet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&gt;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Durasi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Waktu</a:t>
            </a: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14300" lvl="1">
              <a:lnSpc>
                <a:spcPct val="150000"/>
              </a:lnSpc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&gt; Nama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Pelanggan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  <a:p>
            <a:pPr marL="114300" lvl="1"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</p:txBody>
      </p:sp>
      <p:pic>
        <p:nvPicPr>
          <p:cNvPr id="1026" name="Picture 2" descr="http://www.freeiconspng.com/uploads/clock-png-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30" y="4937184"/>
            <a:ext cx="1591067" cy="147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525" y="3979536"/>
            <a:ext cx="5992069" cy="2576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7226729" y="3357124"/>
            <a:ext cx="2947177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sz="2000" b="1" u="sng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b="1" u="sng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Program</a:t>
            </a:r>
            <a:endParaRPr lang="en-US" sz="2000" b="1" u="sng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364" y="3162889"/>
            <a:ext cx="5405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diinput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informasi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warnet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pelanggan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durasi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Dan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juga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konversi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detiknya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3025" y="1189163"/>
            <a:ext cx="11199820" cy="1867788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  <a:t/>
            </a:r>
            <a:br>
              <a:rPr lang="en-US" sz="6600" b="1" u="sng" dirty="0" smtClean="0">
                <a:solidFill>
                  <a:srgbClr val="FF0000"/>
                </a:solidFill>
                <a:latin typeface="Agency FB" panose="020B0503020202020204" pitchFamily="34" charset="0"/>
              </a:rPr>
            </a:b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Analisa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Kondisi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dan</a:t>
            </a:r>
            <a:r>
              <a:rPr 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Percabangan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30" y="3634934"/>
            <a:ext cx="4564733" cy="228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01" y="3631275"/>
            <a:ext cx="3023526" cy="22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Soal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Tambahan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Rentang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Nilai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C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menerima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menentukan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termasuk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? : 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=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85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100.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Nilai_B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=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70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85.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Nilai_C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=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60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70.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Nilai_D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=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50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60.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	=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50. 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Petunjuk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atas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5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Boolean. Dan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masing-masing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atas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002" y="3302481"/>
            <a:ext cx="4086550" cy="187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040688" y="2712257"/>
            <a:ext cx="2947177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sz="2000" b="1" u="sng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b="1" u="sng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Program</a:t>
            </a:r>
            <a:endParaRPr lang="en-US" sz="2000" b="1" u="sng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0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681835"/>
            <a:ext cx="11349945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Part 2 –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Berkenalan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dengan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Nested IF - ELSE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193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sil gambar untuk if 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12" y="3132398"/>
            <a:ext cx="4307017" cy="2850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7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40"/>
          </a:xfr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Nested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Kondisi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Format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1413" y="193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406967"/>
            <a:ext cx="3108960" cy="390493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450080" y="2941320"/>
            <a:ext cx="289560" cy="97536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434840" y="4359433"/>
            <a:ext cx="304800" cy="97536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97679" y="3159837"/>
            <a:ext cx="2947177" cy="46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Nested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7680" y="4578551"/>
            <a:ext cx="2947177" cy="46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Nested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406640" y="2575560"/>
            <a:ext cx="1173480" cy="3474719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90560" y="4001294"/>
            <a:ext cx="2956560" cy="46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>
              <a:lnSpc>
                <a:spcPct val="150000"/>
              </a:lnSpc>
            </a:pP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Satu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studi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8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range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&gt; 80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 &lt; 90 = AB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 &gt; 90 = AA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&gt; 50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 &lt; 60 = BB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 &gt; 60 = BA</a:t>
            </a:r>
          </a:p>
          <a:p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&lt; 50 =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413" y="193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40"/>
          </a:xfr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Studi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Kasus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Nested 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Kondisi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285239"/>
            <a:ext cx="3352800" cy="36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1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566925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94" y="2173919"/>
            <a:ext cx="3100645" cy="30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6328" y="1348468"/>
            <a:ext cx="52364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Terkadang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proses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pengambilan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keputusan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dicek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kebenarannya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dahulu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Python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menangani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smtClean="0">
                <a:latin typeface="Yu Gothic" panose="020B0400000000000000" pitchFamily="34" charset="-128"/>
                <a:ea typeface="Yu Gothic" panose="020B0400000000000000" pitchFamily="34" charset="-128"/>
              </a:rPr>
              <a:t>IF ELSE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Hasil gambar untuk if 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64" y="1466718"/>
            <a:ext cx="3616745" cy="22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asil gambar untuk if e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76" y="4103361"/>
            <a:ext cx="3427732" cy="22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2041" y="338203"/>
            <a:ext cx="10515600" cy="1010265"/>
          </a:xfrm>
          <a:prstGeom prst="rect">
            <a:avLst/>
          </a:prstGeom>
          <a:ln w="76200">
            <a:solidFill>
              <a:srgbClr val="92D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Percabangan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dalam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Pemrograman</a:t>
            </a:r>
            <a:endParaRPr lang="en-US" sz="54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681835"/>
            <a:ext cx="11349945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Part 1 –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Berkenalan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dengan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IF - ELSE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sil gambar untuk if 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12" y="3132398"/>
            <a:ext cx="4307017" cy="2850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2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478364"/>
            <a:ext cx="11349945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Penulisan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Kondisi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848" y="1996797"/>
            <a:ext cx="11237972" cy="14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IF-ELIF-ELSE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identasi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{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}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memulai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menutup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14300" lvl="1" algn="just">
              <a:lnSpc>
                <a:spcPct val="150000"/>
              </a:lnSpc>
            </a:pP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24" y="2012037"/>
            <a:ext cx="5851232" cy="4868749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5007222" y="4731138"/>
            <a:ext cx="226836" cy="579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91838" y="5199571"/>
            <a:ext cx="798002" cy="865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89840" y="5632545"/>
            <a:ext cx="4157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Identasi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4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spasi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tab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370413" y="3425978"/>
            <a:ext cx="1782238" cy="1161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01702" y="3068162"/>
            <a:ext cx="4157151" cy="510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(:)</a:t>
            </a:r>
          </a:p>
        </p:txBody>
      </p:sp>
    </p:spTree>
    <p:extLst>
      <p:ext uri="{BB962C8B-B14F-4D97-AF65-F5344CB8AC3E}">
        <p14:creationId xmlns:p14="http://schemas.microsoft.com/office/powerpoint/2010/main" val="2905448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371195"/>
            <a:ext cx="11349945" cy="1135602"/>
          </a:xfrm>
          <a:ln w="571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Penulisan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Kondisi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90341"/>
              </p:ext>
            </p:extLst>
          </p:nvPr>
        </p:nvGraphicFramePr>
        <p:xfrm>
          <a:off x="701038" y="1782456"/>
          <a:ext cx="11063774" cy="43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887">
                  <a:extLst>
                    <a:ext uri="{9D8B030D-6E8A-4147-A177-3AD203B41FA5}">
                      <a16:colId xmlns:a16="http://schemas.microsoft.com/office/drawing/2014/main" val="3763756564"/>
                    </a:ext>
                  </a:extLst>
                </a:gridCol>
                <a:gridCol w="5531887">
                  <a:extLst>
                    <a:ext uri="{9D8B030D-6E8A-4147-A177-3AD203B41FA5}">
                      <a16:colId xmlns:a16="http://schemas.microsoft.com/office/drawing/2014/main" val="4005199707"/>
                    </a:ext>
                  </a:extLst>
                </a:gridCol>
              </a:tblGrid>
              <a:tr h="47306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Perbedaan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pengidentasian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mengakhibatkan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perbedaan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jalannya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program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19820"/>
                  </a:ext>
                </a:extLst>
              </a:tr>
              <a:tr h="38335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0974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7970"/>
            <a:ext cx="4785813" cy="4907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00" y="1621407"/>
            <a:ext cx="4764402" cy="49638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66800" y="6089104"/>
            <a:ext cx="4785813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print(“B”)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dikerjakan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setelah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kondisi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if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tidak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terpenuhi</a:t>
            </a:r>
            <a:endParaRPr lang="en-US" sz="1600" b="1" dirty="0" smtClean="0">
              <a:latin typeface="+mj-lt"/>
              <a:ea typeface="Yu Gothic" panose="020B04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95798" y="6089104"/>
            <a:ext cx="4008806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print(“B”)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dikerjakan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bersamaan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+mj-lt"/>
                <a:ea typeface="Yu Gothic" panose="020B0400000000000000" pitchFamily="34" charset="-128"/>
              </a:rPr>
              <a:t>dengan</a:t>
            </a:r>
            <a:r>
              <a:rPr lang="en-US" sz="1600" b="1" dirty="0" smtClean="0">
                <a:latin typeface="+mj-lt"/>
                <a:ea typeface="Yu Gothic" panose="020B0400000000000000" pitchFamily="34" charset="-128"/>
              </a:rPr>
              <a:t> if</a:t>
            </a:r>
          </a:p>
        </p:txBody>
      </p:sp>
    </p:spTree>
    <p:extLst>
      <p:ext uri="{BB962C8B-B14F-4D97-AF65-F5344CB8AC3E}">
        <p14:creationId xmlns:p14="http://schemas.microsoft.com/office/powerpoint/2010/main" val="1054323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6" y="4020745"/>
            <a:ext cx="3332028" cy="19498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IF- 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tanpa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ELSE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7209" y="1259468"/>
            <a:ext cx="11506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 , </a:t>
            </a:r>
            <a:r>
              <a:rPr lang="en-US" sz="2000" b="1" i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pengecualian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memerlukan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blok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6212" y="3160876"/>
            <a:ext cx="44832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valuenya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7209" y="3459547"/>
            <a:ext cx="2286517" cy="510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Source Code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6017014" y="-2368660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2209030" y="3437875"/>
            <a:ext cx="5057182" cy="876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84027" y="5270909"/>
            <a:ext cx="7383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syarat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perintah,berupa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19561" y="3686331"/>
            <a:ext cx="44832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( : )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!!!</a:t>
            </a:r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2383189" y="3963330"/>
            <a:ext cx="4936372" cy="92452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19561" y="4594844"/>
            <a:ext cx="4483220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endParaRPr lang="en-US" sz="2000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296437" y="4863895"/>
            <a:ext cx="4151959" cy="5432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7586" y="4097930"/>
            <a:ext cx="1741444" cy="5191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2675" y="4667666"/>
            <a:ext cx="1890514" cy="532325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92446" y="5148774"/>
            <a:ext cx="2282308" cy="67554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671" y="3913873"/>
            <a:ext cx="2846487" cy="69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06328" y="1348468"/>
            <a:ext cx="11237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ubah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positif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671" y="5594337"/>
            <a:ext cx="2980629" cy="708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8309529" y="3231171"/>
            <a:ext cx="19774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7626" y="4951116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017014" y="-3087124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Contoh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1 –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Nilai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Absolute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Mutlak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4" y="3093929"/>
            <a:ext cx="6948951" cy="3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7209" y="1194154"/>
            <a:ext cx="11506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penulisan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 </a:t>
            </a:r>
            <a:r>
              <a:rPr lang="en-US" sz="20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pilihan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dipilih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salah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kebenaran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pernyataan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17014" y="-2221701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28133" y="4929438"/>
            <a:ext cx="7025661" cy="1477328"/>
          </a:xfrm>
          <a:prstGeom prst="rect">
            <a:avLst/>
          </a:prstGeom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else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bersifat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tujuan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terakhir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IF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37430" y="4113787"/>
            <a:ext cx="45997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else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42" y="4040457"/>
            <a:ext cx="3170138" cy="177796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467292" y="4527140"/>
            <a:ext cx="3260841" cy="539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IF - ELSE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4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894</Words>
  <Application>Microsoft Office PowerPoint</Application>
  <PresentationFormat>Widescreen</PresentationFormat>
  <Paragraphs>133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Yu Gothic</vt:lpstr>
      <vt:lpstr>Agency FB</vt:lpstr>
      <vt:lpstr>Arial</vt:lpstr>
      <vt:lpstr>Britannic Bold</vt:lpstr>
      <vt:lpstr>Calibri</vt:lpstr>
      <vt:lpstr>Calibri Light</vt:lpstr>
      <vt:lpstr>Segoe UI Semibold</vt:lpstr>
      <vt:lpstr>Wingdings</vt:lpstr>
      <vt:lpstr>Office Theme</vt:lpstr>
      <vt:lpstr>PowerPoint Presentation</vt:lpstr>
      <vt:lpstr> Analisa Kondisi dan Percabangan</vt:lpstr>
      <vt:lpstr>PowerPoint Presentation</vt:lpstr>
      <vt:lpstr>Part 1 – Berkenalan dengan IF - ELSE</vt:lpstr>
      <vt:lpstr>Penulisan Kondisi</vt:lpstr>
      <vt:lpstr>Penulisan Kondisi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 Analisa Studi Kasus Sederhana</vt:lpstr>
      <vt:lpstr>PowerPoint Presentation</vt:lpstr>
      <vt:lpstr>Informasi Tambahan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 – Berkenalan dengan Nested IF - ELSE</vt:lpstr>
      <vt:lpstr>Nested Kondisi</vt:lpstr>
      <vt:lpstr>Studi Kasus Nested Kondisi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nurul amin</cp:lastModifiedBy>
  <cp:revision>1072</cp:revision>
  <dcterms:created xsi:type="dcterms:W3CDTF">2015-09-16T16:43:49Z</dcterms:created>
  <dcterms:modified xsi:type="dcterms:W3CDTF">2019-08-26T06:05:26Z</dcterms:modified>
</cp:coreProperties>
</file>