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74" r:id="rId3"/>
    <p:sldId id="275" r:id="rId4"/>
    <p:sldId id="276" r:id="rId5"/>
    <p:sldId id="277" r:id="rId6"/>
    <p:sldId id="278" r:id="rId7"/>
    <p:sldId id="279" r:id="rId8"/>
    <p:sldId id="259" r:id="rId9"/>
    <p:sldId id="265" r:id="rId10"/>
    <p:sldId id="271" r:id="rId11"/>
    <p:sldId id="260" r:id="rId12"/>
    <p:sldId id="261" r:id="rId13"/>
    <p:sldId id="262" r:id="rId14"/>
    <p:sldId id="263" r:id="rId15"/>
    <p:sldId id="264" r:id="rId16"/>
    <p:sldId id="266" r:id="rId17"/>
    <p:sldId id="267" r:id="rId18"/>
    <p:sldId id="268" r:id="rId19"/>
    <p:sldId id="269" r:id="rId20"/>
    <p:sldId id="280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A1753-4BA5-4538-8AA8-BBD33808351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AC2A5-BE0D-4D2B-8316-EB5624B9F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5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290A-365A-411B-8479-A3429605FB8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030-7C9A-4751-A73D-F25D77D8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9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290A-365A-411B-8479-A3429605FB8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030-7C9A-4751-A73D-F25D77D8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6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290A-365A-411B-8479-A3429605FB8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030-7C9A-4751-A73D-F25D77D8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7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290A-365A-411B-8479-A3429605FB8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030-7C9A-4751-A73D-F25D77D8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290A-365A-411B-8479-A3429605FB8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030-7C9A-4751-A73D-F25D77D8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6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290A-365A-411B-8479-A3429605FB8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030-7C9A-4751-A73D-F25D77D8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5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290A-365A-411B-8479-A3429605FB8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030-7C9A-4751-A73D-F25D77D8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9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290A-365A-411B-8479-A3429605FB8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030-7C9A-4751-A73D-F25D77D8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7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290A-365A-411B-8479-A3429605FB8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030-7C9A-4751-A73D-F25D77D8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1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290A-365A-411B-8479-A3429605FB8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030-7C9A-4751-A73D-F25D77D8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1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290A-365A-411B-8479-A3429605FB8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030-7C9A-4751-A73D-F25D77D8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0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5290A-365A-411B-8479-A3429605FB8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F9030-7C9A-4751-A73D-F25D77D8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33" y="275319"/>
            <a:ext cx="1868745" cy="18687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98982" y="5131190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Pertemuan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ke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- 11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Mata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Kuliah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: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Pemrograman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347" y="275319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Welcome to </a:t>
            </a:r>
          </a:p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Laboratorium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Fakultas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Ilmu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Komputer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Hasil gambar untuk PYTH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38" y="2593395"/>
            <a:ext cx="2819266" cy="281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874" y="262958"/>
            <a:ext cx="1830330" cy="182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80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1975" y="1835185"/>
            <a:ext cx="10735731" cy="294640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5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LIST</a:t>
            </a:r>
            <a:endParaRPr lang="en-US" sz="4800" b="1" dirty="0">
              <a:solidFill>
                <a:schemeClr val="accent5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9313" y="3974786"/>
            <a:ext cx="10321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ctr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adalah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runtutan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data yang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dapat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diupdate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diubah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ditambahkan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dihapus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Contoh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: Data Nama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Mahasiswa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4192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LIST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1" y="462490"/>
            <a:ext cx="10515600" cy="1135602"/>
          </a:xfrm>
          <a:ln w="57150"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PENULISAN LIST </a:t>
            </a:r>
            <a:endParaRPr lang="en-US" sz="6000" b="1" dirty="0">
              <a:solidFill>
                <a:schemeClr val="accent5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825625"/>
            <a:ext cx="10058400" cy="2378283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4800600" y="3367941"/>
            <a:ext cx="2276680" cy="1123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035169" y="4250782"/>
            <a:ext cx="475963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Penulisan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string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(“ ”)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617810" y="3237826"/>
            <a:ext cx="652031" cy="1289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27100" y="4441476"/>
            <a:ext cx="49231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Pemisah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antar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(,)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95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718469"/>
            <a:ext cx="3403600" cy="2528036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5434" y="563400"/>
            <a:ext cx="10748813" cy="1024100"/>
          </a:xfrm>
          <a:ln w="57150"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LIST</a:t>
            </a:r>
            <a:endParaRPr lang="en-US" sz="6000" b="1" dirty="0">
              <a:solidFill>
                <a:schemeClr val="accent5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434" y="1818125"/>
            <a:ext cx="2268570" cy="510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List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Kosong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 </a:t>
            </a:r>
          </a:p>
        </p:txBody>
      </p:sp>
      <p:sp>
        <p:nvSpPr>
          <p:cNvPr id="8" name="Rectangle 7"/>
          <p:cNvSpPr/>
          <p:nvPr/>
        </p:nvSpPr>
        <p:spPr>
          <a:xfrm>
            <a:off x="715434" y="3735823"/>
            <a:ext cx="1978427" cy="510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List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Berisi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634267"/>
            <a:ext cx="10058400" cy="318205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400800" y="5593665"/>
            <a:ext cx="1765300" cy="6113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31402" y="5949988"/>
            <a:ext cx="4019049" cy="468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Boolean </a:t>
            </a:r>
            <a:r>
              <a:rPr lang="en-US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penulisannya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tanpa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(“”)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91" y="1769101"/>
            <a:ext cx="3575050" cy="242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82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>
                <a:latin typeface="+mj-lt"/>
              </a:rPr>
              <a:t>List </a:t>
            </a:r>
            <a:r>
              <a:rPr lang="nb-NO" dirty="0">
                <a:latin typeface="+mj-lt"/>
              </a:rPr>
              <a:t>memiliki nomer indeks untuk mengakses data atau isinya</a:t>
            </a:r>
            <a:r>
              <a:rPr lang="nb-NO" dirty="0" smtClean="0">
                <a:latin typeface="+mj-lt"/>
              </a:rPr>
              <a:t>.</a:t>
            </a:r>
          </a:p>
          <a:p>
            <a:r>
              <a:rPr lang="nb-NO" dirty="0" smtClean="0">
                <a:latin typeface="+mj-lt"/>
              </a:rPr>
              <a:t>Nomor indeks list selalu dimulai dari nol (0)</a:t>
            </a:r>
          </a:p>
          <a:p>
            <a:r>
              <a:rPr lang="nb-NO" dirty="0" smtClean="0">
                <a:latin typeface="+mj-lt"/>
              </a:rPr>
              <a:t>Nomor indeks dibutuhkan untuk mengambil isi (item) dari list</a:t>
            </a:r>
          </a:p>
          <a:p>
            <a:pPr marL="0" indent="0">
              <a:buNone/>
            </a:pPr>
            <a:endParaRPr lang="nb-NO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5434" y="563400"/>
            <a:ext cx="10748813" cy="1024100"/>
          </a:xfrm>
          <a:ln w="57150"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PENGAKSESAN LIST</a:t>
            </a:r>
            <a:endParaRPr lang="en-US" sz="6000" b="1" dirty="0">
              <a:solidFill>
                <a:schemeClr val="accent5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2509838"/>
            <a:ext cx="8305800" cy="39052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15457" y="4892178"/>
            <a:ext cx="425593" cy="6650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064500" y="4945894"/>
            <a:ext cx="1765300" cy="6113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057331" y="4945893"/>
            <a:ext cx="369154" cy="697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14800" y="4951454"/>
            <a:ext cx="1263557" cy="7729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420432" y="5572262"/>
            <a:ext cx="17267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INDEKS [0]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41530" y="5609460"/>
            <a:ext cx="1726755" cy="510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INDEKS [1]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0085" y="5518349"/>
            <a:ext cx="1726755" cy="510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INDEKS [2]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670388" y="5473540"/>
            <a:ext cx="1726755" cy="510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INDEKS [3]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2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9" y="1179616"/>
            <a:ext cx="7609246" cy="536106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5434" y="563400"/>
            <a:ext cx="10748813" cy="1024100"/>
          </a:xfrm>
          <a:ln w="57150"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CONTOH PENGAKSESAN LIST</a:t>
            </a:r>
            <a:endParaRPr lang="en-US" sz="6000" b="1" dirty="0">
              <a:solidFill>
                <a:schemeClr val="accent5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cxnSp>
        <p:nvCxnSpPr>
          <p:cNvPr id="7" name="Straight Arrow Connector 6"/>
          <p:cNvCxnSpPr>
            <a:stCxn id="11" idx="1"/>
          </p:cNvCxnSpPr>
          <p:nvPr/>
        </p:nvCxnSpPr>
        <p:spPr>
          <a:xfrm>
            <a:off x="4635500" y="3575615"/>
            <a:ext cx="2997343" cy="14408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554854" y="4839082"/>
            <a:ext cx="39966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Pengaksesan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isi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list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memalui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/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4162012" y="3129551"/>
            <a:ext cx="473488" cy="89212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217" y="2168146"/>
            <a:ext cx="5751971" cy="292594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440554" y="2347757"/>
            <a:ext cx="2661306" cy="510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Format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Penulisan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53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12" y="1647472"/>
            <a:ext cx="10058400" cy="485845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5434" y="563400"/>
            <a:ext cx="10748813" cy="1024100"/>
          </a:xfrm>
          <a:ln w="57150"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MENGHITUNG PANJANG LIST</a:t>
            </a:r>
            <a:endParaRPr lang="en-US" sz="6000" b="1" dirty="0">
              <a:solidFill>
                <a:schemeClr val="accent5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76685" y="5880268"/>
            <a:ext cx="3493264" cy="510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Pengaksesan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panjang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list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9854" y="1941357"/>
            <a:ext cx="4988866" cy="510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Menghitung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panjang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list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len</a:t>
            </a:r>
            <a:r>
              <a:rPr lang="en-US" sz="20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64287" y="4520727"/>
            <a:ext cx="2997343" cy="14408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447800" y="4076700"/>
            <a:ext cx="3530600" cy="44402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0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5434" y="563400"/>
            <a:ext cx="10748813" cy="1024100"/>
          </a:xfrm>
          <a:ln w="57150"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OPERASI LIST</a:t>
            </a:r>
            <a:endParaRPr lang="en-US" sz="6000" b="1" dirty="0">
              <a:solidFill>
                <a:schemeClr val="accent5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734" y="1818125"/>
            <a:ext cx="107488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Mengganti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item List</a:t>
            </a:r>
          </a:p>
          <a:p>
            <a:pPr marL="114300" lvl="1">
              <a:lnSpc>
                <a:spcPct val="150000"/>
              </a:lnSpc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sz="2000" dirty="0" err="1" smtClean="0">
                <a:ea typeface="Yu Gothic" panose="020B0400000000000000" pitchFamily="34" charset="-128"/>
              </a:rPr>
              <a:t>Mengangti</a:t>
            </a:r>
            <a:r>
              <a:rPr lang="en-US" sz="2000" dirty="0" smtClean="0">
                <a:ea typeface="Yu Gothic" panose="020B0400000000000000" pitchFamily="34" charset="-128"/>
              </a:rPr>
              <a:t> item list </a:t>
            </a:r>
            <a:r>
              <a:rPr lang="en-US" sz="2000" dirty="0" err="1" smtClean="0"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menyertakan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indeks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ke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berapa</a:t>
            </a:r>
            <a:r>
              <a:rPr lang="en-US" sz="2000" dirty="0" smtClean="0"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ea typeface="Yu Gothic" panose="020B0400000000000000" pitchFamily="34" charset="-128"/>
              </a:rPr>
              <a:t>akan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diganti</a:t>
            </a:r>
            <a:r>
              <a:rPr lang="en-US" sz="2000" dirty="0" smtClean="0">
                <a:ea typeface="Yu Gothic" panose="020B0400000000000000" pitchFamily="34" charset="-128"/>
              </a:rPr>
              <a:t>.</a:t>
            </a:r>
          </a:p>
          <a:p>
            <a:pPr marL="114300" lvl="1">
              <a:lnSpc>
                <a:spcPct val="150000"/>
              </a:lnSpc>
            </a:pP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94" y="2274387"/>
            <a:ext cx="10058400" cy="438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8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5434" y="563400"/>
            <a:ext cx="10748813" cy="1024100"/>
          </a:xfrm>
          <a:ln w="57150"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OPERASI LIST</a:t>
            </a:r>
            <a:endParaRPr lang="en-US" sz="6000" b="1" dirty="0">
              <a:solidFill>
                <a:schemeClr val="accent5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6847" y="2249925"/>
            <a:ext cx="1074881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Menambah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Item List</a:t>
            </a:r>
          </a:p>
          <a:p>
            <a:pPr marL="114300" lvl="1">
              <a:lnSpc>
                <a:spcPct val="150000"/>
              </a:lnSpc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sz="2000" b="1" dirty="0" err="1" smtClean="0">
                <a:ea typeface="Yu Gothic" panose="020B0400000000000000" pitchFamily="34" charset="-128"/>
              </a:rPr>
              <a:t>Menambah</a:t>
            </a:r>
            <a:r>
              <a:rPr lang="en-US" sz="2000" b="1" dirty="0" smtClean="0">
                <a:ea typeface="Yu Gothic" panose="020B0400000000000000" pitchFamily="34" charset="-128"/>
              </a:rPr>
              <a:t> item list </a:t>
            </a:r>
            <a:r>
              <a:rPr lang="en-US" sz="2000" b="1" dirty="0" err="1" smtClean="0">
                <a:ea typeface="Yu Gothic" panose="020B0400000000000000" pitchFamily="34" charset="-128"/>
              </a:rPr>
              <a:t>menggunakan</a:t>
            </a:r>
            <a:r>
              <a:rPr lang="en-US" sz="2000" b="1" dirty="0" smtClean="0"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ea typeface="Yu Gothic" panose="020B0400000000000000" pitchFamily="34" charset="-128"/>
              </a:rPr>
              <a:t>beberapa</a:t>
            </a:r>
            <a:r>
              <a:rPr lang="en-US" sz="2000" b="1" dirty="0" smtClean="0"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ea typeface="Yu Gothic" panose="020B0400000000000000" pitchFamily="34" charset="-128"/>
              </a:rPr>
              <a:t>cara</a:t>
            </a:r>
            <a:r>
              <a:rPr lang="en-US" sz="2000" b="1" dirty="0" smtClean="0"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ea typeface="Yu Gothic" panose="020B0400000000000000" pitchFamily="34" charset="-128"/>
              </a:rPr>
              <a:t>yaitu</a:t>
            </a:r>
            <a:r>
              <a:rPr lang="en-US" sz="2000" b="1" dirty="0" smtClean="0">
                <a:ea typeface="Yu Gothic" panose="020B0400000000000000" pitchFamily="34" charset="-128"/>
              </a:rPr>
              <a:t> :</a:t>
            </a:r>
          </a:p>
          <a:p>
            <a:pPr marL="114300" lvl="1">
              <a:lnSpc>
                <a:spcPct val="150000"/>
              </a:lnSpc>
            </a:pPr>
            <a:r>
              <a:rPr lang="en-US" sz="2000" dirty="0">
                <a:ea typeface="Yu Gothic" panose="020B0400000000000000" pitchFamily="34" charset="-128"/>
              </a:rPr>
              <a:t>	</a:t>
            </a:r>
            <a:r>
              <a:rPr lang="en-US" sz="2000" dirty="0" smtClean="0">
                <a:ea typeface="Yu Gothic" panose="020B0400000000000000" pitchFamily="34" charset="-128"/>
              </a:rPr>
              <a:t>- </a:t>
            </a:r>
            <a:r>
              <a:rPr lang="en-US" sz="2000" dirty="0" smtClean="0">
                <a:solidFill>
                  <a:srgbClr val="FF0066"/>
                </a:solidFill>
                <a:ea typeface="Yu Gothic" panose="020B0400000000000000" pitchFamily="34" charset="-128"/>
              </a:rPr>
              <a:t>append(item) </a:t>
            </a:r>
            <a:r>
              <a:rPr lang="en-US" sz="2000" dirty="0" err="1" smtClean="0">
                <a:ea typeface="Yu Gothic" panose="020B0400000000000000" pitchFamily="34" charset="-128"/>
              </a:rPr>
              <a:t>menambahkan</a:t>
            </a:r>
            <a:r>
              <a:rPr lang="en-US" sz="2000" dirty="0" smtClean="0">
                <a:ea typeface="Yu Gothic" panose="020B0400000000000000" pitchFamily="34" charset="-128"/>
              </a:rPr>
              <a:t> item </a:t>
            </a:r>
            <a:r>
              <a:rPr lang="en-US" sz="2000" dirty="0" err="1" smtClean="0"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belakang</a:t>
            </a:r>
            <a:r>
              <a:rPr lang="en-US" sz="2000" dirty="0" smtClean="0">
                <a:ea typeface="Yu Gothic" panose="020B0400000000000000" pitchFamily="34" charset="-128"/>
              </a:rPr>
              <a:t> / </a:t>
            </a:r>
            <a:r>
              <a:rPr lang="en-US" sz="2000" dirty="0" err="1" smtClean="0">
                <a:ea typeface="Yu Gothic" panose="020B0400000000000000" pitchFamily="34" charset="-128"/>
              </a:rPr>
              <a:t>akhir</a:t>
            </a:r>
            <a:r>
              <a:rPr lang="en-US" sz="2000" dirty="0" smtClean="0">
                <a:ea typeface="Yu Gothic" panose="020B0400000000000000" pitchFamily="34" charset="-128"/>
              </a:rPr>
              <a:t> list</a:t>
            </a:r>
          </a:p>
          <a:p>
            <a:pPr marL="114300" lvl="1">
              <a:lnSpc>
                <a:spcPct val="150000"/>
              </a:lnSpc>
            </a:pPr>
            <a:r>
              <a:rPr lang="en-US" sz="2000" dirty="0" smtClean="0">
                <a:ea typeface="Yu Gothic" panose="020B0400000000000000" pitchFamily="34" charset="-128"/>
              </a:rPr>
              <a:t>	</a:t>
            </a:r>
            <a:r>
              <a:rPr lang="en-US" sz="2000" b="1" dirty="0">
                <a:solidFill>
                  <a:srgbClr val="FF0000"/>
                </a:solidFill>
                <a:ea typeface="Yu Gothic" panose="020B0400000000000000" pitchFamily="34" charset="-128"/>
              </a:rPr>
              <a:t>Format = </a:t>
            </a:r>
            <a:r>
              <a:rPr lang="en-US" sz="2000" b="1" dirty="0" err="1" smtClean="0">
                <a:solidFill>
                  <a:srgbClr val="FF0000"/>
                </a:solidFill>
                <a:ea typeface="Yu Gothic" panose="020B0400000000000000" pitchFamily="34" charset="-128"/>
              </a:rPr>
              <a:t>nama_list.append</a:t>
            </a:r>
            <a:r>
              <a:rPr lang="en-US" sz="2000" b="1" dirty="0" smtClean="0">
                <a:solidFill>
                  <a:srgbClr val="FF0000"/>
                </a:solidFill>
                <a:ea typeface="Yu Gothic" panose="020B0400000000000000" pitchFamily="34" charset="-128"/>
              </a:rPr>
              <a:t>(item)</a:t>
            </a:r>
            <a:endParaRPr lang="en-US" sz="2000" dirty="0" smtClean="0">
              <a:ea typeface="Yu Gothic" panose="020B0400000000000000" pitchFamily="34" charset="-128"/>
            </a:endParaRPr>
          </a:p>
          <a:p>
            <a:pPr marL="114300" lvl="1">
              <a:lnSpc>
                <a:spcPct val="150000"/>
              </a:lnSpc>
            </a:pPr>
            <a:r>
              <a:rPr lang="en-US" sz="2000" dirty="0">
                <a:ea typeface="Yu Gothic" panose="020B0400000000000000" pitchFamily="34" charset="-128"/>
              </a:rPr>
              <a:t>	</a:t>
            </a:r>
            <a:r>
              <a:rPr lang="en-US" sz="2000" dirty="0" smtClean="0">
                <a:ea typeface="Yu Gothic" panose="020B0400000000000000" pitchFamily="34" charset="-128"/>
              </a:rPr>
              <a:t>- </a:t>
            </a:r>
            <a:r>
              <a:rPr lang="en-US" sz="2000" dirty="0" smtClean="0">
                <a:solidFill>
                  <a:srgbClr val="FF0066"/>
                </a:solidFill>
                <a:ea typeface="Yu Gothic" panose="020B0400000000000000" pitchFamily="34" charset="-128"/>
              </a:rPr>
              <a:t>insert(</a:t>
            </a:r>
            <a:r>
              <a:rPr lang="en-US" sz="2000" dirty="0" err="1" smtClean="0">
                <a:solidFill>
                  <a:srgbClr val="FF0066"/>
                </a:solidFill>
                <a:ea typeface="Yu Gothic" panose="020B0400000000000000" pitchFamily="34" charset="-128"/>
              </a:rPr>
              <a:t>indeks,item</a:t>
            </a:r>
            <a:r>
              <a:rPr lang="en-US" sz="2000" dirty="0" smtClean="0">
                <a:solidFill>
                  <a:srgbClr val="FF0066"/>
                </a:solidFill>
                <a:ea typeface="Yu Gothic" panose="020B0400000000000000" pitchFamily="34" charset="-128"/>
              </a:rPr>
              <a:t>) </a:t>
            </a:r>
            <a:r>
              <a:rPr lang="en-US" sz="2000" dirty="0" err="1" smtClean="0">
                <a:ea typeface="Yu Gothic" panose="020B0400000000000000" pitchFamily="34" charset="-128"/>
              </a:rPr>
              <a:t>nemambahkan</a:t>
            </a:r>
            <a:r>
              <a:rPr lang="en-US" sz="2000" dirty="0" smtClean="0">
                <a:ea typeface="Yu Gothic" panose="020B0400000000000000" pitchFamily="34" charset="-128"/>
              </a:rPr>
              <a:t> item </a:t>
            </a:r>
            <a:r>
              <a:rPr lang="en-US" sz="2000" dirty="0" err="1" smtClean="0"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indeks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tertentu</a:t>
            </a:r>
            <a:endParaRPr lang="en-US" sz="2000" dirty="0" smtClean="0">
              <a:ea typeface="Yu Gothic" panose="020B0400000000000000" pitchFamily="34" charset="-128"/>
            </a:endParaRPr>
          </a:p>
          <a:p>
            <a:pPr marL="114300" lvl="1">
              <a:lnSpc>
                <a:spcPct val="150000"/>
              </a:lnSpc>
            </a:pPr>
            <a:r>
              <a:rPr lang="en-US" sz="2000" dirty="0" smtClean="0">
                <a:ea typeface="Yu Gothic" panose="020B0400000000000000" pitchFamily="34" charset="-128"/>
              </a:rPr>
              <a:t>	</a:t>
            </a:r>
            <a:r>
              <a:rPr lang="en-US" sz="2000" b="1" dirty="0">
                <a:solidFill>
                  <a:srgbClr val="FF0000"/>
                </a:solidFill>
                <a:ea typeface="Yu Gothic" panose="020B0400000000000000" pitchFamily="34" charset="-128"/>
              </a:rPr>
              <a:t>Format = </a:t>
            </a:r>
            <a:r>
              <a:rPr lang="en-US" sz="2000" b="1" dirty="0" err="1" smtClean="0">
                <a:solidFill>
                  <a:srgbClr val="FF0000"/>
                </a:solidFill>
                <a:ea typeface="Yu Gothic" panose="020B0400000000000000" pitchFamily="34" charset="-128"/>
              </a:rPr>
              <a:t>nama_list.insert</a:t>
            </a:r>
            <a:r>
              <a:rPr lang="en-US" sz="2000" b="1" dirty="0" smtClean="0">
                <a:solidFill>
                  <a:srgbClr val="FF0000"/>
                </a:solidFill>
                <a:ea typeface="Yu Gothic" panose="020B0400000000000000" pitchFamily="34" charset="-128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ea typeface="Yu Gothic" panose="020B0400000000000000" pitchFamily="34" charset="-128"/>
              </a:rPr>
              <a:t>indeks,item</a:t>
            </a:r>
            <a:r>
              <a:rPr lang="en-US" sz="2000" b="1" dirty="0" smtClean="0">
                <a:solidFill>
                  <a:srgbClr val="FF0000"/>
                </a:solidFill>
                <a:ea typeface="Yu Gothic" panose="020B0400000000000000" pitchFamily="34" charset="-128"/>
              </a:rPr>
              <a:t>)</a:t>
            </a:r>
            <a:endParaRPr lang="en-US" sz="2000" b="1" dirty="0">
              <a:solidFill>
                <a:srgbClr val="FF0000"/>
              </a:solidFill>
              <a:ea typeface="Yu Gothic" panose="020B0400000000000000" pitchFamily="34" charset="-128"/>
            </a:endParaRPr>
          </a:p>
          <a:p>
            <a:pPr marL="114300" lvl="1">
              <a:lnSpc>
                <a:spcPct val="150000"/>
              </a:lnSpc>
            </a:pPr>
            <a:endParaRPr lang="en-US" sz="2000" dirty="0" smtClean="0">
              <a:ea typeface="Yu Gothic" panose="020B0400000000000000" pitchFamily="34" charset="-128"/>
            </a:endParaRPr>
          </a:p>
          <a:p>
            <a:pPr marL="114300" lvl="1">
              <a:lnSpc>
                <a:spcPct val="150000"/>
              </a:lnSpc>
            </a:pP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81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40" y="1205960"/>
            <a:ext cx="10058400" cy="471576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562958" y="4520727"/>
            <a:ext cx="1228951" cy="8513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63985" y="5279437"/>
            <a:ext cx="3655168" cy="4264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16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Pemisah</a:t>
            </a:r>
            <a:r>
              <a:rPr lang="en-US" sz="16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lang="en-US" sz="16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16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item </a:t>
            </a:r>
            <a:r>
              <a:rPr lang="en-US" sz="16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yaitu</a:t>
            </a:r>
            <a:r>
              <a:rPr lang="en-US" sz="16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(,)</a:t>
            </a:r>
          </a:p>
        </p:txBody>
      </p:sp>
      <p:sp>
        <p:nvSpPr>
          <p:cNvPr id="8" name="Rectangle 7"/>
          <p:cNvSpPr/>
          <p:nvPr/>
        </p:nvSpPr>
        <p:spPr>
          <a:xfrm>
            <a:off x="1767815" y="1409160"/>
            <a:ext cx="3409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Contoh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 :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Penambahan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 List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095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5434" y="563400"/>
            <a:ext cx="10748813" cy="1024100"/>
          </a:xfrm>
          <a:ln w="57150"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OPERASI LIST</a:t>
            </a:r>
            <a:endParaRPr lang="en-US" sz="6000" b="1" dirty="0">
              <a:solidFill>
                <a:schemeClr val="accent5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9313" y="1955969"/>
            <a:ext cx="103210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Menghapus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Item List</a:t>
            </a:r>
          </a:p>
          <a:p>
            <a:pPr marL="114300" lvl="1">
              <a:lnSpc>
                <a:spcPct val="150000"/>
              </a:lnSpc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sz="2000" dirty="0" err="1" smtClean="0">
                <a:ea typeface="Yu Gothic" panose="020B0400000000000000" pitchFamily="34" charset="-128"/>
              </a:rPr>
              <a:t>Menghapus</a:t>
            </a:r>
            <a:r>
              <a:rPr lang="en-US" sz="2000" dirty="0" smtClean="0">
                <a:ea typeface="Yu Gothic" panose="020B0400000000000000" pitchFamily="34" charset="-128"/>
              </a:rPr>
              <a:t> item list </a:t>
            </a:r>
            <a:r>
              <a:rPr lang="en-US" sz="2000" dirty="0" err="1" smtClean="0"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menggunakan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ea typeface="Yu Gothic" panose="020B0400000000000000" pitchFamily="34" charset="-128"/>
              </a:rPr>
              <a:t>del </a:t>
            </a:r>
            <a:r>
              <a:rPr lang="en-US" sz="2000" dirty="0" err="1" smtClean="0">
                <a:solidFill>
                  <a:srgbClr val="FF0066"/>
                </a:solidFill>
                <a:ea typeface="Yu Gothic" panose="020B0400000000000000" pitchFamily="34" charset="-128"/>
              </a:rPr>
              <a:t>nama_list</a:t>
            </a:r>
            <a:r>
              <a:rPr lang="en-US" sz="2000" dirty="0" smtClean="0">
                <a:solidFill>
                  <a:srgbClr val="FF0066"/>
                </a:solidFill>
                <a:ea typeface="Yu Gothic" panose="020B0400000000000000" pitchFamily="34" charset="-128"/>
              </a:rPr>
              <a:t>[</a:t>
            </a:r>
            <a:r>
              <a:rPr lang="en-US" sz="2000" dirty="0" err="1" smtClean="0">
                <a:solidFill>
                  <a:srgbClr val="FF0066"/>
                </a:solidFill>
                <a:ea typeface="Yu Gothic" panose="020B0400000000000000" pitchFamily="34" charset="-128"/>
              </a:rPr>
              <a:t>indeks</a:t>
            </a:r>
            <a:r>
              <a:rPr lang="en-US" sz="2000" dirty="0" smtClean="0">
                <a:solidFill>
                  <a:srgbClr val="FF0066"/>
                </a:solidFill>
                <a:ea typeface="Yu Gothic" panose="020B0400000000000000" pitchFamily="34" charset="-128"/>
              </a:rPr>
              <a:t>]</a:t>
            </a:r>
          </a:p>
          <a:p>
            <a:pPr marL="114300" lvl="1">
              <a:lnSpc>
                <a:spcPct val="150000"/>
              </a:lnSpc>
            </a:pPr>
            <a:r>
              <a:rPr lang="en-US" sz="2000" b="1" dirty="0">
                <a:solidFill>
                  <a:srgbClr val="FF0066"/>
                </a:solidFill>
                <a:ea typeface="Yu Gothic" panose="020B0400000000000000" pitchFamily="34" charset="-128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ea typeface="Yu Gothic" panose="020B0400000000000000" pitchFamily="34" charset="-128"/>
              </a:rPr>
              <a:t>Format </a:t>
            </a:r>
            <a:r>
              <a:rPr lang="en-US" sz="2000" b="1" dirty="0" err="1" smtClean="0">
                <a:solidFill>
                  <a:srgbClr val="FF0000"/>
                </a:solidFill>
                <a:ea typeface="Yu Gothic" panose="020B0400000000000000" pitchFamily="34" charset="-128"/>
              </a:rPr>
              <a:t>penulisan</a:t>
            </a:r>
            <a:r>
              <a:rPr lang="en-US" sz="2000" b="1" dirty="0" smtClean="0">
                <a:solidFill>
                  <a:srgbClr val="FF0000"/>
                </a:solidFill>
                <a:ea typeface="Yu Gothic" panose="020B0400000000000000" pitchFamily="34" charset="-128"/>
              </a:rPr>
              <a:t> = del </a:t>
            </a:r>
            <a:r>
              <a:rPr lang="en-US" sz="2000" b="1" dirty="0" err="1" smtClean="0">
                <a:solidFill>
                  <a:srgbClr val="FF0000"/>
                </a:solidFill>
                <a:ea typeface="Yu Gothic" panose="020B0400000000000000" pitchFamily="34" charset="-128"/>
              </a:rPr>
              <a:t>nama_list</a:t>
            </a:r>
            <a:r>
              <a:rPr lang="en-US" sz="2000" b="1" dirty="0">
                <a:solidFill>
                  <a:srgbClr val="FF0000"/>
                </a:solidFill>
                <a:ea typeface="Yu Gothic" panose="020B0400000000000000" pitchFamily="34" charset="-128"/>
              </a:rPr>
              <a:t>[</a:t>
            </a:r>
            <a:r>
              <a:rPr lang="en-US" sz="2000" b="1" dirty="0" err="1" smtClean="0">
                <a:solidFill>
                  <a:srgbClr val="FF0000"/>
                </a:solidFill>
                <a:ea typeface="Yu Gothic" panose="020B0400000000000000" pitchFamily="34" charset="-128"/>
              </a:rPr>
              <a:t>indeks</a:t>
            </a:r>
            <a:r>
              <a:rPr lang="en-US" sz="2000" b="1" dirty="0" smtClean="0">
                <a:solidFill>
                  <a:srgbClr val="FF0000"/>
                </a:solidFill>
                <a:ea typeface="Yu Gothic" panose="020B0400000000000000" pitchFamily="34" charset="-128"/>
              </a:rPr>
              <a:t>] </a:t>
            </a:r>
            <a:r>
              <a:rPr lang="en-US" sz="2000" b="1" dirty="0" smtClean="0">
                <a:ea typeface="Yu Gothic" panose="020B0400000000000000" pitchFamily="34" charset="-128"/>
              </a:rPr>
              <a:t>ATAU</a:t>
            </a:r>
            <a:r>
              <a:rPr lang="en-US" sz="2000" b="1" dirty="0" smtClean="0">
                <a:solidFill>
                  <a:srgbClr val="FF0000"/>
                </a:solidFill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a typeface="Yu Gothic" panose="020B0400000000000000" pitchFamily="34" charset="-128"/>
              </a:rPr>
              <a:t>nama_list.remove</a:t>
            </a:r>
            <a:r>
              <a:rPr lang="en-US" sz="2000" b="1" dirty="0" smtClean="0">
                <a:solidFill>
                  <a:srgbClr val="FF0000"/>
                </a:solidFill>
                <a:ea typeface="Yu Gothic" panose="020B0400000000000000" pitchFamily="34" charset="-128"/>
              </a:rPr>
              <a:t>[</a:t>
            </a:r>
            <a:r>
              <a:rPr lang="en-US" sz="2000" b="1" dirty="0" err="1" smtClean="0">
                <a:solidFill>
                  <a:srgbClr val="FF0000"/>
                </a:solidFill>
                <a:ea typeface="Yu Gothic" panose="020B0400000000000000" pitchFamily="34" charset="-128"/>
              </a:rPr>
              <a:t>data_list</a:t>
            </a:r>
            <a:r>
              <a:rPr lang="en-US" sz="2000" b="1" dirty="0" smtClean="0">
                <a:solidFill>
                  <a:srgbClr val="FF0000"/>
                </a:solidFill>
                <a:ea typeface="Yu Gothic" panose="020B0400000000000000" pitchFamily="34" charset="-128"/>
              </a:rPr>
              <a:t>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66" y="2999864"/>
            <a:ext cx="8637834" cy="291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1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3988" y="331714"/>
            <a:ext cx="7464601" cy="873424"/>
          </a:xfrm>
          <a:ln w="76200" cmpd="dbl">
            <a:solidFill>
              <a:srgbClr val="FFC00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Array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799" y="1837276"/>
            <a:ext cx="1076654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Yu Gothic" panose="020B0400000000000000" pitchFamily="34" charset="-128"/>
              </a:rPr>
              <a:t>Array/</a:t>
            </a:r>
            <a:r>
              <a:rPr lang="en-US" sz="2000" dirty="0" err="1" smtClean="0">
                <a:ea typeface="Yu Gothic" panose="020B0400000000000000" pitchFamily="34" charset="-128"/>
              </a:rPr>
              <a:t>larik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merupakan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tipe</a:t>
            </a:r>
            <a:r>
              <a:rPr lang="en-US" sz="2000" dirty="0" smtClean="0">
                <a:ea typeface="Yu Gothic" panose="020B0400000000000000" pitchFamily="34" charset="-128"/>
              </a:rPr>
              <a:t> data </a:t>
            </a:r>
            <a:r>
              <a:rPr lang="en-US" sz="2000" dirty="0" err="1" smtClean="0">
                <a:ea typeface="Yu Gothic" panose="020B0400000000000000" pitchFamily="34" charset="-128"/>
              </a:rPr>
              <a:t>terstruktur</a:t>
            </a:r>
            <a:r>
              <a:rPr lang="en-US" sz="2000" dirty="0" smtClean="0"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ea typeface="Yu Gothic" panose="020B0400000000000000" pitchFamily="34" charset="-128"/>
              </a:rPr>
              <a:t>berguna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menyimpan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sejumlah</a:t>
            </a:r>
            <a:r>
              <a:rPr lang="en-US" sz="2000" dirty="0" smtClean="0">
                <a:ea typeface="Yu Gothic" panose="020B0400000000000000" pitchFamily="34" charset="-128"/>
              </a:rPr>
              <a:t> data yang </a:t>
            </a:r>
            <a:r>
              <a:rPr lang="en-US" sz="2000" dirty="0" err="1" smtClean="0">
                <a:ea typeface="Yu Gothic" panose="020B0400000000000000" pitchFamily="34" charset="-128"/>
              </a:rPr>
              <a:t>bertipe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sama</a:t>
            </a:r>
            <a:r>
              <a:rPr lang="en-US" sz="2000" dirty="0" smtClean="0">
                <a:ea typeface="Yu Gothic" panose="020B0400000000000000" pitchFamily="34" charset="-128"/>
              </a:rPr>
              <a:t>. </a:t>
            </a:r>
            <a:r>
              <a:rPr lang="en-US" sz="2000" dirty="0" err="1" smtClean="0">
                <a:ea typeface="Yu Gothic" panose="020B0400000000000000" pitchFamily="34" charset="-128"/>
              </a:rPr>
              <a:t>Bagian</a:t>
            </a:r>
            <a:r>
              <a:rPr lang="en-US" sz="2000" dirty="0" smtClean="0"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ea typeface="Yu Gothic" panose="020B0400000000000000" pitchFamily="34" charset="-128"/>
              </a:rPr>
              <a:t>menyusun</a:t>
            </a:r>
            <a:r>
              <a:rPr lang="en-US" sz="2000" dirty="0" smtClean="0">
                <a:ea typeface="Yu Gothic" panose="020B0400000000000000" pitchFamily="34" charset="-128"/>
              </a:rPr>
              <a:t> array di </a:t>
            </a:r>
            <a:r>
              <a:rPr lang="en-US" sz="2000" dirty="0" err="1" smtClean="0">
                <a:ea typeface="Yu Gothic" panose="020B0400000000000000" pitchFamily="34" charset="-128"/>
              </a:rPr>
              <a:t>sebut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elemen</a:t>
            </a:r>
            <a:r>
              <a:rPr lang="en-US" sz="2000" dirty="0" smtClean="0">
                <a:ea typeface="Yu Gothic" panose="020B0400000000000000" pitchFamily="34" charset="-128"/>
              </a:rPr>
              <a:t> array. </a:t>
            </a:r>
            <a:r>
              <a:rPr lang="en-US" sz="2000" dirty="0" err="1" smtClean="0">
                <a:ea typeface="Yu Gothic" panose="020B0400000000000000" pitchFamily="34" charset="-128"/>
              </a:rPr>
              <a:t>Sehingga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menggunakan</a:t>
            </a:r>
            <a:r>
              <a:rPr lang="en-US" sz="2000" dirty="0" smtClean="0">
                <a:ea typeface="Yu Gothic" panose="020B0400000000000000" pitchFamily="34" charset="-128"/>
              </a:rPr>
              <a:t> array, </a:t>
            </a:r>
            <a:r>
              <a:rPr lang="en-US" sz="2000" dirty="0" err="1" smtClean="0">
                <a:ea typeface="Yu Gothic" panose="020B0400000000000000" pitchFamily="34" charset="-128"/>
              </a:rPr>
              <a:t>sejumlah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variabel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dapat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menggunakan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nama</a:t>
            </a:r>
            <a:r>
              <a:rPr lang="en-US" sz="2000" dirty="0" smtClean="0"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ea typeface="Yu Gothic" panose="020B0400000000000000" pitchFamily="34" charset="-128"/>
              </a:rPr>
              <a:t>sama</a:t>
            </a:r>
            <a:r>
              <a:rPr lang="en-US" sz="2000" dirty="0" smtClean="0">
                <a:ea typeface="Yu Gothic" panose="020B0400000000000000" pitchFamily="34" charset="-128"/>
              </a:rPr>
              <a:t>.</a:t>
            </a: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mendeklarasikan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atau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mendifinisikan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sebuah</a:t>
            </a:r>
            <a:r>
              <a:rPr lang="en-US" sz="2000" dirty="0" smtClean="0">
                <a:ea typeface="Yu Gothic" panose="020B0400000000000000" pitchFamily="34" charset="-128"/>
              </a:rPr>
              <a:t> array di python </a:t>
            </a:r>
            <a:r>
              <a:rPr lang="en-US" sz="2000" dirty="0" err="1" smtClean="0">
                <a:ea typeface="Yu Gothic" panose="020B0400000000000000" pitchFamily="34" charset="-128"/>
              </a:rPr>
              <a:t>bisa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menggunakan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i="1" dirty="0" smtClean="0">
                <a:ea typeface="Yu Gothic" panose="020B0400000000000000" pitchFamily="34" charset="-128"/>
              </a:rPr>
              <a:t>keyword </a:t>
            </a:r>
            <a:r>
              <a:rPr lang="en-US" sz="2000" b="1" i="1" dirty="0" err="1" smtClean="0">
                <a:ea typeface="Yu Gothic" panose="020B0400000000000000" pitchFamily="34" charset="-128"/>
              </a:rPr>
              <a:t>nama_array</a:t>
            </a:r>
            <a:r>
              <a:rPr lang="en-US" sz="2000" b="1" i="1" dirty="0" smtClean="0">
                <a:ea typeface="Yu Gothic" panose="020B0400000000000000" pitchFamily="34" charset="-128"/>
              </a:rPr>
              <a:t> = [</a:t>
            </a:r>
            <a:r>
              <a:rPr lang="en-US" sz="2000" b="1" i="1" dirty="0" err="1" smtClean="0">
                <a:ea typeface="Yu Gothic" panose="020B0400000000000000" pitchFamily="34" charset="-128"/>
              </a:rPr>
              <a:t>jumlah_elemen</a:t>
            </a:r>
            <a:r>
              <a:rPr lang="en-US" sz="2000" b="1" i="1" dirty="0" smtClean="0">
                <a:ea typeface="Yu Gothic" panose="020B0400000000000000" pitchFamily="34" charset="-128"/>
              </a:rPr>
              <a:t>]. </a:t>
            </a: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mengakses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elemen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sebuah</a:t>
            </a:r>
            <a:r>
              <a:rPr lang="en-US" sz="2000" dirty="0" smtClean="0">
                <a:ea typeface="Yu Gothic" panose="020B0400000000000000" pitchFamily="34" charset="-128"/>
              </a:rPr>
              <a:t> array di python </a:t>
            </a:r>
            <a:r>
              <a:rPr lang="en-US" sz="2000" dirty="0" err="1" smtClean="0">
                <a:ea typeface="Yu Gothic" panose="020B0400000000000000" pitchFamily="34" charset="-128"/>
              </a:rPr>
              <a:t>kita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perlu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menggunakan</a:t>
            </a:r>
            <a:r>
              <a:rPr lang="en-US" sz="2000" dirty="0" smtClean="0"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ea typeface="Yu Gothic" panose="020B0400000000000000" pitchFamily="34" charset="-128"/>
              </a:rPr>
              <a:t>namanya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b="1" i="1" dirty="0" smtClean="0">
                <a:ea typeface="Yu Gothic" panose="020B0400000000000000" pitchFamily="34" charset="-128"/>
              </a:rPr>
              <a:t>index array. </a:t>
            </a:r>
            <a:r>
              <a:rPr lang="en-US" sz="2000" dirty="0" smtClean="0">
                <a:ea typeface="Yu Gothic" panose="020B0400000000000000" pitchFamily="34" charset="-128"/>
              </a:rPr>
              <a:t>Index array </a:t>
            </a:r>
            <a:r>
              <a:rPr lang="en-US" sz="2000" dirty="0" err="1" smtClean="0"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suatu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suatu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elemen</a:t>
            </a:r>
            <a:r>
              <a:rPr lang="en-US" sz="2000" dirty="0" smtClean="0">
                <a:ea typeface="Yu Gothic" panose="020B0400000000000000" pitchFamily="34" charset="-128"/>
              </a:rPr>
              <a:t> array </a:t>
            </a:r>
            <a:r>
              <a:rPr lang="en-US" sz="2000" dirty="0" err="1" smtClean="0">
                <a:ea typeface="Yu Gothic" panose="020B0400000000000000" pitchFamily="34" charset="-128"/>
              </a:rPr>
              <a:t>akan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secara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otomatis</a:t>
            </a:r>
            <a:r>
              <a:rPr lang="en-US" sz="2000" dirty="0" smtClean="0">
                <a:ea typeface="Yu Gothic" panose="020B0400000000000000" pitchFamily="34" charset="-128"/>
              </a:rPr>
              <a:t> di </a:t>
            </a:r>
            <a:r>
              <a:rPr lang="en-US" sz="2000" dirty="0" err="1" smtClean="0">
                <a:ea typeface="Yu Gothic" panose="020B0400000000000000" pitchFamily="34" charset="-128"/>
              </a:rPr>
              <a:t>isi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bulat</a:t>
            </a:r>
            <a:r>
              <a:rPr lang="en-US" sz="2000" dirty="0" smtClean="0">
                <a:ea typeface="Yu Gothic" panose="020B0400000000000000" pitchFamily="34" charset="-128"/>
              </a:rPr>
              <a:t> integer yang di </a:t>
            </a:r>
            <a:r>
              <a:rPr lang="en-US" sz="2000" dirty="0" err="1" smtClean="0">
                <a:ea typeface="Yu Gothic" panose="020B0400000000000000" pitchFamily="34" charset="-128"/>
              </a:rPr>
              <a:t>mulai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ea typeface="Yu Gothic" panose="020B0400000000000000" pitchFamily="34" charset="-128"/>
              </a:rPr>
              <a:t>0</a:t>
            </a:r>
            <a:r>
              <a:rPr lang="en-US" sz="2000" dirty="0" smtClean="0">
                <a:ea typeface="Yu Gothic" panose="020B0400000000000000" pitchFamily="34" charset="-128"/>
              </a:rPr>
              <a:t>. </a:t>
            </a:r>
            <a:r>
              <a:rPr lang="en-US" sz="2000" dirty="0" err="1" smtClean="0">
                <a:ea typeface="Yu Gothic" panose="020B0400000000000000" pitchFamily="34" charset="-128"/>
              </a:rPr>
              <a:t>Sehingga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menampilkan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isi</a:t>
            </a:r>
            <a:r>
              <a:rPr lang="en-US" sz="2000" dirty="0" smtClean="0">
                <a:ea typeface="Yu Gothic" panose="020B0400000000000000" pitchFamily="34" charset="-128"/>
              </a:rPr>
              <a:t> array </a:t>
            </a:r>
            <a:r>
              <a:rPr lang="en-US" sz="2000" dirty="0" err="1" smtClean="0">
                <a:ea typeface="Yu Gothic" panose="020B0400000000000000" pitchFamily="34" charset="-128"/>
              </a:rPr>
              <a:t>pada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elemen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tertentu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cukup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menyebutkan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nama</a:t>
            </a:r>
            <a:r>
              <a:rPr lang="en-US" sz="2000" dirty="0" smtClean="0">
                <a:ea typeface="Yu Gothic" panose="020B0400000000000000" pitchFamily="34" charset="-128"/>
              </a:rPr>
              <a:t> array </a:t>
            </a:r>
            <a:r>
              <a:rPr lang="en-US" sz="2000" dirty="0" err="1" smtClean="0">
                <a:ea typeface="Yu Gothic" panose="020B0400000000000000" pitchFamily="34" charset="-128"/>
              </a:rPr>
              <a:t>beserta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indeks</a:t>
            </a:r>
            <a:r>
              <a:rPr lang="en-US" sz="2000" dirty="0" smtClean="0">
                <a:ea typeface="Yu Gothic" panose="020B0400000000000000" pitchFamily="34" charset="-128"/>
              </a:rPr>
              <a:t> array-</a:t>
            </a:r>
            <a:r>
              <a:rPr lang="en-US" sz="2000" dirty="0" err="1" smtClean="0">
                <a:ea typeface="Yu Gothic" panose="020B0400000000000000" pitchFamily="34" charset="-128"/>
              </a:rPr>
              <a:t>nya</a:t>
            </a:r>
            <a:r>
              <a:rPr lang="en-US" sz="2000" dirty="0" smtClean="0">
                <a:ea typeface="Yu Gothic" panose="020B0400000000000000" pitchFamily="34" charset="-128"/>
              </a:rPr>
              <a:t>.</a:t>
            </a:r>
            <a:endParaRPr lang="en-US" sz="2000" dirty="0">
              <a:ea typeface="Yu Gothic" panose="020B04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5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5434" y="563400"/>
            <a:ext cx="10748813" cy="1024100"/>
          </a:xfrm>
          <a:ln w="57150"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OPERASI LIST</a:t>
            </a:r>
            <a:endParaRPr lang="en-US" sz="6000" b="1" dirty="0">
              <a:solidFill>
                <a:schemeClr val="accent5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9313" y="1955969"/>
            <a:ext cx="103210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List</a:t>
            </a: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114300" lvl="1">
              <a:lnSpc>
                <a:spcPct val="150000"/>
              </a:lnSpc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Penulisan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list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looping/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fungsi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enumerate(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nama_list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endParaRPr lang="en-US" sz="2000" b="1" dirty="0" smtClean="0">
              <a:solidFill>
                <a:srgbClr val="FF0000"/>
              </a:solidFill>
              <a:ea typeface="Yu Gothic" panose="020B04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39" y="2694633"/>
            <a:ext cx="10058400" cy="392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41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1975" y="1835185"/>
            <a:ext cx="10735731" cy="294640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5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TUPLE</a:t>
            </a:r>
            <a:endParaRPr lang="en-US" sz="4800" b="1" dirty="0">
              <a:solidFill>
                <a:schemeClr val="accent5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9313" y="3974786"/>
            <a:ext cx="10321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ctr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Tuple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adalah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runtutan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data yang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tidak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dapat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diupdate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diubah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ditambahkan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dihapus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Contoh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jenis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kelamin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2878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TUPLE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1" y="462490"/>
            <a:ext cx="10515600" cy="1135602"/>
          </a:xfrm>
          <a:ln w="57150"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PENULISAN TUPLE </a:t>
            </a:r>
            <a:endParaRPr lang="en-US" sz="6000" b="1" dirty="0">
              <a:solidFill>
                <a:schemeClr val="accent5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26925" y="4447438"/>
            <a:ext cx="341792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Penulisan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string </a:t>
            </a:r>
            <a:r>
              <a:rPr 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(“ ”)</a:t>
            </a:r>
            <a:endParaRPr lang="en-US" sz="14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44107" y="4341150"/>
            <a:ext cx="35333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Pemisah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antar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(,)</a:t>
            </a:r>
            <a:endParaRPr lang="en-US" sz="14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741038"/>
            <a:ext cx="10058400" cy="256345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4269841" y="3237826"/>
            <a:ext cx="2807439" cy="125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59695" y="3237826"/>
            <a:ext cx="58116" cy="1289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008" y="4179771"/>
            <a:ext cx="3874654" cy="294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8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3988" y="344414"/>
            <a:ext cx="7464601" cy="873424"/>
          </a:xfrm>
          <a:ln w="76200" cmpd="dbl">
            <a:solidFill>
              <a:srgbClr val="FFC00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Inisialisasi</a:t>
            </a:r>
            <a:r>
              <a:rPr lang="en-US" dirty="0" smtClean="0">
                <a:latin typeface="Britannic Bold" panose="020B0903060703020204" pitchFamily="34" charset="0"/>
              </a:rPr>
              <a:t> List - 1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9341" y="1466719"/>
            <a:ext cx="10541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en-US" sz="2000" dirty="0" smtClean="0">
                <a:ea typeface="Yu Gothic" panose="020B0400000000000000" pitchFamily="34" charset="-128"/>
              </a:rPr>
              <a:t>	</a:t>
            </a:r>
            <a:r>
              <a:rPr lang="en-US" sz="2000" dirty="0" err="1" smtClean="0">
                <a:ea typeface="Yu Gothic" panose="020B0400000000000000" pitchFamily="34" charset="-128"/>
              </a:rPr>
              <a:t>Contoh</a:t>
            </a:r>
            <a:r>
              <a:rPr lang="en-US" sz="2000" dirty="0" smtClean="0"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ea typeface="Yu Gothic" panose="020B0400000000000000" pitchFamily="34" charset="-128"/>
              </a:rPr>
              <a:t>pertama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deklarasi</a:t>
            </a:r>
            <a:r>
              <a:rPr lang="en-US" sz="2000" dirty="0" smtClean="0">
                <a:ea typeface="Yu Gothic" panose="020B0400000000000000" pitchFamily="34" charset="-128"/>
              </a:rPr>
              <a:t> list </a:t>
            </a:r>
            <a:r>
              <a:rPr lang="en-US" sz="2000" dirty="0" err="1" smtClean="0">
                <a:ea typeface="Yu Gothic" panose="020B0400000000000000" pitchFamily="34" charset="-128"/>
              </a:rPr>
              <a:t>yaitu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memberikan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inisialisasi</a:t>
            </a:r>
            <a:r>
              <a:rPr lang="en-US" sz="2000" dirty="0" smtClean="0">
                <a:ea typeface="Yu Gothic" panose="020B0400000000000000" pitchFamily="34" charset="-128"/>
              </a:rPr>
              <a:t> data </a:t>
            </a:r>
            <a:r>
              <a:rPr lang="en-US" sz="2000" dirty="0" err="1" smtClean="0"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tipe</a:t>
            </a:r>
            <a:r>
              <a:rPr lang="en-US" sz="2000" dirty="0" smtClean="0">
                <a:ea typeface="Yu Gothic" panose="020B0400000000000000" pitchFamily="34" charset="-128"/>
              </a:rPr>
              <a:t> integer. </a:t>
            </a:r>
            <a:r>
              <a:rPr lang="en-US" sz="2000" dirty="0" err="1" smtClean="0">
                <a:ea typeface="Yu Gothic" panose="020B0400000000000000" pitchFamily="34" charset="-128"/>
              </a:rPr>
              <a:t>Kemudian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mencetak</a:t>
            </a:r>
            <a:r>
              <a:rPr lang="en-US" sz="2000" dirty="0" smtClean="0">
                <a:ea typeface="Yu Gothic" panose="020B0400000000000000" pitchFamily="34" charset="-128"/>
              </a:rPr>
              <a:t> data </a:t>
            </a:r>
            <a:r>
              <a:rPr lang="en-US" sz="2000" dirty="0" err="1" smtClean="0"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memanggil</a:t>
            </a:r>
            <a:r>
              <a:rPr lang="en-US" sz="2000" dirty="0" smtClean="0">
                <a:ea typeface="Yu Gothic" panose="020B0400000000000000" pitchFamily="34" charset="-128"/>
              </a:rPr>
              <a:t> variable </a:t>
            </a:r>
            <a:r>
              <a:rPr lang="en-US" sz="2000" dirty="0" err="1" smtClean="0"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indeks</a:t>
            </a:r>
            <a:r>
              <a:rPr lang="en-US" sz="2000" dirty="0" smtClean="0">
                <a:ea typeface="Yu Gothic" panose="020B0400000000000000" pitchFamily="34" charset="-128"/>
              </a:rPr>
              <a:t> data yang </a:t>
            </a:r>
            <a:r>
              <a:rPr lang="en-US" sz="2000" dirty="0" err="1" smtClean="0">
                <a:ea typeface="Yu Gothic" panose="020B0400000000000000" pitchFamily="34" charset="-128"/>
              </a:rPr>
              <a:t>akan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dicetak</a:t>
            </a:r>
            <a:r>
              <a:rPr lang="en-US" sz="2000" dirty="0" smtClean="0">
                <a:ea typeface="Yu Gothic" panose="020B0400000000000000" pitchFamily="34" charset="-128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Yu Gothic" panose="020B0400000000000000" pitchFamily="34" charset="-128"/>
              </a:rPr>
              <a:t>Code Program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288" y="3233824"/>
            <a:ext cx="2623835" cy="162349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006288" y="4076700"/>
            <a:ext cx="1423212" cy="381000"/>
          </a:xfrm>
          <a:prstGeom prst="rightArrow">
            <a:avLst>
              <a:gd name="adj1" fmla="val 50000"/>
              <a:gd name="adj2" fmla="val 64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74029" y="381110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1" t="19231" r="13240" b="19231"/>
          <a:stretch/>
        </p:blipFill>
        <p:spPr>
          <a:xfrm>
            <a:off x="1575787" y="3039039"/>
            <a:ext cx="4010713" cy="23552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79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3988" y="344414"/>
            <a:ext cx="7464601" cy="873424"/>
          </a:xfrm>
          <a:ln w="76200" cmpd="dbl">
            <a:solidFill>
              <a:srgbClr val="FFC00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Inisialisasi</a:t>
            </a:r>
            <a:r>
              <a:rPr lang="en-US" dirty="0" smtClean="0">
                <a:latin typeface="Britannic Bold" panose="020B0903060703020204" pitchFamily="34" charset="0"/>
              </a:rPr>
              <a:t> List - 2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799" y="1837276"/>
            <a:ext cx="107665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ea typeface="Yu Gothic" panose="020B0400000000000000" pitchFamily="34" charset="-128"/>
              </a:rPr>
              <a:t>	</a:t>
            </a:r>
            <a:r>
              <a:rPr lang="en-US" sz="2000" dirty="0" err="1" smtClean="0">
                <a:ea typeface="Yu Gothic" panose="020B0400000000000000" pitchFamily="34" charset="-128"/>
              </a:rPr>
              <a:t>Contoh</a:t>
            </a:r>
            <a:r>
              <a:rPr lang="en-US" sz="2000" dirty="0" smtClean="0"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ea typeface="Yu Gothic" panose="020B0400000000000000" pitchFamily="34" charset="-128"/>
              </a:rPr>
              <a:t>kedua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deklarasi</a:t>
            </a:r>
            <a:r>
              <a:rPr lang="en-US" sz="2000" dirty="0" smtClean="0">
                <a:ea typeface="Yu Gothic" panose="020B0400000000000000" pitchFamily="34" charset="-128"/>
              </a:rPr>
              <a:t> list </a:t>
            </a:r>
            <a:r>
              <a:rPr lang="en-US" sz="2000" dirty="0" err="1" smtClean="0">
                <a:ea typeface="Yu Gothic" panose="020B0400000000000000" pitchFamily="34" charset="-128"/>
              </a:rPr>
              <a:t>yaitu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memberikan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inisialisasi</a:t>
            </a:r>
            <a:r>
              <a:rPr lang="en-US" sz="2000" dirty="0" smtClean="0">
                <a:ea typeface="Yu Gothic" panose="020B0400000000000000" pitchFamily="34" charset="-128"/>
              </a:rPr>
              <a:t> data </a:t>
            </a:r>
            <a:r>
              <a:rPr lang="en-US" sz="2000" dirty="0" err="1" smtClean="0"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tipe</a:t>
            </a:r>
            <a:r>
              <a:rPr lang="en-US" sz="2000" dirty="0" smtClean="0">
                <a:ea typeface="Yu Gothic" panose="020B0400000000000000" pitchFamily="34" charset="-128"/>
              </a:rPr>
              <a:t> string. </a:t>
            </a:r>
            <a:r>
              <a:rPr lang="en-US" sz="2000" dirty="0" err="1" smtClean="0">
                <a:ea typeface="Yu Gothic" panose="020B0400000000000000" pitchFamily="34" charset="-128"/>
              </a:rPr>
              <a:t>Kemudian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mencetak</a:t>
            </a:r>
            <a:r>
              <a:rPr lang="en-US" sz="2000" dirty="0" smtClean="0">
                <a:ea typeface="Yu Gothic" panose="020B0400000000000000" pitchFamily="34" charset="-128"/>
              </a:rPr>
              <a:t> data </a:t>
            </a:r>
            <a:r>
              <a:rPr lang="en-US" sz="2000" dirty="0" err="1" smtClean="0">
                <a:ea typeface="Yu Gothic" panose="020B0400000000000000" pitchFamily="34" charset="-128"/>
              </a:rPr>
              <a:t>menggunakan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perulangan</a:t>
            </a:r>
            <a:r>
              <a:rPr lang="en-US" sz="2000" dirty="0" smtClean="0">
                <a:ea typeface="Yu Gothic" panose="020B0400000000000000" pitchFamily="34" charset="-128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Yu Gothic" panose="020B0400000000000000" pitchFamily="34" charset="-128"/>
              </a:rPr>
              <a:t>Code Program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078" y="4859298"/>
            <a:ext cx="2172662" cy="1602531"/>
          </a:xfrm>
          <a:prstGeom prst="rect">
            <a:avLst/>
          </a:prstGeom>
        </p:spPr>
      </p:pic>
      <p:sp>
        <p:nvSpPr>
          <p:cNvPr id="5" name="Bent-Up Arrow 4"/>
          <p:cNvSpPr/>
          <p:nvPr/>
        </p:nvSpPr>
        <p:spPr>
          <a:xfrm rot="5400000">
            <a:off x="5480643" y="3247956"/>
            <a:ext cx="993716" cy="4216400"/>
          </a:xfrm>
          <a:prstGeom prst="bentUpArrow">
            <a:avLst>
              <a:gd name="adj1" fmla="val 15816"/>
              <a:gd name="adj2" fmla="val 19388"/>
              <a:gd name="adj3" fmla="val 3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42391" y="498682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9" t="21903" r="9228" b="20881"/>
          <a:stretch/>
        </p:blipFill>
        <p:spPr>
          <a:xfrm>
            <a:off x="867823" y="2897539"/>
            <a:ext cx="5913977" cy="17950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72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3988" y="344414"/>
            <a:ext cx="7464601" cy="873424"/>
          </a:xfrm>
          <a:ln w="76200" cmpd="dbl">
            <a:solidFill>
              <a:srgbClr val="FFC00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List of Char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799" y="1837276"/>
            <a:ext cx="107665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ea typeface="Yu Gothic" panose="020B0400000000000000" pitchFamily="34" charset="-128"/>
              </a:rPr>
              <a:t>	</a:t>
            </a:r>
            <a:r>
              <a:rPr lang="en-US" sz="2000" dirty="0" err="1" smtClean="0">
                <a:ea typeface="Yu Gothic" panose="020B0400000000000000" pitchFamily="34" charset="-128"/>
              </a:rPr>
              <a:t>Contoh</a:t>
            </a:r>
            <a:r>
              <a:rPr lang="en-US" sz="2000" dirty="0" smtClean="0"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ea typeface="Yu Gothic" panose="020B0400000000000000" pitchFamily="34" charset="-128"/>
              </a:rPr>
              <a:t>kedua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deklarasi</a:t>
            </a:r>
            <a:r>
              <a:rPr lang="en-US" sz="2000" dirty="0" smtClean="0">
                <a:ea typeface="Yu Gothic" panose="020B0400000000000000" pitchFamily="34" charset="-128"/>
              </a:rPr>
              <a:t> list </a:t>
            </a:r>
            <a:r>
              <a:rPr lang="en-US" sz="2000" dirty="0" err="1" smtClean="0">
                <a:ea typeface="Yu Gothic" panose="020B0400000000000000" pitchFamily="34" charset="-128"/>
              </a:rPr>
              <a:t>yaitu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memberikan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inisialisasi</a:t>
            </a:r>
            <a:r>
              <a:rPr lang="en-US" sz="2000" dirty="0" smtClean="0">
                <a:ea typeface="Yu Gothic" panose="020B0400000000000000" pitchFamily="34" charset="-128"/>
              </a:rPr>
              <a:t> data </a:t>
            </a:r>
            <a:r>
              <a:rPr lang="en-US" sz="2000" dirty="0" err="1" smtClean="0"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tipe</a:t>
            </a:r>
            <a:r>
              <a:rPr lang="en-US" sz="2000" dirty="0" smtClean="0">
                <a:ea typeface="Yu Gothic" panose="020B0400000000000000" pitchFamily="34" charset="-128"/>
              </a:rPr>
              <a:t> string. </a:t>
            </a:r>
            <a:r>
              <a:rPr lang="en-US" sz="2000" dirty="0" err="1" smtClean="0">
                <a:ea typeface="Yu Gothic" panose="020B0400000000000000" pitchFamily="34" charset="-128"/>
              </a:rPr>
              <a:t>Kemudian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mencetak</a:t>
            </a:r>
            <a:r>
              <a:rPr lang="en-US" sz="2000" dirty="0" smtClean="0">
                <a:ea typeface="Yu Gothic" panose="020B0400000000000000" pitchFamily="34" charset="-128"/>
              </a:rPr>
              <a:t> data </a:t>
            </a:r>
            <a:r>
              <a:rPr lang="en-US" sz="2000" dirty="0" err="1" smtClean="0">
                <a:ea typeface="Yu Gothic" panose="020B0400000000000000" pitchFamily="34" charset="-128"/>
              </a:rPr>
              <a:t>menggunakan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perulangan</a:t>
            </a:r>
            <a:r>
              <a:rPr lang="en-US" sz="2000" dirty="0" smtClean="0">
                <a:ea typeface="Yu Gothic" panose="020B0400000000000000" pitchFamily="34" charset="-128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Yu Gothic" panose="020B0400000000000000" pitchFamily="34" charset="-128"/>
              </a:rPr>
              <a:t>Code Program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8000" y="370736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2" t="19231" r="16972" b="17893"/>
          <a:stretch/>
        </p:blipFill>
        <p:spPr>
          <a:xfrm>
            <a:off x="1397687" y="2959580"/>
            <a:ext cx="2590113" cy="22543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441" y="2959580"/>
            <a:ext cx="2184496" cy="333742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959739" y="4086758"/>
            <a:ext cx="2310526" cy="381000"/>
          </a:xfrm>
          <a:prstGeom prst="rightArrow">
            <a:avLst>
              <a:gd name="adj1" fmla="val 50000"/>
              <a:gd name="adj2" fmla="val 64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40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3988" y="331714"/>
            <a:ext cx="7464601" cy="873424"/>
          </a:xfrm>
          <a:ln w="76200" cmpd="dbl">
            <a:solidFill>
              <a:srgbClr val="FFC00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Contoh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799" y="1837276"/>
            <a:ext cx="10766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ea typeface="Yu Gothic" panose="020B0400000000000000" pitchFamily="34" charset="-128"/>
              </a:rPr>
              <a:t>Code Program :</a:t>
            </a:r>
          </a:p>
        </p:txBody>
      </p:sp>
      <p:sp>
        <p:nvSpPr>
          <p:cNvPr id="5" name="Bent-Up Arrow 4"/>
          <p:cNvSpPr/>
          <p:nvPr/>
        </p:nvSpPr>
        <p:spPr>
          <a:xfrm rot="5400000">
            <a:off x="4845533" y="2878624"/>
            <a:ext cx="993716" cy="4216400"/>
          </a:xfrm>
          <a:prstGeom prst="bentUpArrow">
            <a:avLst>
              <a:gd name="adj1" fmla="val 15816"/>
              <a:gd name="adj2" fmla="val 19388"/>
              <a:gd name="adj3" fmla="val 3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37440" y="48021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787" y="4548907"/>
            <a:ext cx="3727603" cy="1454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60" y="2531674"/>
            <a:ext cx="5495921" cy="18913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24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97724" y="660259"/>
            <a:ext cx="10011104" cy="2168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Latihan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Soal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– List</a:t>
            </a:r>
          </a:p>
          <a:p>
            <a:pPr algn="ctr"/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Analisis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Studi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Kasus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Sederhana</a:t>
            </a:r>
            <a:endParaRPr lang="en-US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71" y="4048457"/>
            <a:ext cx="4712050" cy="2356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77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4868" y="1681835"/>
            <a:ext cx="11349945" cy="1135602"/>
          </a:xfrm>
          <a:ln w="57150"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LIST , TUPLE DAN DICTIONARY</a:t>
            </a:r>
            <a:endParaRPr lang="en-US" sz="6000" b="1" dirty="0">
              <a:solidFill>
                <a:schemeClr val="accent5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527" y="3082802"/>
            <a:ext cx="72866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20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4868" y="640826"/>
            <a:ext cx="11349945" cy="1135602"/>
          </a:xfrm>
          <a:ln w="57150"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err="1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Perbedaan</a:t>
            </a:r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 List </a:t>
            </a:r>
            <a:r>
              <a:rPr lang="en-US" sz="5400" b="1" dirty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&amp;</a:t>
            </a:r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 Tuple</a:t>
            </a:r>
            <a:endParaRPr lang="en-US" sz="6000" b="1" dirty="0">
              <a:solidFill>
                <a:schemeClr val="accent5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689" y="2066715"/>
            <a:ext cx="11204123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Perbedaan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list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tuple ::</a:t>
            </a:r>
          </a:p>
          <a:p>
            <a:pPr marL="114300" lvl="1" algn="just">
              <a:lnSpc>
                <a:spcPct val="150000"/>
              </a:lnSpc>
            </a:pPr>
            <a:r>
              <a:rPr lang="en-US" dirty="0" smtClean="0"/>
              <a:t>Tuple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halnya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List, </a:t>
            </a:r>
            <a:r>
              <a:rPr lang="en-US" dirty="0" err="1" smtClean="0"/>
              <a:t>namun</a:t>
            </a:r>
            <a:r>
              <a:rPr lang="en-US" dirty="0" smtClean="0"/>
              <a:t> yang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membedakan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b="1" dirty="0" smtClean="0"/>
              <a:t>Tuples value </a:t>
            </a:r>
            <a:r>
              <a:rPr lang="en-US" b="1" dirty="0" err="1" smtClean="0"/>
              <a:t>nya</a:t>
            </a:r>
            <a:r>
              <a:rPr lang="en-US" b="1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diubah</a:t>
            </a:r>
            <a:r>
              <a:rPr lang="en-US" b="1" dirty="0" smtClean="0"/>
              <a:t> /</a:t>
            </a:r>
            <a:r>
              <a:rPr lang="en-US" b="1" dirty="0" err="1" smtClean="0"/>
              <a:t>diupdate</a:t>
            </a:r>
            <a:r>
              <a:rPr lang="en-US" dirty="0" smtClean="0"/>
              <a:t>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b="1" dirty="0" smtClean="0"/>
              <a:t>List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diubah</a:t>
            </a:r>
            <a:r>
              <a:rPr lang="en-US" dirty="0" smtClean="0"/>
              <a:t>. Cara </a:t>
            </a:r>
            <a:r>
              <a:rPr lang="en-US" dirty="0" err="1" smtClean="0"/>
              <a:t>mengakses</a:t>
            </a:r>
            <a:r>
              <a:rPr lang="en-US" dirty="0" smtClean="0"/>
              <a:t> value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Lists. </a:t>
            </a:r>
            <a:r>
              <a:rPr lang="en-US" b="1" dirty="0" smtClean="0"/>
              <a:t>Tuples </a:t>
            </a:r>
            <a:r>
              <a:rPr lang="en-US" b="1" dirty="0" err="1" smtClean="0"/>
              <a:t>menggunakan</a:t>
            </a:r>
            <a:r>
              <a:rPr lang="en-US" b="1" dirty="0" smtClean="0"/>
              <a:t> ( )</a:t>
            </a:r>
            <a:r>
              <a:rPr lang="en-US" dirty="0" smtClean="0"/>
              <a:t> </a:t>
            </a:r>
            <a:r>
              <a:rPr lang="en-US" dirty="0" err="1" smtClean="0"/>
              <a:t>desangkan</a:t>
            </a:r>
            <a:r>
              <a:rPr lang="en-US" dirty="0" smtClean="0"/>
              <a:t> </a:t>
            </a:r>
            <a:r>
              <a:rPr lang="en-US" dirty="0" err="1" smtClean="0"/>
              <a:t>pengaksesan</a:t>
            </a:r>
            <a:r>
              <a:rPr lang="en-US" dirty="0" smtClean="0"/>
              <a:t> </a:t>
            </a:r>
            <a:r>
              <a:rPr lang="en-US" b="1" dirty="0" smtClean="0"/>
              <a:t>List </a:t>
            </a:r>
            <a:r>
              <a:rPr lang="en-US" b="1" dirty="0" err="1" smtClean="0"/>
              <a:t>menggunakan</a:t>
            </a:r>
            <a:r>
              <a:rPr lang="en-US" b="1" dirty="0" smtClean="0"/>
              <a:t> [ ]</a:t>
            </a:r>
            <a:r>
              <a:rPr lang="en-US" dirty="0" smtClean="0"/>
              <a:t>. </a:t>
            </a:r>
            <a:r>
              <a:rPr lang="en-US" dirty="0" err="1" smtClean="0"/>
              <a:t>Jika</a:t>
            </a:r>
            <a:r>
              <a:rPr lang="en-US" dirty="0" smtClean="0"/>
              <a:t> Dictionary </a:t>
            </a:r>
            <a:r>
              <a:rPr lang="en-US" dirty="0" err="1"/>
              <a:t>adalah</a:t>
            </a:r>
            <a:r>
              <a:rPr lang="en-US" dirty="0"/>
              <a:t> Array </a:t>
            </a:r>
            <a:r>
              <a:rPr lang="en-US" dirty="0" err="1"/>
              <a:t>dengan</a:t>
            </a:r>
            <a:r>
              <a:rPr lang="en-US" dirty="0"/>
              <a:t> index yang </a:t>
            </a:r>
            <a:r>
              <a:rPr lang="en-US" dirty="0" err="1" smtClean="0"/>
              <a:t>ditentukan</a:t>
            </a:r>
            <a:r>
              <a:rPr lang="en-US" dirty="0" smtClean="0"/>
              <a:t>.</a:t>
            </a: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114300" lvl="1" algn="just">
              <a:lnSpc>
                <a:spcPct val="150000"/>
              </a:lnSpc>
            </a:pP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65" y="3377905"/>
            <a:ext cx="7019735" cy="36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97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347</Words>
  <Application>Microsoft Office PowerPoint</Application>
  <PresentationFormat>Widescreen</PresentationFormat>
  <Paragraphs>81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Yu Gothic</vt:lpstr>
      <vt:lpstr>Agency FB</vt:lpstr>
      <vt:lpstr>Arial</vt:lpstr>
      <vt:lpstr>Britannic Bold</vt:lpstr>
      <vt:lpstr>Calibri</vt:lpstr>
      <vt:lpstr>Calibri Light</vt:lpstr>
      <vt:lpstr>Segoe UI Semibold</vt:lpstr>
      <vt:lpstr>Wingdings</vt:lpstr>
      <vt:lpstr>Office Theme</vt:lpstr>
      <vt:lpstr>PowerPoint Presentation</vt:lpstr>
      <vt:lpstr>Array</vt:lpstr>
      <vt:lpstr>Inisialisasi List - 1</vt:lpstr>
      <vt:lpstr>Inisialisasi List - 2</vt:lpstr>
      <vt:lpstr>List of Char</vt:lpstr>
      <vt:lpstr>Contoh</vt:lpstr>
      <vt:lpstr>PowerPoint Presentation</vt:lpstr>
      <vt:lpstr>LIST , TUPLE DAN DICTIONARY</vt:lpstr>
      <vt:lpstr>Perbedaan List &amp; Tuple</vt:lpstr>
      <vt:lpstr>PowerPoint Presentation</vt:lpstr>
      <vt:lpstr>PENULISAN LIST </vt:lpstr>
      <vt:lpstr>LIST</vt:lpstr>
      <vt:lpstr>PENGAKSESAN LIST</vt:lpstr>
      <vt:lpstr>CONTOH PENGAKSESAN LIST</vt:lpstr>
      <vt:lpstr>MENGHITUNG PANJANG LIST</vt:lpstr>
      <vt:lpstr>OPERASI LIST</vt:lpstr>
      <vt:lpstr>OPERASI LIST</vt:lpstr>
      <vt:lpstr>PowerPoint Presentation</vt:lpstr>
      <vt:lpstr>OPERASI LIST</vt:lpstr>
      <vt:lpstr>OPERASI LIST</vt:lpstr>
      <vt:lpstr>PowerPoint Presentation</vt:lpstr>
      <vt:lpstr>PENULISAN TUPLE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LABDAS 2019</dc:creator>
  <cp:lastModifiedBy>nurul amin</cp:lastModifiedBy>
  <cp:revision>45</cp:revision>
  <dcterms:created xsi:type="dcterms:W3CDTF">2019-08-22T07:34:37Z</dcterms:created>
  <dcterms:modified xsi:type="dcterms:W3CDTF">2019-09-02T04:40:30Z</dcterms:modified>
</cp:coreProperties>
</file>