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01F28-7D06-4826-8410-0AC62624EF2A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C51-F790-4EA6-B2AC-623592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6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9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3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6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0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5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8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66B-946E-486F-9C47-539B7E21F93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1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E666B-946E-486F-9C47-539B7E21F93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1AF6C-6D55-4CE3-85A3-F6990EC3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11277" y="5407767"/>
            <a:ext cx="7976382" cy="1637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-  8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303" y="275319"/>
            <a:ext cx="1830330" cy="1829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0" y="333251"/>
            <a:ext cx="1814853" cy="1808463"/>
          </a:xfrm>
          <a:prstGeom prst="rect">
            <a:avLst/>
          </a:prstGeom>
        </p:spPr>
      </p:pic>
      <p:pic>
        <p:nvPicPr>
          <p:cNvPr id="1028" name="Picture 4" descr="Hasil gambar untuk PYTH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335" y="2593395"/>
            <a:ext cx="2819266" cy="28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50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5018" y="335029"/>
            <a:ext cx="7409646" cy="822960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Continue</a:t>
            </a:r>
            <a:endParaRPr lang="en-US" i="1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4855" y="1632441"/>
            <a:ext cx="10988566" cy="49890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d-ID" altLang="id-ID" sz="2000" b="1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continue</a:t>
            </a:r>
            <a:r>
              <a:rPr lang="id-ID" altLang="id-ID" sz="2000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 : melanjutkan perulangan (berhenti semantara)</a:t>
            </a:r>
          </a:p>
          <a:p>
            <a:pPr>
              <a:lnSpc>
                <a:spcPct val="100000"/>
              </a:lnSpc>
            </a:pPr>
            <a:r>
              <a:rPr lang="id-ID" altLang="id-ID" sz="2000" b="1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continue</a:t>
            </a:r>
            <a:r>
              <a:rPr lang="id-ID" altLang="id-ID" sz="2000" b="1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id-ID" altLang="id-ID" sz="2000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merupakan kata kunci yang digunakan untuk melewati atau melompati sebuah perulangan dilanjutkan dengan proses perulangan berikutnya</a:t>
            </a:r>
            <a:endParaRPr lang="en-US" altLang="id-ID" sz="2000" b="1" dirty="0" smtClean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Contoh</a:t>
            </a:r>
            <a:r>
              <a:rPr lang="en-US" sz="2000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 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22225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range(1,10) : </a:t>
            </a:r>
          </a:p>
          <a:p>
            <a:pPr marL="22225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 % 3 == 0) :</a:t>
            </a:r>
          </a:p>
          <a:p>
            <a:pPr marL="22225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continue    </a:t>
            </a:r>
          </a:p>
          <a:p>
            <a:pPr marL="22225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",x)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337" y="3455032"/>
            <a:ext cx="2218725" cy="270407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157545" y="4288221"/>
            <a:ext cx="1418896" cy="662152"/>
          </a:xfrm>
          <a:prstGeom prst="rightArrow">
            <a:avLst>
              <a:gd name="adj1" fmla="val 44203"/>
              <a:gd name="adj2" fmla="val 528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0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97724" y="660259"/>
            <a:ext cx="10011104" cy="216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Latihan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Soal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– </a:t>
            </a:r>
            <a:r>
              <a:rPr 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Perulangan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Analisis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Studi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Kasus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Sederhana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71" y="4048457"/>
            <a:ext cx="4712050" cy="23560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2" y="3494484"/>
            <a:ext cx="3351235" cy="33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63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27628" y="3264198"/>
            <a:ext cx="4093431" cy="1033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Sekian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….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180" y="142832"/>
            <a:ext cx="3687246" cy="1843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854" y="142832"/>
            <a:ext cx="2433145" cy="1687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" y="4369678"/>
            <a:ext cx="2187465" cy="2187465"/>
          </a:xfrm>
          <a:prstGeom prst="rect">
            <a:avLst/>
          </a:prstGeom>
        </p:spPr>
      </p:pic>
      <p:sp>
        <p:nvSpPr>
          <p:cNvPr id="14" name="Cloud Callout 13"/>
          <p:cNvSpPr/>
          <p:nvPr/>
        </p:nvSpPr>
        <p:spPr>
          <a:xfrm>
            <a:off x="735493" y="2828595"/>
            <a:ext cx="3358055" cy="1468822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Semangat</a:t>
            </a:r>
            <a:r>
              <a:rPr lang="en-US" sz="2800" dirty="0" smtClean="0"/>
              <a:t> </a:t>
            </a:r>
            <a:r>
              <a:rPr lang="en-US" sz="2800" dirty="0" err="1" smtClean="0"/>
              <a:t>Belajar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15550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74864" y="3081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4"/>
                </a:solidFill>
                <a:latin typeface="Britannic Bold" panose="020B0903060703020204" pitchFamily="34" charset="0"/>
              </a:rPr>
              <a:t>PERULANGAN</a:t>
            </a:r>
            <a:br>
              <a:rPr lang="en-US" sz="5400" dirty="0" smtClean="0">
                <a:solidFill>
                  <a:schemeClr val="accent4"/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chemeClr val="accent4"/>
                </a:solidFill>
                <a:latin typeface="Britannic Bold" panose="020B0903060703020204" pitchFamily="34" charset="0"/>
              </a:rPr>
              <a:t>( Looping )</a:t>
            </a:r>
            <a:endParaRPr lang="en-US" sz="6000" dirty="0">
              <a:solidFill>
                <a:schemeClr val="accent4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47" y="3685850"/>
            <a:ext cx="4712050" cy="235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94" y="3685850"/>
            <a:ext cx="3023526" cy="2096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" y="4734349"/>
            <a:ext cx="1902275" cy="19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67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Perulangan</a:t>
            </a:r>
            <a:r>
              <a:rPr lang="en-US" dirty="0" smtClean="0">
                <a:latin typeface="Britannic Bold" panose="020B0903060703020204" pitchFamily="34" charset="0"/>
              </a:rPr>
              <a:t> (Loop)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229" y="1837276"/>
            <a:ext cx="10892118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(looping)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id-ID" sz="2400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mengulangi statement/rangkaian statement beberapa kali</a:t>
            </a: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400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Tujuan perulangan adalah agar rangkaian statement yang sama tidak perlu di tulis berulang-ulang</a:t>
            </a: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400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Bentuk statement yang digunakan </a:t>
            </a:r>
            <a:r>
              <a:rPr lang="en-US" sz="2400" dirty="0" err="1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400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Bahasa Python </a:t>
            </a:r>
            <a:r>
              <a:rPr lang="en-US" sz="2400" dirty="0" err="1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400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2, </a:t>
            </a:r>
            <a:r>
              <a:rPr lang="en-US" sz="2400" dirty="0" err="1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400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id-ID" sz="2400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d-ID" sz="2400" b="1" i="1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for()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d-ID" sz="2400" b="1" i="1" dirty="0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While()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8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5018" y="335029"/>
            <a:ext cx="7409646" cy="822960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1. </a:t>
            </a:r>
            <a:r>
              <a:rPr lang="en-US" dirty="0" err="1" smtClean="0">
                <a:solidFill>
                  <a:schemeClr val="accent2"/>
                </a:solidFill>
                <a:latin typeface="Britannic Bold" panose="020B0903060703020204" pitchFamily="34" charset="0"/>
              </a:rPr>
              <a:t>Perulangan</a:t>
            </a:r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For ()</a:t>
            </a:r>
            <a:endParaRPr lang="en-US" i="1" dirty="0">
              <a:solidFill>
                <a:schemeClr val="accent2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disebut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terhitung</a:t>
            </a:r>
            <a:endParaRPr lang="en-US" sz="2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biasanya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mengulangi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kode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sudah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pasti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sudah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diketahui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perulangannya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for()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algn="just"/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52" y="4397769"/>
            <a:ext cx="7536671" cy="14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6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5018" y="335029"/>
            <a:ext cx="7409646" cy="822960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1. </a:t>
            </a:r>
            <a:r>
              <a:rPr lang="en-US" dirty="0" err="1" smtClean="0">
                <a:solidFill>
                  <a:schemeClr val="accent2"/>
                </a:solidFill>
                <a:latin typeface="Britannic Bold" panose="020B0903060703020204" pitchFamily="34" charset="0"/>
              </a:rPr>
              <a:t>Perulangan</a:t>
            </a:r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For</a:t>
            </a:r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()</a:t>
            </a:r>
            <a:endParaRPr lang="en-US" i="1" dirty="0">
              <a:solidFill>
                <a:schemeClr val="accent2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2041" y="1632442"/>
            <a:ext cx="10515600" cy="505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m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algn="just"/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9"/>
          <a:stretch/>
        </p:blipFill>
        <p:spPr>
          <a:xfrm>
            <a:off x="1122779" y="5041439"/>
            <a:ext cx="9868017" cy="53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79" y="2961153"/>
            <a:ext cx="4824925" cy="1019606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9904" y="4393025"/>
            <a:ext cx="10515600" cy="50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algn="just"/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1959350" y="2256516"/>
            <a:ext cx="914400" cy="731520"/>
          </a:xfrm>
          <a:prstGeom prst="bentConnector3">
            <a:avLst>
              <a:gd name="adj1" fmla="val -8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 flipH="1" flipV="1">
            <a:off x="3398081" y="2503568"/>
            <a:ext cx="274320" cy="73152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36814" y="2049047"/>
            <a:ext cx="2655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01001" y="2502824"/>
            <a:ext cx="73753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fungsi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range()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berfungsi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membuat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list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range. </a:t>
            </a:r>
            <a:r>
              <a:rPr lang="en-US" altLang="en-US" dirty="0"/>
              <a:t>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ari 1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sampai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10 </a:t>
            </a:r>
          </a:p>
        </p:txBody>
      </p:sp>
    </p:spTree>
    <p:extLst>
      <p:ext uri="{BB962C8B-B14F-4D97-AF65-F5344CB8AC3E}">
        <p14:creationId xmlns:p14="http://schemas.microsoft.com/office/powerpoint/2010/main" val="391211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5018" y="335029"/>
            <a:ext cx="7409646" cy="822960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2. </a:t>
            </a:r>
            <a:r>
              <a:rPr lang="en-US" dirty="0" err="1" smtClean="0">
                <a:solidFill>
                  <a:schemeClr val="accent2"/>
                </a:solidFill>
                <a:latin typeface="Britannic Bold" panose="020B0903060703020204" pitchFamily="34" charset="0"/>
              </a:rPr>
              <a:t>Perulangan</a:t>
            </a:r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While ()</a:t>
            </a:r>
            <a:endParaRPr lang="en-US" i="1" dirty="0">
              <a:solidFill>
                <a:schemeClr val="accent2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while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disebut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terhitung</a:t>
            </a:r>
            <a:endParaRPr lang="en-US" sz="2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while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biasanya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memiliki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syarat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tentu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berapa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perulangannya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while()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algn="just"/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07" y="4180857"/>
            <a:ext cx="7323141" cy="152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30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5018" y="335029"/>
            <a:ext cx="7409646" cy="822960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Britannic Bold" panose="020B0903060703020204" pitchFamily="34" charset="0"/>
              </a:rPr>
              <a:t>2</a:t>
            </a:r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. </a:t>
            </a:r>
            <a:r>
              <a:rPr lang="en-US" dirty="0" err="1" smtClean="0">
                <a:solidFill>
                  <a:schemeClr val="accent2"/>
                </a:solidFill>
                <a:latin typeface="Britannic Bold" panose="020B0903060703020204" pitchFamily="34" charset="0"/>
              </a:rPr>
              <a:t>Perulangan</a:t>
            </a:r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While</a:t>
            </a:r>
            <a:r>
              <a:rPr lang="en-US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()</a:t>
            </a:r>
            <a:endParaRPr lang="en-US" i="1" dirty="0">
              <a:solidFill>
                <a:schemeClr val="accent2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2041" y="1632442"/>
            <a:ext cx="10515600" cy="505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m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algn="just"/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2041" y="3712903"/>
            <a:ext cx="10515600" cy="50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algn="just"/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73" y="2078000"/>
            <a:ext cx="4456193" cy="1596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9"/>
          <a:stretch/>
        </p:blipFill>
        <p:spPr>
          <a:xfrm>
            <a:off x="2209382" y="4036376"/>
            <a:ext cx="6822801" cy="23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91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5018" y="335029"/>
            <a:ext cx="7409646" cy="822960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Perulangan</a:t>
            </a:r>
            <a:endParaRPr lang="en-US" i="1" dirty="0">
              <a:latin typeface="Britannic Bold" panose="020B09030607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2041" y="1632442"/>
            <a:ext cx="10515600" cy="85851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mencetak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ganjil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rentang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1-10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while.</a:t>
            </a:r>
            <a:endParaRPr lang="en-US" sz="2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02630"/>
              </p:ext>
            </p:extLst>
          </p:nvPr>
        </p:nvGraphicFramePr>
        <p:xfrm>
          <a:off x="1337426" y="3091301"/>
          <a:ext cx="9504830" cy="1873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66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6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3120">
                <a:tc>
                  <a:txBody>
                    <a:bodyPr/>
                    <a:lstStyle/>
                    <a:p>
                      <a:pPr marL="173038" indent="0"/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range(1,10) : </a:t>
                      </a:r>
                    </a:p>
                    <a:p>
                      <a:pPr marL="568325" indent="0"/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if(x % 2 == 1) :</a:t>
                      </a:r>
                    </a:p>
                    <a:p>
                      <a:pPr marL="1025525" indent="0"/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("</a:t>
                      </a:r>
                      <a:r>
                        <a:rPr lang="en-US" sz="20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angka</a:t>
                      </a:r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",x)</a:t>
                      </a:r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6538" indent="0"/>
                      <a:r>
                        <a:rPr lang="en-US" sz="20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</a:t>
                      </a:r>
                    </a:p>
                    <a:p>
                      <a:pPr marL="236538" indent="0"/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</a:t>
                      </a:r>
                      <a:r>
                        <a:rPr lang="en-US" sz="20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9: </a:t>
                      </a:r>
                    </a:p>
                    <a:p>
                      <a:pPr marL="803275" indent="0"/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</a:t>
                      </a:r>
                      <a:r>
                        <a:rPr lang="en-US" sz="20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2 == 1) :</a:t>
                      </a:r>
                    </a:p>
                    <a:p>
                      <a:pPr marL="1198563" indent="0"/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("</a:t>
                      </a:r>
                      <a:r>
                        <a:rPr lang="en-US" sz="20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angka</a:t>
                      </a:r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",</a:t>
                      </a:r>
                      <a:r>
                        <a:rPr lang="en-US" sz="20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 marL="803275" indent="0"/>
                      <a:r>
                        <a:rPr lang="en-US" sz="20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1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629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5018" y="335029"/>
            <a:ext cx="7409646" cy="822960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Break</a:t>
            </a:r>
            <a:endParaRPr lang="en-US" i="1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4855" y="1632441"/>
            <a:ext cx="10988566" cy="49890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d-ID" altLang="id-ID" sz="2000" b="1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break</a:t>
            </a:r>
            <a:r>
              <a:rPr lang="id-ID" altLang="id-ID" sz="2000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 : memutus loop</a:t>
            </a:r>
          </a:p>
          <a:p>
            <a:pPr>
              <a:lnSpc>
                <a:spcPct val="100000"/>
              </a:lnSpc>
            </a:pPr>
            <a:r>
              <a:rPr lang="id-ID" altLang="id-ID" sz="2000" b="1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break</a:t>
            </a:r>
            <a:r>
              <a:rPr lang="id-ID" altLang="id-ID" sz="2000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 adalah kata kunci yang digunakan untuk menghentikan sebuah perulangan, keluar dari proses perulangan lalu menjalankan statement berikutnya</a:t>
            </a:r>
            <a:endParaRPr lang="en-US" altLang="id-ID" sz="2000" dirty="0" smtClean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Contoh</a:t>
            </a:r>
            <a:r>
              <a:rPr lang="en-US" sz="2000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Courier New" panose="02070309020205020404" pitchFamily="49" charset="0"/>
              </a:rPr>
              <a:t> :</a:t>
            </a:r>
          </a:p>
          <a:p>
            <a:pPr marL="1482725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</a:p>
          <a:p>
            <a:pPr marL="148272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9: </a:t>
            </a:r>
          </a:p>
          <a:p>
            <a:pPr marL="1482725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5) :</a:t>
            </a:r>
          </a:p>
          <a:p>
            <a:pPr marL="1482725" indent="0">
              <a:buNone/>
              <a:tabLst>
                <a:tab pos="2286000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("exit by break ")</a:t>
            </a:r>
          </a:p>
          <a:p>
            <a:pPr marL="1482725" indent="0">
              <a:buNone/>
              <a:tabLst>
                <a:tab pos="2286000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82725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482725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 1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458" y="3552102"/>
            <a:ext cx="2932387" cy="242763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346731" y="4288221"/>
            <a:ext cx="1229710" cy="662152"/>
          </a:xfrm>
          <a:prstGeom prst="rightArrow">
            <a:avLst>
              <a:gd name="adj1" fmla="val 44203"/>
              <a:gd name="adj2" fmla="val 528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63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326</Words>
  <Application>Microsoft Office PowerPoint</Application>
  <PresentationFormat>Widescreen</PresentationFormat>
  <Paragraphs>69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Yu Gothic</vt:lpstr>
      <vt:lpstr>Arial</vt:lpstr>
      <vt:lpstr>Britannic Bold</vt:lpstr>
      <vt:lpstr>Calibri</vt:lpstr>
      <vt:lpstr>Calibri Light</vt:lpstr>
      <vt:lpstr>Courier New</vt:lpstr>
      <vt:lpstr>Segoe UI Semibold</vt:lpstr>
      <vt:lpstr>Office Theme</vt:lpstr>
      <vt:lpstr>PowerPoint Presentation</vt:lpstr>
      <vt:lpstr>PERULANGAN ( Looping )</vt:lpstr>
      <vt:lpstr>Perulangan (Loop)</vt:lpstr>
      <vt:lpstr>1. Perulangan For ()</vt:lpstr>
      <vt:lpstr>1. Perulangan For ()</vt:lpstr>
      <vt:lpstr>2. Perulangan While ()</vt:lpstr>
      <vt:lpstr>2. Perulangan While ()</vt:lpstr>
      <vt:lpstr>Perulangan</vt:lpstr>
      <vt:lpstr>Break</vt:lpstr>
      <vt:lpstr>Continue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LABDAS 2019</dc:creator>
  <cp:lastModifiedBy>nurul amin</cp:lastModifiedBy>
  <cp:revision>23</cp:revision>
  <dcterms:created xsi:type="dcterms:W3CDTF">2019-08-19T07:35:21Z</dcterms:created>
  <dcterms:modified xsi:type="dcterms:W3CDTF">2019-08-23T10:12:55Z</dcterms:modified>
</cp:coreProperties>
</file>