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64" r:id="rId2"/>
    <p:sldId id="282" r:id="rId3"/>
    <p:sldId id="283" r:id="rId4"/>
    <p:sldId id="300" r:id="rId5"/>
    <p:sldId id="301" r:id="rId6"/>
    <p:sldId id="302" r:id="rId7"/>
    <p:sldId id="303" r:id="rId8"/>
    <p:sldId id="304" r:id="rId9"/>
    <p:sldId id="311" r:id="rId10"/>
    <p:sldId id="284" r:id="rId11"/>
    <p:sldId id="312" r:id="rId12"/>
    <p:sldId id="294" r:id="rId13"/>
    <p:sldId id="305" r:id="rId14"/>
    <p:sldId id="306" r:id="rId15"/>
    <p:sldId id="295" r:id="rId16"/>
    <p:sldId id="307" r:id="rId17"/>
    <p:sldId id="296" r:id="rId18"/>
    <p:sldId id="308" r:id="rId19"/>
    <p:sldId id="309" r:id="rId20"/>
    <p:sldId id="297" r:id="rId21"/>
    <p:sldId id="310" r:id="rId22"/>
    <p:sldId id="288" r:id="rId23"/>
    <p:sldId id="289" r:id="rId24"/>
    <p:sldId id="290" r:id="rId25"/>
    <p:sldId id="313" r:id="rId26"/>
    <p:sldId id="314" r:id="rId27"/>
    <p:sldId id="317" r:id="rId28"/>
    <p:sldId id="318" r:id="rId29"/>
    <p:sldId id="319" r:id="rId30"/>
    <p:sldId id="292" r:id="rId31"/>
    <p:sldId id="298" r:id="rId32"/>
    <p:sldId id="293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angWU" initials="D" lastIdx="1" clrIdx="0">
    <p:extLst>
      <p:ext uri="{19B8F6BF-5375-455C-9EA6-DF929625EA0E}">
        <p15:presenceInfo xmlns:p15="http://schemas.microsoft.com/office/powerpoint/2012/main" userId="Danang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45" d="100"/>
          <a:sy n="45" d="100"/>
        </p:scale>
        <p:origin x="62" y="8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C8D9D-56E4-479D-9C33-318E1995FD1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EB13EFF9-1B3C-41C0-9640-F2A81572C877}">
      <dgm:prSet/>
      <dgm:spPr/>
      <dgm:t>
        <a:bodyPr/>
        <a:lstStyle/>
        <a:p>
          <a:pPr rtl="0"/>
          <a:r>
            <a:rPr lang="en-US" b="1" smtClean="0"/>
            <a:t>List</a:t>
          </a:r>
          <a:endParaRPr lang="en-US"/>
        </a:p>
      </dgm:t>
    </dgm:pt>
    <dgm:pt modelId="{5744451D-356F-465E-A697-A00FF2594E3B}" type="parTrans" cxnId="{6B495077-0976-482F-B8CE-49FF69CB5657}">
      <dgm:prSet/>
      <dgm:spPr/>
      <dgm:t>
        <a:bodyPr/>
        <a:lstStyle/>
        <a:p>
          <a:endParaRPr lang="en-US"/>
        </a:p>
      </dgm:t>
    </dgm:pt>
    <dgm:pt modelId="{D89D229D-0EEB-4D36-8030-3F7C2B38C4A8}" type="sibTrans" cxnId="{6B495077-0976-482F-B8CE-49FF69CB5657}">
      <dgm:prSet/>
      <dgm:spPr/>
      <dgm:t>
        <a:bodyPr/>
        <a:lstStyle/>
        <a:p>
          <a:endParaRPr lang="en-US"/>
        </a:p>
      </dgm:t>
    </dgm:pt>
    <dgm:pt modelId="{66380883-874C-45C9-A4D5-61FDCAEDDCCE}">
      <dgm:prSet/>
      <dgm:spPr/>
      <dgm:t>
        <a:bodyPr/>
        <a:lstStyle/>
        <a:p>
          <a:pPr rtl="0"/>
          <a:r>
            <a:rPr lang="en-US" b="1" smtClean="0"/>
            <a:t>Collections.deque</a:t>
          </a:r>
          <a:endParaRPr lang="en-US"/>
        </a:p>
      </dgm:t>
    </dgm:pt>
    <dgm:pt modelId="{458F3205-7A3B-424C-B58B-7CB8E48190D1}" type="parTrans" cxnId="{B46B4935-41CA-435F-A213-90A175538012}">
      <dgm:prSet/>
      <dgm:spPr/>
      <dgm:t>
        <a:bodyPr/>
        <a:lstStyle/>
        <a:p>
          <a:endParaRPr lang="en-US"/>
        </a:p>
      </dgm:t>
    </dgm:pt>
    <dgm:pt modelId="{2E4578E2-99C5-4F23-B4F0-5DDC5CC003D1}" type="sibTrans" cxnId="{B46B4935-41CA-435F-A213-90A175538012}">
      <dgm:prSet/>
      <dgm:spPr/>
      <dgm:t>
        <a:bodyPr/>
        <a:lstStyle/>
        <a:p>
          <a:endParaRPr lang="en-US"/>
        </a:p>
      </dgm:t>
    </dgm:pt>
    <dgm:pt modelId="{51CB5211-CE6F-41C5-8020-FFBE04AAEF15}" type="pres">
      <dgm:prSet presAssocID="{C6CC8D9D-56E4-479D-9C33-318E1995FD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4572D7-9126-4B1D-B11F-9DF888197CB9}" type="pres">
      <dgm:prSet presAssocID="{EB13EFF9-1B3C-41C0-9640-F2A81572C87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45CE9-3AED-4640-A120-99C0746967E9}" type="pres">
      <dgm:prSet presAssocID="{D89D229D-0EEB-4D36-8030-3F7C2B38C4A8}" presName="spacer" presStyleCnt="0"/>
      <dgm:spPr/>
    </dgm:pt>
    <dgm:pt modelId="{F896CE63-27EB-4CDB-9AFC-9B81F6C67D14}" type="pres">
      <dgm:prSet presAssocID="{66380883-874C-45C9-A4D5-61FDCAEDDCC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63973F-A60D-42D5-86C3-CF7D1953BB55}" type="presOf" srcId="{EB13EFF9-1B3C-41C0-9640-F2A81572C877}" destId="{8B4572D7-9126-4B1D-B11F-9DF888197CB9}" srcOrd="0" destOrd="0" presId="urn:microsoft.com/office/officeart/2005/8/layout/vList2"/>
    <dgm:cxn modelId="{B46B4935-41CA-435F-A213-90A175538012}" srcId="{C6CC8D9D-56E4-479D-9C33-318E1995FD1C}" destId="{66380883-874C-45C9-A4D5-61FDCAEDDCCE}" srcOrd="1" destOrd="0" parTransId="{458F3205-7A3B-424C-B58B-7CB8E48190D1}" sibTransId="{2E4578E2-99C5-4F23-B4F0-5DDC5CC003D1}"/>
    <dgm:cxn modelId="{1235BA5F-0664-4AA3-BC38-4136DE5128A4}" type="presOf" srcId="{C6CC8D9D-56E4-479D-9C33-318E1995FD1C}" destId="{51CB5211-CE6F-41C5-8020-FFBE04AAEF15}" srcOrd="0" destOrd="0" presId="urn:microsoft.com/office/officeart/2005/8/layout/vList2"/>
    <dgm:cxn modelId="{9B37C659-6ED5-490B-8577-4C96F6DA6A9E}" type="presOf" srcId="{66380883-874C-45C9-A4D5-61FDCAEDDCCE}" destId="{F896CE63-27EB-4CDB-9AFC-9B81F6C67D14}" srcOrd="0" destOrd="0" presId="urn:microsoft.com/office/officeart/2005/8/layout/vList2"/>
    <dgm:cxn modelId="{6B495077-0976-482F-B8CE-49FF69CB5657}" srcId="{C6CC8D9D-56E4-479D-9C33-318E1995FD1C}" destId="{EB13EFF9-1B3C-41C0-9640-F2A81572C877}" srcOrd="0" destOrd="0" parTransId="{5744451D-356F-465E-A697-A00FF2594E3B}" sibTransId="{D89D229D-0EEB-4D36-8030-3F7C2B38C4A8}"/>
    <dgm:cxn modelId="{9A599834-968A-428C-9264-854679E3FE10}" type="presParOf" srcId="{51CB5211-CE6F-41C5-8020-FFBE04AAEF15}" destId="{8B4572D7-9126-4B1D-B11F-9DF888197CB9}" srcOrd="0" destOrd="0" presId="urn:microsoft.com/office/officeart/2005/8/layout/vList2"/>
    <dgm:cxn modelId="{E6E4D45E-C831-4390-A2F3-7E11145EDDAA}" type="presParOf" srcId="{51CB5211-CE6F-41C5-8020-FFBE04AAEF15}" destId="{E2245CE9-3AED-4640-A120-99C0746967E9}" srcOrd="1" destOrd="0" presId="urn:microsoft.com/office/officeart/2005/8/layout/vList2"/>
    <dgm:cxn modelId="{6C0E151C-0DAB-4582-B929-955C775676C9}" type="presParOf" srcId="{51CB5211-CE6F-41C5-8020-FFBE04AAEF15}" destId="{F896CE63-27EB-4CDB-9AFC-9B81F6C67D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D9252-DB6C-45F2-915F-865281F4E62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BC8E58-F690-48FC-80B7-478BCE3BE628}">
      <dgm:prSet phldrT="[Text]"/>
      <dgm:spPr/>
      <dgm:t>
        <a:bodyPr/>
        <a:lstStyle/>
        <a:p>
          <a:r>
            <a:rPr lang="en-US" dirty="0" smtClean="0"/>
            <a:t>Push</a:t>
          </a:r>
          <a:endParaRPr lang="en-US" dirty="0"/>
        </a:p>
      </dgm:t>
    </dgm:pt>
    <dgm:pt modelId="{5FE0DF68-B52E-488A-8970-25F9FCF936A8}" type="parTrans" cxnId="{4F20279A-73C8-46E7-835E-292CB9F8A293}">
      <dgm:prSet/>
      <dgm:spPr/>
      <dgm:t>
        <a:bodyPr/>
        <a:lstStyle/>
        <a:p>
          <a:endParaRPr lang="en-US"/>
        </a:p>
      </dgm:t>
    </dgm:pt>
    <dgm:pt modelId="{D43A0E50-790D-4BC1-A54D-320C1EE6E90B}" type="sibTrans" cxnId="{4F20279A-73C8-46E7-835E-292CB9F8A293}">
      <dgm:prSet/>
      <dgm:spPr/>
      <dgm:t>
        <a:bodyPr/>
        <a:lstStyle/>
        <a:p>
          <a:endParaRPr lang="en-US"/>
        </a:p>
      </dgm:t>
    </dgm:pt>
    <dgm:pt modelId="{5E9BA228-A300-4064-82DA-51B978BE5496}">
      <dgm:prSet phldrT="[Text]"/>
      <dgm:spPr/>
      <dgm:t>
        <a:bodyPr/>
        <a:lstStyle/>
        <a:p>
          <a:r>
            <a:rPr lang="en-US" dirty="0" smtClean="0"/>
            <a:t>Pop</a:t>
          </a:r>
          <a:endParaRPr lang="en-US" dirty="0"/>
        </a:p>
      </dgm:t>
    </dgm:pt>
    <dgm:pt modelId="{152A2B60-CE7C-4C1F-BF47-9EA8B85C73ED}" type="parTrans" cxnId="{3870B992-B8F5-44A4-8927-6B4A407B67C9}">
      <dgm:prSet/>
      <dgm:spPr/>
      <dgm:t>
        <a:bodyPr/>
        <a:lstStyle/>
        <a:p>
          <a:endParaRPr lang="en-US"/>
        </a:p>
      </dgm:t>
    </dgm:pt>
    <dgm:pt modelId="{BE7347AD-7EA2-4C90-99CA-AB54ABDFD20B}" type="sibTrans" cxnId="{3870B992-B8F5-44A4-8927-6B4A407B67C9}">
      <dgm:prSet/>
      <dgm:spPr/>
      <dgm:t>
        <a:bodyPr/>
        <a:lstStyle/>
        <a:p>
          <a:endParaRPr lang="en-US"/>
        </a:p>
      </dgm:t>
    </dgm:pt>
    <dgm:pt modelId="{512A67F7-FE13-4540-AC6A-F7138E49356B}">
      <dgm:prSet phldrT="[Text]"/>
      <dgm:spPr/>
      <dgm:t>
        <a:bodyPr/>
        <a:lstStyle/>
        <a:p>
          <a:r>
            <a:rPr lang="en-US" dirty="0" err="1" smtClean="0"/>
            <a:t>IsEmpty</a:t>
          </a:r>
          <a:endParaRPr lang="en-US" dirty="0"/>
        </a:p>
      </dgm:t>
    </dgm:pt>
    <dgm:pt modelId="{8D650D4F-60BC-4011-9A32-A5349AB538FF}" type="parTrans" cxnId="{3346BB97-8586-4F13-B07A-B4BBB17AC4E3}">
      <dgm:prSet/>
      <dgm:spPr/>
      <dgm:t>
        <a:bodyPr/>
        <a:lstStyle/>
        <a:p>
          <a:endParaRPr lang="en-US"/>
        </a:p>
      </dgm:t>
    </dgm:pt>
    <dgm:pt modelId="{0D83D3EE-2E5A-4A21-ADD9-6DEA25125D1E}" type="sibTrans" cxnId="{3346BB97-8586-4F13-B07A-B4BBB17AC4E3}">
      <dgm:prSet/>
      <dgm:spPr/>
      <dgm:t>
        <a:bodyPr/>
        <a:lstStyle/>
        <a:p>
          <a:endParaRPr lang="en-US"/>
        </a:p>
      </dgm:t>
    </dgm:pt>
    <dgm:pt modelId="{1399423E-4E61-4779-950A-CA66C33A3EF1}">
      <dgm:prSet phldrT="[Text]"/>
      <dgm:spPr/>
      <dgm:t>
        <a:bodyPr/>
        <a:lstStyle/>
        <a:p>
          <a:r>
            <a:rPr lang="en-US" dirty="0" smtClean="0"/>
            <a:t>Len</a:t>
          </a:r>
          <a:endParaRPr lang="en-US" dirty="0"/>
        </a:p>
      </dgm:t>
    </dgm:pt>
    <dgm:pt modelId="{7C479AEA-ECCA-41E1-8D19-6732AA3B6AE2}" type="parTrans" cxnId="{CB76B3A4-516B-4F8C-BDD6-03450261F215}">
      <dgm:prSet/>
      <dgm:spPr/>
      <dgm:t>
        <a:bodyPr/>
        <a:lstStyle/>
        <a:p>
          <a:endParaRPr lang="en-US"/>
        </a:p>
      </dgm:t>
    </dgm:pt>
    <dgm:pt modelId="{A0E4893B-9A5F-41D9-8342-07774289F8A5}" type="sibTrans" cxnId="{CB76B3A4-516B-4F8C-BDD6-03450261F215}">
      <dgm:prSet/>
      <dgm:spPr/>
      <dgm:t>
        <a:bodyPr/>
        <a:lstStyle/>
        <a:p>
          <a:endParaRPr lang="en-US"/>
        </a:p>
      </dgm:t>
    </dgm:pt>
    <dgm:pt modelId="{D270B489-7036-4C4D-A78E-7729CAB25E01}" type="pres">
      <dgm:prSet presAssocID="{162D9252-DB6C-45F2-915F-865281F4E6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501FBF-A2FC-456E-B7D8-6A9FFDC800F4}" type="pres">
      <dgm:prSet presAssocID="{A0BC8E58-F690-48FC-80B7-478BCE3BE62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F39E8-2C72-43F0-B750-0A7F4330EBB7}" type="pres">
      <dgm:prSet presAssocID="{D43A0E50-790D-4BC1-A54D-320C1EE6E90B}" presName="sibTrans" presStyleCnt="0"/>
      <dgm:spPr/>
    </dgm:pt>
    <dgm:pt modelId="{324BCC81-D090-44B2-A62A-85E7739BAA2E}" type="pres">
      <dgm:prSet presAssocID="{5E9BA228-A300-4064-82DA-51B978BE549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DC87C-F7D5-47C5-A22D-4583B08F5387}" type="pres">
      <dgm:prSet presAssocID="{BE7347AD-7EA2-4C90-99CA-AB54ABDFD20B}" presName="sibTrans" presStyleCnt="0"/>
      <dgm:spPr/>
    </dgm:pt>
    <dgm:pt modelId="{BF223A65-A1A7-4598-8CED-CB1B0A39B92C}" type="pres">
      <dgm:prSet presAssocID="{512A67F7-FE13-4540-AC6A-F7138E49356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09037-7785-414B-BF74-4C534D84B64D}" type="pres">
      <dgm:prSet presAssocID="{0D83D3EE-2E5A-4A21-ADD9-6DEA25125D1E}" presName="sibTrans" presStyleCnt="0"/>
      <dgm:spPr/>
    </dgm:pt>
    <dgm:pt modelId="{FFE17B26-E96D-4234-8A74-2D550563B594}" type="pres">
      <dgm:prSet presAssocID="{1399423E-4E61-4779-950A-CA66C33A3EF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20279A-73C8-46E7-835E-292CB9F8A293}" srcId="{162D9252-DB6C-45F2-915F-865281F4E62D}" destId="{A0BC8E58-F690-48FC-80B7-478BCE3BE628}" srcOrd="0" destOrd="0" parTransId="{5FE0DF68-B52E-488A-8970-25F9FCF936A8}" sibTransId="{D43A0E50-790D-4BC1-A54D-320C1EE6E90B}"/>
    <dgm:cxn modelId="{DBF11133-F701-4B85-BF4D-CF302A005897}" type="presOf" srcId="{A0BC8E58-F690-48FC-80B7-478BCE3BE628}" destId="{AD501FBF-A2FC-456E-B7D8-6A9FFDC800F4}" srcOrd="0" destOrd="0" presId="urn:microsoft.com/office/officeart/2005/8/layout/default"/>
    <dgm:cxn modelId="{6F829F05-138E-4539-9DC0-08B943BC9CCC}" type="presOf" srcId="{162D9252-DB6C-45F2-915F-865281F4E62D}" destId="{D270B489-7036-4C4D-A78E-7729CAB25E01}" srcOrd="0" destOrd="0" presId="urn:microsoft.com/office/officeart/2005/8/layout/default"/>
    <dgm:cxn modelId="{B57A94C0-5C43-4351-A045-D740BA4C5C8E}" type="presOf" srcId="{512A67F7-FE13-4540-AC6A-F7138E49356B}" destId="{BF223A65-A1A7-4598-8CED-CB1B0A39B92C}" srcOrd="0" destOrd="0" presId="urn:microsoft.com/office/officeart/2005/8/layout/default"/>
    <dgm:cxn modelId="{B33263A4-7057-419B-BF2F-38F90DFB4997}" type="presOf" srcId="{1399423E-4E61-4779-950A-CA66C33A3EF1}" destId="{FFE17B26-E96D-4234-8A74-2D550563B594}" srcOrd="0" destOrd="0" presId="urn:microsoft.com/office/officeart/2005/8/layout/default"/>
    <dgm:cxn modelId="{CB76B3A4-516B-4F8C-BDD6-03450261F215}" srcId="{162D9252-DB6C-45F2-915F-865281F4E62D}" destId="{1399423E-4E61-4779-950A-CA66C33A3EF1}" srcOrd="3" destOrd="0" parTransId="{7C479AEA-ECCA-41E1-8D19-6732AA3B6AE2}" sibTransId="{A0E4893B-9A5F-41D9-8342-07774289F8A5}"/>
    <dgm:cxn modelId="{3870B992-B8F5-44A4-8927-6B4A407B67C9}" srcId="{162D9252-DB6C-45F2-915F-865281F4E62D}" destId="{5E9BA228-A300-4064-82DA-51B978BE5496}" srcOrd="1" destOrd="0" parTransId="{152A2B60-CE7C-4C1F-BF47-9EA8B85C73ED}" sibTransId="{BE7347AD-7EA2-4C90-99CA-AB54ABDFD20B}"/>
    <dgm:cxn modelId="{3346BB97-8586-4F13-B07A-B4BBB17AC4E3}" srcId="{162D9252-DB6C-45F2-915F-865281F4E62D}" destId="{512A67F7-FE13-4540-AC6A-F7138E49356B}" srcOrd="2" destOrd="0" parTransId="{8D650D4F-60BC-4011-9A32-A5349AB538FF}" sibTransId="{0D83D3EE-2E5A-4A21-ADD9-6DEA25125D1E}"/>
    <dgm:cxn modelId="{56445091-19DF-43F2-87B7-52A30F53EE0F}" type="presOf" srcId="{5E9BA228-A300-4064-82DA-51B978BE5496}" destId="{324BCC81-D090-44B2-A62A-85E7739BAA2E}" srcOrd="0" destOrd="0" presId="urn:microsoft.com/office/officeart/2005/8/layout/default"/>
    <dgm:cxn modelId="{E324B915-24B7-4358-A343-C3A9749448EB}" type="presParOf" srcId="{D270B489-7036-4C4D-A78E-7729CAB25E01}" destId="{AD501FBF-A2FC-456E-B7D8-6A9FFDC800F4}" srcOrd="0" destOrd="0" presId="urn:microsoft.com/office/officeart/2005/8/layout/default"/>
    <dgm:cxn modelId="{0584A706-A7B3-4B6A-9AD4-5FBF351D6654}" type="presParOf" srcId="{D270B489-7036-4C4D-A78E-7729CAB25E01}" destId="{1E5F39E8-2C72-43F0-B750-0A7F4330EBB7}" srcOrd="1" destOrd="0" presId="urn:microsoft.com/office/officeart/2005/8/layout/default"/>
    <dgm:cxn modelId="{8DA843CA-F50D-4EB0-A324-91A9E9B999BA}" type="presParOf" srcId="{D270B489-7036-4C4D-A78E-7729CAB25E01}" destId="{324BCC81-D090-44B2-A62A-85E7739BAA2E}" srcOrd="2" destOrd="0" presId="urn:microsoft.com/office/officeart/2005/8/layout/default"/>
    <dgm:cxn modelId="{F8D34B57-3039-4754-8010-D6DD5003914F}" type="presParOf" srcId="{D270B489-7036-4C4D-A78E-7729CAB25E01}" destId="{40BDC87C-F7D5-47C5-A22D-4583B08F5387}" srcOrd="3" destOrd="0" presId="urn:microsoft.com/office/officeart/2005/8/layout/default"/>
    <dgm:cxn modelId="{5C401944-7D4E-42F5-B91B-69A0E5C6A4E6}" type="presParOf" srcId="{D270B489-7036-4C4D-A78E-7729CAB25E01}" destId="{BF223A65-A1A7-4598-8CED-CB1B0A39B92C}" srcOrd="4" destOrd="0" presId="urn:microsoft.com/office/officeart/2005/8/layout/default"/>
    <dgm:cxn modelId="{CE43F57F-4965-443F-9266-1BF3AE81D0E2}" type="presParOf" srcId="{D270B489-7036-4C4D-A78E-7729CAB25E01}" destId="{7A609037-7785-414B-BF74-4C534D84B64D}" srcOrd="5" destOrd="0" presId="urn:microsoft.com/office/officeart/2005/8/layout/default"/>
    <dgm:cxn modelId="{65831D24-DF77-497A-800F-886A0251146F}" type="presParOf" srcId="{D270B489-7036-4C4D-A78E-7729CAB25E01}" destId="{FFE17B26-E96D-4234-8A74-2D550563B59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572D7-9126-4B1D-B11F-9DF888197CB9}">
      <dsp:nvSpPr>
        <dsp:cNvPr id="0" name=""/>
        <dsp:cNvSpPr/>
      </dsp:nvSpPr>
      <dsp:spPr>
        <a:xfrm>
          <a:off x="0" y="582574"/>
          <a:ext cx="10157354" cy="15590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List</a:t>
          </a:r>
          <a:endParaRPr lang="en-US" sz="6500" kern="1200"/>
        </a:p>
      </dsp:txBody>
      <dsp:txXfrm>
        <a:off x="76105" y="658679"/>
        <a:ext cx="10005144" cy="1406815"/>
      </dsp:txXfrm>
    </dsp:sp>
    <dsp:sp modelId="{F896CE63-27EB-4CDB-9AFC-9B81F6C67D14}">
      <dsp:nvSpPr>
        <dsp:cNvPr id="0" name=""/>
        <dsp:cNvSpPr/>
      </dsp:nvSpPr>
      <dsp:spPr>
        <a:xfrm>
          <a:off x="0" y="2328800"/>
          <a:ext cx="10157354" cy="15590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Collections.deque</a:t>
          </a:r>
          <a:endParaRPr lang="en-US" sz="6500" kern="1200"/>
        </a:p>
      </dsp:txBody>
      <dsp:txXfrm>
        <a:off x="76105" y="2404905"/>
        <a:ext cx="10005144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01FBF-A2FC-456E-B7D8-6A9FFDC800F4}">
      <dsp:nvSpPr>
        <dsp:cNvPr id="0" name=""/>
        <dsp:cNvSpPr/>
      </dsp:nvSpPr>
      <dsp:spPr>
        <a:xfrm>
          <a:off x="1469714" y="1244"/>
          <a:ext cx="3436855" cy="2062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Push</a:t>
          </a:r>
          <a:endParaRPr lang="en-US" sz="6300" kern="1200" dirty="0"/>
        </a:p>
      </dsp:txBody>
      <dsp:txXfrm>
        <a:off x="1469714" y="1244"/>
        <a:ext cx="3436855" cy="2062113"/>
      </dsp:txXfrm>
    </dsp:sp>
    <dsp:sp modelId="{324BCC81-D090-44B2-A62A-85E7739BAA2E}">
      <dsp:nvSpPr>
        <dsp:cNvPr id="0" name=""/>
        <dsp:cNvSpPr/>
      </dsp:nvSpPr>
      <dsp:spPr>
        <a:xfrm>
          <a:off x="5250255" y="1244"/>
          <a:ext cx="3436855" cy="20621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Pop</a:t>
          </a:r>
          <a:endParaRPr lang="en-US" sz="6300" kern="1200" dirty="0"/>
        </a:p>
      </dsp:txBody>
      <dsp:txXfrm>
        <a:off x="5250255" y="1244"/>
        <a:ext cx="3436855" cy="2062113"/>
      </dsp:txXfrm>
    </dsp:sp>
    <dsp:sp modelId="{BF223A65-A1A7-4598-8CED-CB1B0A39B92C}">
      <dsp:nvSpPr>
        <dsp:cNvPr id="0" name=""/>
        <dsp:cNvSpPr/>
      </dsp:nvSpPr>
      <dsp:spPr>
        <a:xfrm>
          <a:off x="1469714" y="2407042"/>
          <a:ext cx="3436855" cy="2062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IsEmpty</a:t>
          </a:r>
          <a:endParaRPr lang="en-US" sz="6300" kern="1200" dirty="0"/>
        </a:p>
      </dsp:txBody>
      <dsp:txXfrm>
        <a:off x="1469714" y="2407042"/>
        <a:ext cx="3436855" cy="2062113"/>
      </dsp:txXfrm>
    </dsp:sp>
    <dsp:sp modelId="{FFE17B26-E96D-4234-8A74-2D550563B594}">
      <dsp:nvSpPr>
        <dsp:cNvPr id="0" name=""/>
        <dsp:cNvSpPr/>
      </dsp:nvSpPr>
      <dsp:spPr>
        <a:xfrm>
          <a:off x="5250255" y="2407042"/>
          <a:ext cx="3436855" cy="2062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Len</a:t>
          </a:r>
          <a:endParaRPr lang="en-US" sz="6300" kern="1200" dirty="0"/>
        </a:p>
      </dsp:txBody>
      <dsp:txXfrm>
        <a:off x="5250255" y="2407042"/>
        <a:ext cx="3436855" cy="2062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13-Aug-20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13-Aug-20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13-Aug-20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13-Aug-20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13-Aug-20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9361960" y="6442258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TIM STRUKTUR DATA -</a:t>
            </a:r>
            <a:r>
              <a:rPr lang="en-US" sz="1200" b="1" baseline="0" dirty="0" smtClean="0">
                <a:solidFill>
                  <a:schemeClr val="bg1">
                    <a:lumMod val="65000"/>
                  </a:schemeClr>
                </a:solidFill>
              </a:rPr>
              <a:t> TI UDINUS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13-Aug-20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13-Aug-20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13-Aug-20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13-Aug-20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13-Aug-20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13-Aug-20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TIM STRUKTUR DATA</a:t>
            </a:r>
          </a:p>
          <a:p>
            <a:r>
              <a:rPr lang="en-US" sz="2000" dirty="0" smtClean="0"/>
              <a:t>TEKNIK INFORMATIKA S1</a:t>
            </a:r>
          </a:p>
          <a:p>
            <a:r>
              <a:rPr lang="en-US" sz="2000" dirty="0" smtClean="0"/>
              <a:t>UNIVERSITAS DIAN NUSWANTORO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Stack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999207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28808" y="6172200"/>
            <a:ext cx="9660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Goodrich, M.T., </a:t>
            </a:r>
            <a:r>
              <a:rPr lang="en-US" sz="1600" b="1" dirty="0" err="1"/>
              <a:t>Tamassia</a:t>
            </a:r>
            <a:r>
              <a:rPr lang="en-US" sz="1600" b="1" dirty="0"/>
              <a:t>, R., </a:t>
            </a:r>
            <a:r>
              <a:rPr lang="en-US" sz="1600" b="1" dirty="0" err="1"/>
              <a:t>Goldwasser</a:t>
            </a:r>
            <a:r>
              <a:rPr lang="en-US" sz="1600" b="1" dirty="0"/>
              <a:t>, M.H.: Data Structures and Algorithms in Python. </a:t>
            </a:r>
            <a:r>
              <a:rPr lang="en-US" sz="1600" b="1" dirty="0" smtClean="0"/>
              <a:t>(</a:t>
            </a:r>
            <a:r>
              <a:rPr lang="en-US" sz="1600" b="1" dirty="0"/>
              <a:t>2013)</a:t>
            </a:r>
          </a:p>
        </p:txBody>
      </p:sp>
    </p:spTree>
    <p:extLst>
      <p:ext uri="{BB962C8B-B14F-4D97-AF65-F5344CB8AC3E}">
        <p14:creationId xmlns:p14="http://schemas.microsoft.com/office/powerpoint/2010/main" val="2723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Stack </a:t>
            </a:r>
            <a:r>
              <a:rPr lang="en-US" dirty="0" err="1" smtClean="0"/>
              <a:t>dengan</a:t>
            </a:r>
            <a:r>
              <a:rPr lang="en-US" dirty="0" smtClean="0"/>
              <a:t>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17310" y="1828800"/>
          <a:ext cx="9701502" cy="289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57902"/>
                <a:gridCol w="594360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3200" dirty="0" err="1" smtClean="0"/>
                        <a:t>Operasi</a:t>
                      </a:r>
                      <a:r>
                        <a:rPr lang="en-US" sz="3200" baseline="0" dirty="0" smtClean="0"/>
                        <a:t> Stack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dirty="0" err="1" smtClean="0"/>
                        <a:t>Realisasi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dengan</a:t>
                      </a:r>
                      <a:r>
                        <a:rPr lang="en-US" sz="3200" baseline="0" dirty="0" smtClean="0"/>
                        <a:t> Python List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3200" dirty="0" smtClean="0"/>
                        <a:t>Push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(e)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3200" dirty="0" smtClean="0"/>
                        <a:t>Pop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Consolas" panose="020B0609020204030204" pitchFamily="49" charset="0"/>
                        </a:rPr>
                        <a:t>L.pop</a:t>
                      </a:r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3200" dirty="0" err="1" smtClean="0"/>
                        <a:t>Is_empty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Consolas" panose="020B0609020204030204" pitchFamily="49" charset="0"/>
                        </a:rPr>
                        <a:t>len</a:t>
                      </a:r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(L) == 0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3200" dirty="0" smtClean="0"/>
                        <a:t>Len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Consolas" panose="020B0609020204030204" pitchFamily="49" charset="0"/>
                        </a:rPr>
                        <a:t>len</a:t>
                      </a:r>
                      <a:r>
                        <a:rPr lang="en-US" sz="3200" dirty="0" smtClean="0">
                          <a:latin typeface="Consolas" panose="020B0609020204030204" pitchFamily="49" charset="0"/>
                        </a:rPr>
                        <a:t>(L) 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82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470400"/>
          </a:xfrm>
        </p:spPr>
        <p:txBody>
          <a:bodyPr/>
          <a:lstStyle/>
          <a:p>
            <a:r>
              <a:rPr lang="en-US" b="1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list (array) stack</a:t>
            </a:r>
          </a:p>
          <a:p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diinput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stack</a:t>
            </a:r>
            <a:endParaRPr lang="en-US" dirty="0"/>
          </a:p>
          <a:p>
            <a:r>
              <a:rPr lang="en-US" dirty="0" err="1" smtClean="0"/>
              <a:t>Operasinya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L.push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(e)</a:t>
            </a:r>
            <a:r>
              <a:rPr lang="en-US" dirty="0" smtClean="0"/>
              <a:t>;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smtClean="0"/>
              <a:t>list </a:t>
            </a:r>
            <a:r>
              <a:rPr lang="en-US" b="1" dirty="0" smtClean="0"/>
              <a:t>L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smtClean="0"/>
              <a:t>python</a:t>
            </a:r>
            <a:r>
              <a:rPr lang="en-US" dirty="0" smtClean="0"/>
              <a:t>, </a:t>
            </a:r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append</a:t>
            </a:r>
          </a:p>
          <a:p>
            <a:pPr marL="293688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293688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L.append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(‘e’)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2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-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356985" cy="223073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list (array) 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68192"/>
              </p:ext>
            </p:extLst>
          </p:nvPr>
        </p:nvGraphicFramePr>
        <p:xfrm>
          <a:off x="1508221" y="5410200"/>
          <a:ext cx="274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7121" y="584600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73461" y="4918669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15684"/>
              </p:ext>
            </p:extLst>
          </p:nvPr>
        </p:nvGraphicFramePr>
        <p:xfrm>
          <a:off x="5600505" y="4948534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Arrow 10"/>
          <p:cNvSpPr/>
          <p:nvPr/>
        </p:nvSpPr>
        <p:spPr>
          <a:xfrm flipH="1">
            <a:off x="5821140" y="5638800"/>
            <a:ext cx="49629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14451"/>
              </p:ext>
            </p:extLst>
          </p:nvPr>
        </p:nvGraphicFramePr>
        <p:xfrm>
          <a:off x="7935580" y="5410200"/>
          <a:ext cx="36576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73843" y="4946301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0570" y="40894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Sebelum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00505" y="4082701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Push: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02197" y="408940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Sesudah</a:t>
            </a:r>
            <a:r>
              <a:rPr lang="en-US" b="1" dirty="0" smtClean="0"/>
              <a:t>:</a:t>
            </a:r>
            <a:endParaRPr lang="en-US" b="1" dirty="0"/>
          </a:p>
        </p:txBody>
      </p:sp>
      <p:graphicFrame>
        <p:nvGraphicFramePr>
          <p:cNvPr id="15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497701"/>
              </p:ext>
            </p:extLst>
          </p:nvPr>
        </p:nvGraphicFramePr>
        <p:xfrm>
          <a:off x="1508221" y="2285880"/>
          <a:ext cx="2767012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670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 = []</a:t>
                      </a:r>
                    </a:p>
                    <a:p>
                      <a:r>
                        <a:rPr lang="en-US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(‘d’)</a:t>
                      </a:r>
                    </a:p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print(L)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72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-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6196303" cy="223073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list (array) 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37858"/>
              </p:ext>
            </p:extLst>
          </p:nvPr>
        </p:nvGraphicFramePr>
        <p:xfrm>
          <a:off x="1508221" y="5410200"/>
          <a:ext cx="274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7121" y="584600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90759" y="498593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92108"/>
              </p:ext>
            </p:extLst>
          </p:nvPr>
        </p:nvGraphicFramePr>
        <p:xfrm>
          <a:off x="5600505" y="4948534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Arrow 10"/>
          <p:cNvSpPr/>
          <p:nvPr/>
        </p:nvSpPr>
        <p:spPr>
          <a:xfrm flipH="1">
            <a:off x="5821140" y="5638800"/>
            <a:ext cx="49629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47879"/>
              </p:ext>
            </p:extLst>
          </p:nvPr>
        </p:nvGraphicFramePr>
        <p:xfrm>
          <a:off x="7935580" y="5410200"/>
          <a:ext cx="36576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18335" y="498593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0570" y="40894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Sebelum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00505" y="4082701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Push: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02197" y="408940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Sesudah</a:t>
            </a:r>
            <a:r>
              <a:rPr lang="en-US" b="1" dirty="0" smtClean="0"/>
              <a:t>:</a:t>
            </a:r>
            <a:endParaRPr lang="en-US" b="1" dirty="0"/>
          </a:p>
        </p:txBody>
      </p:sp>
      <p:graphicFrame>
        <p:nvGraphicFramePr>
          <p:cNvPr id="15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897603"/>
              </p:ext>
            </p:extLst>
          </p:nvPr>
        </p:nvGraphicFramePr>
        <p:xfrm>
          <a:off x="1508221" y="2285880"/>
          <a:ext cx="2767012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670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 = []</a:t>
                      </a:r>
                    </a:p>
                    <a:p>
                      <a:r>
                        <a:rPr lang="en-US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(‘d’)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(‘e’)</a:t>
                      </a:r>
                    </a:p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print(L)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466012" y="1699320"/>
            <a:ext cx="4267200" cy="22332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append()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menambahkan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elemen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ke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akhir</a:t>
            </a:r>
            <a:r>
              <a:rPr lang="en-US" sz="2000" dirty="0" smtClean="0">
                <a:solidFill>
                  <a:schemeClr val="tx2"/>
                </a:solidFill>
              </a:rPr>
              <a:t> list 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/>
                </a:solidFill>
              </a:rPr>
              <a:t>Dalam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kasus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stack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</a:rPr>
              <a:t>elemen</a:t>
            </a:r>
            <a:r>
              <a:rPr lang="en-US" sz="2000" dirty="0" smtClean="0">
                <a:solidFill>
                  <a:schemeClr val="tx2"/>
                </a:solidFill>
              </a:rPr>
              <a:t> paling </a:t>
            </a:r>
            <a:r>
              <a:rPr lang="en-US" sz="2000" dirty="0" err="1" smtClean="0">
                <a:solidFill>
                  <a:schemeClr val="tx2"/>
                </a:solidFill>
              </a:rPr>
              <a:t>belakang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dianggap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sebagai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elemen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teratas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699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teratas</a:t>
            </a:r>
            <a:r>
              <a:rPr lang="en-US" dirty="0" smtClean="0"/>
              <a:t> list (array) stack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stack </a:t>
            </a:r>
            <a:r>
              <a:rPr lang="en-US" dirty="0" err="1" smtClean="0"/>
              <a:t>kosong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error</a:t>
            </a:r>
          </a:p>
          <a:p>
            <a:r>
              <a:rPr lang="en-US" dirty="0" err="1" smtClean="0"/>
              <a:t>Operasinya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L.pop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 ;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python, </a:t>
            </a:r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pop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L = [1, 2, 3]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L.pop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41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-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701800"/>
            <a:ext cx="3854603" cy="492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b="1" dirty="0" err="1" smtClean="0"/>
              <a:t>teratas</a:t>
            </a:r>
            <a:r>
              <a:rPr lang="en-US" dirty="0" smtClean="0"/>
              <a:t> </a:t>
            </a:r>
            <a:r>
              <a:rPr lang="en-US" dirty="0"/>
              <a:t>list (array) </a:t>
            </a:r>
            <a:r>
              <a:rPr lang="en-US" dirty="0" smtClean="0"/>
              <a:t>L : </a:t>
            </a:r>
            <a:r>
              <a:rPr lang="en-US" b="1" dirty="0" smtClean="0"/>
              <a:t>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45397"/>
              </p:ext>
            </p:extLst>
          </p:nvPr>
        </p:nvGraphicFramePr>
        <p:xfrm>
          <a:off x="5645005" y="3135664"/>
          <a:ext cx="2194560" cy="792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8912"/>
                <a:gridCol w="438912"/>
                <a:gridCol w="438912"/>
                <a:gridCol w="438912"/>
                <a:gridCol w="438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23741" y="2684403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top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45787"/>
              </p:ext>
            </p:extLst>
          </p:nvPr>
        </p:nvGraphicFramePr>
        <p:xfrm>
          <a:off x="8509719" y="2684403"/>
          <a:ext cx="548640" cy="396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Arrow 10"/>
          <p:cNvSpPr/>
          <p:nvPr/>
        </p:nvSpPr>
        <p:spPr>
          <a:xfrm flipH="1">
            <a:off x="8562069" y="3280400"/>
            <a:ext cx="49629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006354"/>
              </p:ext>
            </p:extLst>
          </p:nvPr>
        </p:nvGraphicFramePr>
        <p:xfrm>
          <a:off x="9809939" y="3112760"/>
          <a:ext cx="2194560" cy="792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08941" y="2711402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top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40004" y="1814863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Sebelum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73509" y="181886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Pop: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049210" y="1814862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Sesudah</a:t>
            </a:r>
            <a:r>
              <a:rPr lang="en-US" b="1" dirty="0" smtClean="0"/>
              <a:t>:</a:t>
            </a:r>
            <a:endParaRPr lang="en-US" b="1" dirty="0"/>
          </a:p>
        </p:txBody>
      </p:sp>
      <p:graphicFrame>
        <p:nvGraphicFramePr>
          <p:cNvPr id="15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832913"/>
              </p:ext>
            </p:extLst>
          </p:nvPr>
        </p:nvGraphicFramePr>
        <p:xfrm>
          <a:off x="1274305" y="2758440"/>
          <a:ext cx="2767012" cy="3444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670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L = []</a:t>
                      </a:r>
                    </a:p>
                    <a:p>
                      <a:r>
                        <a:rPr lang="en-US" sz="22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(‘a’)</a:t>
                      </a:r>
                    </a:p>
                    <a:p>
                      <a:r>
                        <a:rPr lang="en-US" sz="22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(‘b’)</a:t>
                      </a:r>
                    </a:p>
                    <a:p>
                      <a:r>
                        <a:rPr lang="en-US" sz="22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(‘c’)</a:t>
                      </a:r>
                    </a:p>
                    <a:p>
                      <a:r>
                        <a:rPr lang="en-US" sz="22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(‘d’)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(‘e’)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print(L)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out = </a:t>
                      </a:r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L.pop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print(out)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print(L)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39450" y="3509000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index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98981" y="4480560"/>
            <a:ext cx="6305518" cy="192024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2"/>
                </a:solidFill>
              </a:rPr>
              <a:t>pop()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</a:rPr>
              <a:t>secara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</a:rPr>
              <a:t>otomatis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</a:rPr>
              <a:t>akan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</a:rPr>
              <a:t>menghapus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</a:rPr>
              <a:t>elemen</a:t>
            </a:r>
            <a:r>
              <a:rPr lang="en-US" sz="2200" dirty="0" smtClean="0">
                <a:solidFill>
                  <a:schemeClr val="tx2"/>
                </a:solidFill>
              </a:rPr>
              <a:t> paling </a:t>
            </a:r>
            <a:r>
              <a:rPr lang="en-US" sz="2200" dirty="0" err="1" smtClean="0">
                <a:solidFill>
                  <a:schemeClr val="tx2"/>
                </a:solidFill>
              </a:rPr>
              <a:t>belakang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2"/>
                </a:solidFill>
              </a:rPr>
              <a:t>Dalam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</a:rPr>
              <a:t>kasus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</a:rPr>
              <a:t>stack</a:t>
            </a:r>
            <a:r>
              <a:rPr lang="en-US" sz="2200" dirty="0" smtClean="0">
                <a:solidFill>
                  <a:schemeClr val="tx2"/>
                </a:solidFill>
              </a:rPr>
              <a:t>, </a:t>
            </a:r>
            <a:r>
              <a:rPr lang="en-US" sz="2200" dirty="0" err="1" smtClean="0">
                <a:solidFill>
                  <a:schemeClr val="tx2"/>
                </a:solidFill>
              </a:rPr>
              <a:t>elemen</a:t>
            </a:r>
            <a:r>
              <a:rPr lang="en-US" sz="2200" dirty="0" smtClean="0">
                <a:solidFill>
                  <a:schemeClr val="tx2"/>
                </a:solidFill>
              </a:rPr>
              <a:t> list paling </a:t>
            </a:r>
            <a:r>
              <a:rPr lang="en-US" sz="2200" dirty="0" err="1" smtClean="0">
                <a:solidFill>
                  <a:schemeClr val="tx2"/>
                </a:solidFill>
              </a:rPr>
              <a:t>belakang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err="1" smtClean="0">
                <a:solidFill>
                  <a:schemeClr val="tx2"/>
                </a:solidFill>
              </a:rPr>
              <a:t>merepresentasikan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elemen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teratas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is_empty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stack </a:t>
            </a:r>
            <a:r>
              <a:rPr lang="en-US" b="1" dirty="0" err="1" smtClean="0"/>
              <a:t>kosong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(return)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stack </a:t>
            </a:r>
            <a:r>
              <a:rPr lang="en-US" dirty="0" err="1" smtClean="0"/>
              <a:t>kosong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(return)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stack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(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Program:</a:t>
            </a:r>
          </a:p>
        </p:txBody>
      </p:sp>
      <p:graphicFrame>
        <p:nvGraphicFramePr>
          <p:cNvPr id="18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062417"/>
              </p:ext>
            </p:extLst>
          </p:nvPr>
        </p:nvGraphicFramePr>
        <p:xfrm>
          <a:off x="1598612" y="4815840"/>
          <a:ext cx="3043555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3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r>
                        <a:rPr lang="en-US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r>
                        <a:rPr lang="en-US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   return L==[]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– </a:t>
            </a:r>
            <a:r>
              <a:rPr lang="en-US" dirty="0" err="1" smtClean="0"/>
              <a:t>is_empty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701800"/>
            <a:ext cx="3854603" cy="492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 err="1" smtClean="0"/>
              <a:t>Mengecek</a:t>
            </a:r>
            <a:r>
              <a:rPr lang="en-US" sz="2200" dirty="0" smtClean="0"/>
              <a:t> </a:t>
            </a:r>
            <a:r>
              <a:rPr lang="en-US" sz="2200" b="1" dirty="0" smtClean="0"/>
              <a:t>list L</a:t>
            </a:r>
            <a:r>
              <a:rPr lang="en-US" sz="2200" dirty="0" smtClean="0"/>
              <a:t> </a:t>
            </a:r>
            <a:r>
              <a:rPr lang="en-US" sz="2200" dirty="0" err="1" smtClean="0"/>
              <a:t>kosong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. </a:t>
            </a:r>
            <a:br>
              <a:rPr lang="en-US" sz="2200" dirty="0" smtClean="0"/>
            </a:br>
            <a:endParaRPr lang="en-US" sz="22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95759"/>
              </p:ext>
            </p:extLst>
          </p:nvPr>
        </p:nvGraphicFramePr>
        <p:xfrm>
          <a:off x="6067347" y="3135664"/>
          <a:ext cx="1645920" cy="792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26037"/>
              </p:ext>
            </p:extLst>
          </p:nvPr>
        </p:nvGraphicFramePr>
        <p:xfrm>
          <a:off x="8610713" y="2684403"/>
          <a:ext cx="914400" cy="396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</a:t>
                      </a:r>
                      <a:r>
                        <a:rPr lang="en-US" sz="2000" baseline="0" dirty="0" smtClean="0"/>
                        <a:t> ≠ [ ]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Arrow 10"/>
          <p:cNvSpPr/>
          <p:nvPr/>
        </p:nvSpPr>
        <p:spPr>
          <a:xfrm flipH="1">
            <a:off x="8837612" y="3280400"/>
            <a:ext cx="49629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6067347" y="2652871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top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3547" y="181486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List L: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74082" y="1817857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Is_empty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560818" y="181486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Hasil</a:t>
            </a:r>
            <a:r>
              <a:rPr lang="en-US" b="1" dirty="0" smtClean="0"/>
              <a:t>:</a:t>
            </a:r>
            <a:endParaRPr lang="en-US" b="1" dirty="0"/>
          </a:p>
        </p:txBody>
      </p:sp>
      <p:graphicFrame>
        <p:nvGraphicFramePr>
          <p:cNvPr id="15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175554"/>
              </p:ext>
            </p:extLst>
          </p:nvPr>
        </p:nvGraphicFramePr>
        <p:xfrm>
          <a:off x="1217612" y="2606040"/>
          <a:ext cx="3352800" cy="3444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 = []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(‘a’)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(‘b’)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(‘c’)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print(L)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   return L==[]</a:t>
                      </a:r>
                      <a:endParaRPr lang="en-US" sz="2000" b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L.pop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L.pop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panggil</a:t>
                      </a:r>
                      <a:r>
                        <a:rPr lang="en-US" sz="20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endParaRPr lang="en-US" sz="2000" b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80012" y="3528034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index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40264"/>
              </p:ext>
            </p:extLst>
          </p:nvPr>
        </p:nvGraphicFramePr>
        <p:xfrm>
          <a:off x="10574972" y="3111512"/>
          <a:ext cx="1005840" cy="39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5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False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58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– </a:t>
            </a:r>
            <a:r>
              <a:rPr lang="en-US" dirty="0" err="1" smtClean="0"/>
              <a:t>is_empty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701800"/>
            <a:ext cx="3854603" cy="492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 err="1" smtClean="0"/>
              <a:t>Mengecek</a:t>
            </a:r>
            <a:r>
              <a:rPr lang="en-US" sz="2200" dirty="0" smtClean="0"/>
              <a:t> </a:t>
            </a:r>
            <a:r>
              <a:rPr lang="en-US" sz="2200" b="1" dirty="0" smtClean="0"/>
              <a:t>list L</a:t>
            </a:r>
            <a:r>
              <a:rPr lang="en-US" sz="2200" dirty="0" smtClean="0"/>
              <a:t> </a:t>
            </a:r>
            <a:r>
              <a:rPr lang="en-US" sz="2200" dirty="0" err="1" smtClean="0"/>
              <a:t>kosong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. </a:t>
            </a:r>
            <a:br>
              <a:rPr lang="en-US" sz="2200" dirty="0" smtClean="0"/>
            </a:br>
            <a:endParaRPr lang="en-US" sz="22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72414"/>
              </p:ext>
            </p:extLst>
          </p:nvPr>
        </p:nvGraphicFramePr>
        <p:xfrm>
          <a:off x="6067347" y="3135664"/>
          <a:ext cx="1645920" cy="792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55817"/>
              </p:ext>
            </p:extLst>
          </p:nvPr>
        </p:nvGraphicFramePr>
        <p:xfrm>
          <a:off x="8610713" y="2684403"/>
          <a:ext cx="914400" cy="396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</a:t>
                      </a:r>
                      <a:r>
                        <a:rPr lang="en-US" sz="2000" baseline="0" dirty="0" smtClean="0"/>
                        <a:t> = [ ]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Arrow 10"/>
          <p:cNvSpPr/>
          <p:nvPr/>
        </p:nvSpPr>
        <p:spPr>
          <a:xfrm flipH="1">
            <a:off x="8837612" y="3280400"/>
            <a:ext cx="49629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5400493" y="2680533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top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3547" y="181486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List L: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74082" y="1817857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Is_empty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560818" y="181486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Hasil</a:t>
            </a:r>
            <a:r>
              <a:rPr lang="en-US" b="1" dirty="0" smtClean="0"/>
              <a:t>:</a:t>
            </a:r>
            <a:endParaRPr lang="en-US" b="1" dirty="0"/>
          </a:p>
        </p:txBody>
      </p:sp>
      <p:graphicFrame>
        <p:nvGraphicFramePr>
          <p:cNvPr id="15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511243"/>
              </p:ext>
            </p:extLst>
          </p:nvPr>
        </p:nvGraphicFramePr>
        <p:xfrm>
          <a:off x="1217612" y="2606040"/>
          <a:ext cx="33528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 = []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(‘a’)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(‘b’)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L.append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(‘c’)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print(L)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   return L==[]</a:t>
                      </a:r>
                      <a:endParaRPr lang="en-US" sz="2000" b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L.pop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L.pop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L.pop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panggil</a:t>
                      </a:r>
                      <a:r>
                        <a:rPr lang="en-US" sz="20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endParaRPr lang="en-US" sz="2000" b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0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r>
                        <a:rPr lang="en-US" sz="20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61187" y="3944688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index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00238"/>
              </p:ext>
            </p:extLst>
          </p:nvPr>
        </p:nvGraphicFramePr>
        <p:xfrm>
          <a:off x="10574972" y="3111512"/>
          <a:ext cx="1005840" cy="39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5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True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27395" y="3541004"/>
            <a:ext cx="56046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58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data </a:t>
            </a:r>
            <a:r>
              <a:rPr lang="en-US" dirty="0" err="1" smtClean="0"/>
              <a:t>menggunakan</a:t>
            </a:r>
            <a:r>
              <a:rPr lang="en-US" dirty="0" smtClean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7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list</a:t>
            </a:r>
          </a:p>
          <a:p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stack yang </a:t>
            </a:r>
            <a:r>
              <a:rPr lang="en-US" dirty="0" err="1" smtClean="0"/>
              <a:t>dimasukkan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L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= [1, 2, 3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</a:rPr>
              <a:t>(L))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34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smtClean="0"/>
              <a:t>Full Version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7309" y="1701800"/>
            <a:ext cx="5434303" cy="4470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/>
              <a:t>mystack.py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 </a:t>
            </a:r>
            <a:r>
              <a:rPr lang="en-US" sz="1800" dirty="0" err="1">
                <a:latin typeface="Consolas" panose="020B0609020204030204" pitchFamily="49" charset="0"/>
              </a:rPr>
              <a:t>buat</a:t>
            </a:r>
            <a:r>
              <a:rPr lang="en-US" sz="1800" dirty="0">
                <a:latin typeface="Consolas" panose="020B0609020204030204" pitchFamily="49" charset="0"/>
              </a:rPr>
              <a:t> list 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 set list L </a:t>
            </a:r>
            <a:r>
              <a:rPr lang="en-US" sz="1800" dirty="0" err="1">
                <a:latin typeface="Consolas" panose="020B0609020204030204" pitchFamily="49" charset="0"/>
              </a:rPr>
              <a:t>kosong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L =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 </a:t>
            </a:r>
            <a:r>
              <a:rPr lang="en-US" sz="1800" dirty="0" err="1">
                <a:latin typeface="Consolas" panose="020B0609020204030204" pitchFamily="49" charset="0"/>
              </a:rPr>
              <a:t>tambah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elemen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L.append</a:t>
            </a:r>
            <a:r>
              <a:rPr lang="en-US" sz="1800" dirty="0">
                <a:latin typeface="Consolas" panose="020B0609020204030204" pitchFamily="49" charset="0"/>
              </a:rPr>
              <a:t>('a')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L.append</a:t>
            </a:r>
            <a:r>
              <a:rPr lang="en-US" sz="1800" dirty="0">
                <a:latin typeface="Consolas" panose="020B0609020204030204" pitchFamily="49" charset="0"/>
              </a:rPr>
              <a:t>('b')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L.append</a:t>
            </a:r>
            <a:r>
              <a:rPr lang="en-US" sz="1800" dirty="0">
                <a:latin typeface="Consolas" panose="020B0609020204030204" pitchFamily="49" charset="0"/>
              </a:rPr>
              <a:t>('c')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print(L)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 pop </a:t>
            </a:r>
            <a:r>
              <a:rPr lang="en-US" sz="1800" dirty="0" err="1">
                <a:latin typeface="Consolas" panose="020B0609020204030204" pitchFamily="49" charset="0"/>
              </a:rPr>
              <a:t>elemen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out = </a:t>
            </a:r>
            <a:r>
              <a:rPr lang="en-US" sz="1800" dirty="0" err="1">
                <a:latin typeface="Consolas" panose="020B0609020204030204" pitchFamily="49" charset="0"/>
              </a:rPr>
              <a:t>L.pop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print</a:t>
            </a:r>
            <a:r>
              <a:rPr lang="en-US" sz="1800" dirty="0" smtClean="0">
                <a:latin typeface="Consolas" panose="020B0609020204030204" pitchFamily="49" charset="0"/>
              </a:rPr>
              <a:t>(“data </a:t>
            </a:r>
            <a:r>
              <a:rPr lang="en-US" sz="1800" dirty="0" err="1" smtClean="0">
                <a:latin typeface="Consolas" panose="020B0609020204030204" pitchFamily="49" charset="0"/>
              </a:rPr>
              <a:t>terhapus</a:t>
            </a:r>
            <a:r>
              <a:rPr lang="en-US" sz="1800" dirty="0" smtClean="0">
                <a:latin typeface="Consolas" panose="020B0609020204030204" pitchFamily="49" charset="0"/>
              </a:rPr>
              <a:t>: </a:t>
            </a:r>
            <a:r>
              <a:rPr lang="en-US" sz="1800" dirty="0">
                <a:latin typeface="Consolas" panose="020B0609020204030204" pitchFamily="49" charset="0"/>
              </a:rPr>
              <a:t>",out)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print</a:t>
            </a:r>
            <a:r>
              <a:rPr lang="en-US" sz="1800" dirty="0" smtClean="0">
                <a:latin typeface="Consolas" panose="020B0609020204030204" pitchFamily="49" charset="0"/>
              </a:rPr>
              <a:t>(“data </a:t>
            </a:r>
            <a:r>
              <a:rPr lang="en-US" sz="1800" dirty="0" err="1" smtClean="0">
                <a:latin typeface="Consolas" panose="020B0609020204030204" pitchFamily="49" charset="0"/>
              </a:rPr>
              <a:t>terbaru</a:t>
            </a:r>
            <a:r>
              <a:rPr lang="en-US" sz="1800" dirty="0" smtClean="0">
                <a:latin typeface="Consolas" panose="020B0609020204030204" pitchFamily="49" charset="0"/>
              </a:rPr>
              <a:t>: :”,L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</a:t>
            </a:r>
            <a:r>
              <a:rPr lang="en-US" sz="1800" dirty="0" smtClean="0">
                <a:latin typeface="Consolas" panose="020B0609020204030204" pitchFamily="49" charset="0"/>
              </a:rPr>
              <a:t>rint(“</a:t>
            </a:r>
            <a:r>
              <a:rPr lang="en-US" sz="1800" dirty="0" err="1" smtClean="0">
                <a:latin typeface="Consolas" panose="020B0609020204030204" pitchFamily="49" charset="0"/>
              </a:rPr>
              <a:t>panjang</a:t>
            </a:r>
            <a:r>
              <a:rPr lang="en-US" sz="1800" dirty="0" smtClean="0">
                <a:latin typeface="Consolas" panose="020B0609020204030204" pitchFamily="49" charset="0"/>
              </a:rPr>
              <a:t> stack: ”,</a:t>
            </a:r>
            <a:r>
              <a:rPr lang="en-US" sz="1800" dirty="0" err="1" smtClean="0">
                <a:latin typeface="Consolas" panose="020B0609020204030204" pitchFamily="49" charset="0"/>
              </a:rPr>
              <a:t>len</a:t>
            </a:r>
            <a:r>
              <a:rPr lang="en-US" sz="1800" dirty="0" smtClean="0">
                <a:latin typeface="Consolas" panose="020B0609020204030204" pitchFamily="49" charset="0"/>
              </a:rPr>
              <a:t>(L))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is_empty</a:t>
            </a:r>
            <a:r>
              <a:rPr lang="en-US" sz="18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L ==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print(</a:t>
            </a:r>
            <a:r>
              <a:rPr lang="en-US" sz="1800" dirty="0" err="1">
                <a:latin typeface="Consolas" panose="020B0609020204030204" pitchFamily="49" charset="0"/>
              </a:rPr>
              <a:t>is_empty</a:t>
            </a:r>
            <a:r>
              <a:rPr lang="en-US" sz="18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9930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622800"/>
          </a:xfrm>
        </p:spPr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list L =[1, 2, 3, 4]. </a:t>
            </a:r>
            <a:br>
              <a:rPr lang="en-US" dirty="0" smtClean="0"/>
            </a:br>
            <a:r>
              <a:rPr lang="en-US" dirty="0" err="1" smtClean="0"/>
              <a:t>Buatlah</a:t>
            </a:r>
            <a:r>
              <a:rPr lang="en-US" dirty="0" smtClean="0"/>
              <a:t> program stack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Push()</a:t>
            </a:r>
          </a:p>
          <a:p>
            <a:pPr lvl="1"/>
            <a:r>
              <a:rPr lang="en-US" dirty="0" smtClean="0"/>
              <a:t>Pop()</a:t>
            </a:r>
          </a:p>
          <a:p>
            <a:pPr lvl="1"/>
            <a:r>
              <a:rPr lang="en-US" dirty="0" err="1" smtClean="0"/>
              <a:t>isEmpty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List L </a:t>
            </a:r>
            <a:r>
              <a:rPr lang="en-US" dirty="0" err="1" smtClean="0"/>
              <a:t>kosong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program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pop()?</a:t>
            </a:r>
          </a:p>
          <a:p>
            <a:r>
              <a:rPr lang="en-US" dirty="0" err="1" smtClean="0"/>
              <a:t>Cetak</a:t>
            </a:r>
            <a:r>
              <a:rPr lang="en-US" dirty="0" smtClean="0"/>
              <a:t> index </a:t>
            </a:r>
            <a:r>
              <a:rPr lang="en-US" dirty="0" err="1" smtClean="0"/>
              <a:t>teratas</a:t>
            </a:r>
            <a:r>
              <a:rPr lang="en-US" dirty="0" smtClean="0"/>
              <a:t> (</a:t>
            </a:r>
            <a:r>
              <a:rPr lang="en-US" b="1" dirty="0" smtClean="0"/>
              <a:t>top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b="1" dirty="0" smtClean="0">
                <a:latin typeface="Consolas" panose="020B0609020204030204" pitchFamily="49" charset="0"/>
              </a:rPr>
              <a:t>top = </a:t>
            </a:r>
            <a:r>
              <a:rPr lang="en-US" b="1" dirty="0" err="1" smtClean="0">
                <a:latin typeface="Consolas" panose="020B0609020204030204" pitchFamily="49" charset="0"/>
              </a:rPr>
              <a:t>len</a:t>
            </a:r>
            <a:r>
              <a:rPr lang="en-US" b="1" dirty="0" smtClean="0">
                <a:latin typeface="Consolas" panose="020B0609020204030204" pitchFamily="49" charset="0"/>
              </a:rPr>
              <a:t>(L) - 1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667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Stack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juga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module </a:t>
            </a:r>
            <a:r>
              <a:rPr lang="en-US" b="1" dirty="0" smtClean="0">
                <a:solidFill>
                  <a:srgbClr val="FF0000"/>
                </a:solidFill>
              </a:rPr>
              <a:t>collections</a:t>
            </a:r>
          </a:p>
          <a:p>
            <a:r>
              <a:rPr lang="en-US" dirty="0" err="1" smtClean="0"/>
              <a:t>Deque</a:t>
            </a:r>
            <a:r>
              <a:rPr lang="en-US" dirty="0" smtClean="0"/>
              <a:t> (</a:t>
            </a:r>
            <a:r>
              <a:rPr lang="en-US" b="1" dirty="0" smtClean="0"/>
              <a:t>double-ended queue</a:t>
            </a:r>
            <a:r>
              <a:rPr lang="en-US" dirty="0" smtClean="0"/>
              <a:t>)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double linked list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pointer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sesudah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input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memory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054466" y="5029200"/>
            <a:ext cx="6079893" cy="1527628"/>
            <a:chOff x="1820135" y="5257800"/>
            <a:chExt cx="6079893" cy="1527628"/>
          </a:xfrm>
        </p:grpSpPr>
        <p:sp>
          <p:nvSpPr>
            <p:cNvPr id="32" name="Rectangle 31"/>
            <p:cNvSpPr/>
            <p:nvPr/>
          </p:nvSpPr>
          <p:spPr>
            <a:xfrm>
              <a:off x="3275012" y="5257800"/>
              <a:ext cx="533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18012" y="5257800"/>
              <a:ext cx="533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61012" y="5257800"/>
              <a:ext cx="533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3869372" y="5486400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012372" y="5475514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808412" y="6019800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4951412" y="6003471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001302" y="5405326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TOP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6199808" y="5636158"/>
              <a:ext cx="54864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820135" y="6288091"/>
              <a:ext cx="17732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Pointer </a:t>
              </a:r>
              <a:r>
                <a:rPr lang="en-US" b="1" dirty="0" smtClean="0">
                  <a:solidFill>
                    <a:schemeClr val="tx2"/>
                  </a:solidFill>
                </a:rPr>
                <a:t>first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42" name="Curved Connector 41"/>
            <p:cNvCxnSpPr/>
            <p:nvPr/>
          </p:nvCxnSpPr>
          <p:spPr>
            <a:xfrm rot="5400000" flipH="1" flipV="1">
              <a:off x="2640697" y="5837353"/>
              <a:ext cx="365760" cy="54864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07550" y="6323763"/>
              <a:ext cx="1792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Pointer </a:t>
              </a:r>
              <a:r>
                <a:rPr lang="en-US" b="1" dirty="0" smtClean="0">
                  <a:solidFill>
                    <a:schemeClr val="tx2"/>
                  </a:solidFill>
                </a:rPr>
                <a:t>last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44" name="Curved Connector 43"/>
            <p:cNvCxnSpPr/>
            <p:nvPr/>
          </p:nvCxnSpPr>
          <p:spPr>
            <a:xfrm rot="16200000" flipV="1">
              <a:off x="6438706" y="5897880"/>
              <a:ext cx="365760" cy="54864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6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/>
              <a:t>Stack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b="1" dirty="0" err="1" smtClean="0"/>
              <a:t>deque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module </a:t>
            </a:r>
            <a:r>
              <a:rPr lang="en-US" b="1" dirty="0" smtClean="0"/>
              <a:t>collections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from</a:t>
            </a:r>
            <a:r>
              <a:rPr lang="en-US" b="1" dirty="0" smtClean="0">
                <a:solidFill>
                  <a:srgbClr val="FF0000"/>
                </a:solidFill>
              </a:rPr>
              <a:t> collections </a:t>
            </a:r>
            <a:r>
              <a:rPr lang="en-US" b="1" dirty="0" smtClean="0"/>
              <a:t>import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deque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: </a:t>
            </a:r>
            <a:r>
              <a:rPr lang="en-US" b="1" dirty="0" err="1" smtClean="0"/>
              <a:t>mystack</a:t>
            </a:r>
            <a:r>
              <a:rPr lang="en-US" dirty="0" smtClean="0"/>
              <a:t>) di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deque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append</a:t>
            </a:r>
          </a:p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5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ontent Placeholder 2"/>
          <p:cNvSpPr txBox="1">
            <a:spLocks/>
          </p:cNvSpPr>
          <p:nvPr/>
        </p:nvSpPr>
        <p:spPr>
          <a:xfrm>
            <a:off x="5489679" y="4165157"/>
            <a:ext cx="6593428" cy="22555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Stack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kosong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3 </a:t>
            </a:r>
            <a:r>
              <a:rPr lang="en-US" b="1" dirty="0" err="1" smtClean="0"/>
              <a:t>elemen</a:t>
            </a:r>
            <a:endParaRPr lang="en-US" b="1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83487" y="1701800"/>
            <a:ext cx="5053338" cy="47189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</a:rPr>
              <a:t>mystack.py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Stack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679" y="1701800"/>
            <a:ext cx="6593428" cy="20823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Stack </a:t>
            </a:r>
            <a:r>
              <a:rPr lang="en-US" b="1" dirty="0" err="1" smtClean="0">
                <a:solidFill>
                  <a:srgbClr val="FF0000"/>
                </a:solidFill>
              </a:rPr>
              <a:t>kosong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7391459" y="2209800"/>
            <a:ext cx="4341957" cy="1456730"/>
            <a:chOff x="1205317" y="2336800"/>
            <a:chExt cx="4341957" cy="1456730"/>
          </a:xfrm>
        </p:grpSpPr>
        <p:grpSp>
          <p:nvGrpSpPr>
            <p:cNvPr id="47" name="Group 46"/>
            <p:cNvGrpSpPr/>
            <p:nvPr/>
          </p:nvGrpSpPr>
          <p:grpSpPr>
            <a:xfrm>
              <a:off x="3152134" y="2336800"/>
              <a:ext cx="533400" cy="914400"/>
              <a:chOff x="3152134" y="2336800"/>
              <a:chExt cx="533400" cy="9144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152134" y="2336800"/>
                <a:ext cx="5334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flipH="1">
                <a:off x="3152134" y="2336800"/>
                <a:ext cx="533400" cy="91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81294" y="2489200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TOP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469033" y="2709146"/>
              <a:ext cx="54864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131502" y="333186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Add last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05317" y="3331865"/>
              <a:ext cx="1394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Add first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38" name="Curved Connector 37"/>
            <p:cNvCxnSpPr/>
            <p:nvPr/>
          </p:nvCxnSpPr>
          <p:spPr>
            <a:xfrm rot="16200000" flipV="1">
              <a:off x="4106731" y="2681063"/>
              <a:ext cx="495298" cy="970016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 rot="5400000" flipH="1" flipV="1">
              <a:off x="2219736" y="2713506"/>
              <a:ext cx="495298" cy="970016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024904" y="4893104"/>
            <a:ext cx="5947724" cy="1527628"/>
            <a:chOff x="1820135" y="5257800"/>
            <a:chExt cx="5947724" cy="1527628"/>
          </a:xfrm>
        </p:grpSpPr>
        <p:sp>
          <p:nvSpPr>
            <p:cNvPr id="4" name="Rectangle 3"/>
            <p:cNvSpPr/>
            <p:nvPr/>
          </p:nvSpPr>
          <p:spPr>
            <a:xfrm>
              <a:off x="3275012" y="5257800"/>
              <a:ext cx="533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18012" y="5257800"/>
              <a:ext cx="533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61012" y="5257800"/>
              <a:ext cx="533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869372" y="5486400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012372" y="5475514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808412" y="6019800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951412" y="6003471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001302" y="5405326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TOP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6199808" y="5636158"/>
              <a:ext cx="54864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820135" y="6288091"/>
              <a:ext cx="1394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Add first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42" name="Curved Connector 41"/>
            <p:cNvCxnSpPr/>
            <p:nvPr/>
          </p:nvCxnSpPr>
          <p:spPr>
            <a:xfrm rot="5400000" flipH="1" flipV="1">
              <a:off x="2640697" y="5837353"/>
              <a:ext cx="365760" cy="54864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107550" y="632376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Add last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46" name="Curved Connector 45"/>
            <p:cNvCxnSpPr/>
            <p:nvPr/>
          </p:nvCxnSpPr>
          <p:spPr>
            <a:xfrm rot="16200000" flipV="1">
              <a:off x="6438706" y="5897880"/>
              <a:ext cx="365760" cy="54864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877079"/>
              </p:ext>
            </p:extLst>
          </p:nvPr>
        </p:nvGraphicFramePr>
        <p:xfrm>
          <a:off x="327239" y="2353733"/>
          <a:ext cx="4776041" cy="35696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3569662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2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collections import </a:t>
                      </a:r>
                      <a:r>
                        <a:rPr lang="en-US" sz="22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endParaRPr lang="en-US" sz="2200" b="0" baseline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2200" b="0" baseline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2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#stack </a:t>
                      </a:r>
                      <a:r>
                        <a:rPr lang="en-US" sz="22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kosong</a:t>
                      </a:r>
                      <a:endParaRPr lang="en-US" sz="2200" b="0" baseline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2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mystack</a:t>
                      </a:r>
                      <a:r>
                        <a:rPr lang="en-US" sz="22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2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r>
                        <a:rPr lang="en-US" sz="22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endParaRPr lang="en-US" sz="2200" b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#stack</a:t>
                      </a:r>
                      <a:r>
                        <a:rPr lang="en-US" sz="22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dengan</a:t>
                      </a:r>
                      <a:r>
                        <a:rPr lang="en-US" sz="22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3 </a:t>
                      </a:r>
                      <a:r>
                        <a:rPr lang="en-US" sz="22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elemen</a:t>
                      </a:r>
                      <a:endParaRPr lang="en-US" sz="2200" b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mystack.append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(‘a’)</a:t>
                      </a:r>
                    </a:p>
                    <a:p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mystack.append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(‘b’)</a:t>
                      </a:r>
                    </a:p>
                    <a:p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mystack.append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(‘c’)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mystack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4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Push (Stack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10" y="1701800"/>
            <a:ext cx="5769282" cy="44704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Kondisi</a:t>
            </a:r>
            <a:r>
              <a:rPr lang="en-US" sz="2200" dirty="0" smtClean="0"/>
              <a:t> </a:t>
            </a:r>
            <a:r>
              <a:rPr lang="en-US" sz="2200" dirty="0" err="1" smtClean="0"/>
              <a:t>Awal</a:t>
            </a:r>
            <a:r>
              <a:rPr lang="en-US" sz="2200" dirty="0" smtClean="0"/>
              <a:t> </a:t>
            </a:r>
            <a:r>
              <a:rPr lang="en-US" sz="2200" dirty="0" smtClean="0"/>
              <a:t>= Stack </a:t>
            </a:r>
            <a:r>
              <a:rPr lang="en-US" sz="2200" dirty="0" err="1" smtClean="0"/>
              <a:t>kosong</a:t>
            </a:r>
            <a:endParaRPr lang="en-US" sz="2200" dirty="0" smtClean="0"/>
          </a:p>
          <a:p>
            <a:r>
              <a:rPr lang="en-US" sz="2200" dirty="0" err="1" smtClean="0"/>
              <a:t>Misal</a:t>
            </a:r>
            <a:r>
              <a:rPr lang="en-US" sz="2200" dirty="0" smtClean="0"/>
              <a:t>, </a:t>
            </a:r>
            <a:r>
              <a:rPr lang="en-US" sz="2200" dirty="0" err="1" smtClean="0"/>
              <a:t>menambahkan</a:t>
            </a:r>
            <a:r>
              <a:rPr lang="en-US" sz="2200" dirty="0" smtClean="0"/>
              <a:t> </a:t>
            </a:r>
            <a:r>
              <a:rPr lang="en-US" sz="2200" dirty="0" err="1" smtClean="0"/>
              <a:t>elemen</a:t>
            </a:r>
            <a:r>
              <a:rPr lang="en-US" sz="2200" dirty="0" smtClean="0"/>
              <a:t> </a:t>
            </a:r>
            <a:r>
              <a:rPr lang="en-US" sz="2200" b="1" dirty="0" smtClean="0"/>
              <a:t>a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smtClean="0"/>
              <a:t>stack</a:t>
            </a:r>
            <a:endParaRPr lang="en-US" sz="2200" dirty="0" smtClean="0"/>
          </a:p>
          <a:p>
            <a:r>
              <a:rPr lang="en-US" sz="2200" dirty="0" err="1" smtClean="0"/>
              <a:t>Elemen</a:t>
            </a:r>
            <a:r>
              <a:rPr lang="en-US" sz="2200" dirty="0" smtClean="0"/>
              <a:t> a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elemen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teratas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smtClean="0"/>
              <a:t>stack </a:t>
            </a:r>
            <a:r>
              <a:rPr lang="en-US" sz="2200" dirty="0" smtClean="0"/>
              <a:t>L</a:t>
            </a:r>
            <a:endParaRPr lang="en-US" sz="22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7059098" y="1701800"/>
            <a:ext cx="5053338" cy="47189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</a:rPr>
              <a:t>Push (python)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Output: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39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614533"/>
              </p:ext>
            </p:extLst>
          </p:nvPr>
        </p:nvGraphicFramePr>
        <p:xfrm>
          <a:off x="7202850" y="2353733"/>
          <a:ext cx="4776041" cy="9228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922867">
                <a:tc>
                  <a:txBody>
                    <a:bodyPr/>
                    <a:lstStyle/>
                    <a:p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mystack.append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(‘a’)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mystack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4663440"/>
            <a:ext cx="6595978" cy="1737360"/>
          </a:xfrm>
          <a:prstGeom prst="rect">
            <a:avLst/>
          </a:prstGeom>
        </p:spPr>
      </p:pic>
      <p:graphicFrame>
        <p:nvGraphicFramePr>
          <p:cNvPr id="42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839896"/>
              </p:ext>
            </p:extLst>
          </p:nvPr>
        </p:nvGraphicFramePr>
        <p:xfrm>
          <a:off x="7175862" y="4663440"/>
          <a:ext cx="4776041" cy="9228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922867">
                <a:tc>
                  <a:txBody>
                    <a:bodyPr/>
                    <a:lstStyle/>
                    <a:p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([‘a’])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Push (Stack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10" y="1701800"/>
            <a:ext cx="5769282" cy="44704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Kondisi</a:t>
            </a:r>
            <a:r>
              <a:rPr lang="en-US" sz="2200" dirty="0" smtClean="0"/>
              <a:t> </a:t>
            </a:r>
            <a:r>
              <a:rPr lang="en-US" sz="2200" dirty="0" smtClean="0"/>
              <a:t>stack </a:t>
            </a:r>
            <a:r>
              <a:rPr lang="en-US" sz="2200" dirty="0" smtClean="0"/>
              <a:t>= </a:t>
            </a:r>
            <a:r>
              <a:rPr lang="en-US" sz="2200" dirty="0" err="1" smtClean="0">
                <a:solidFill>
                  <a:srgbClr val="FF0000"/>
                </a:solidFill>
              </a:rPr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kosong</a:t>
            </a:r>
            <a:endParaRPr lang="en-US" sz="2200" dirty="0" smtClean="0"/>
          </a:p>
          <a:p>
            <a:r>
              <a:rPr lang="en-US" sz="2200" dirty="0" err="1" smtClean="0"/>
              <a:t>Misal</a:t>
            </a:r>
            <a:r>
              <a:rPr lang="en-US" sz="2200" dirty="0" smtClean="0"/>
              <a:t>, </a:t>
            </a:r>
            <a:r>
              <a:rPr lang="en-US" sz="2200" dirty="0" err="1" smtClean="0"/>
              <a:t>menambahkan</a:t>
            </a:r>
            <a:r>
              <a:rPr lang="en-US" sz="2200" dirty="0" smtClean="0"/>
              <a:t> </a:t>
            </a:r>
            <a:r>
              <a:rPr lang="en-US" sz="2200" dirty="0" err="1" smtClean="0"/>
              <a:t>elemen</a:t>
            </a:r>
            <a:r>
              <a:rPr lang="en-US" sz="2200" dirty="0" smtClean="0"/>
              <a:t> </a:t>
            </a:r>
            <a:r>
              <a:rPr lang="en-US" sz="2200" b="1" dirty="0" smtClean="0"/>
              <a:t>b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smtClean="0"/>
              <a:t>stack</a:t>
            </a:r>
            <a:endParaRPr lang="en-US" sz="2200" dirty="0" smtClean="0"/>
          </a:p>
          <a:p>
            <a:r>
              <a:rPr lang="en-US" sz="2200" dirty="0" err="1" smtClean="0"/>
              <a:t>Elemen</a:t>
            </a:r>
            <a:r>
              <a:rPr lang="en-US" sz="2200" dirty="0" smtClean="0"/>
              <a:t> b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elemen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teratas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smtClean="0"/>
              <a:t>stack </a:t>
            </a:r>
            <a:r>
              <a:rPr lang="en-US" sz="2200" dirty="0" smtClean="0"/>
              <a:t>L. </a:t>
            </a:r>
            <a:r>
              <a:rPr lang="en-US" sz="2200" dirty="0" err="1"/>
              <a:t>elemen</a:t>
            </a:r>
            <a:r>
              <a:rPr lang="en-US" sz="2200" dirty="0"/>
              <a:t> b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b="1" dirty="0" err="1"/>
              <a:t>menunjuk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a, </a:t>
            </a:r>
            <a:r>
              <a:rPr lang="en-US" sz="2200" dirty="0" err="1"/>
              <a:t>begitu</a:t>
            </a:r>
            <a:r>
              <a:rPr lang="en-US" sz="2200" dirty="0"/>
              <a:t> juga </a:t>
            </a:r>
            <a:r>
              <a:rPr lang="en-US" sz="2200" dirty="0" err="1"/>
              <a:t>sebaliknya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4648200"/>
            <a:ext cx="7015342" cy="1737360"/>
          </a:xfrm>
          <a:prstGeom prst="rect">
            <a:avLst/>
          </a:prstGeom>
        </p:spPr>
      </p:pic>
      <p:sp>
        <p:nvSpPr>
          <p:cNvPr id="59" name="Content Placeholder 2"/>
          <p:cNvSpPr txBox="1">
            <a:spLocks/>
          </p:cNvSpPr>
          <p:nvPr/>
        </p:nvSpPr>
        <p:spPr>
          <a:xfrm>
            <a:off x="7059098" y="1701800"/>
            <a:ext cx="5053338" cy="47189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</a:rPr>
              <a:t>Push (python)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Output: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60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488596"/>
              </p:ext>
            </p:extLst>
          </p:nvPr>
        </p:nvGraphicFramePr>
        <p:xfrm>
          <a:off x="7202850" y="2353733"/>
          <a:ext cx="4776041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922867">
                <a:tc>
                  <a:txBody>
                    <a:bodyPr/>
                    <a:lstStyle/>
                    <a:p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mystack.append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(‘a’)</a:t>
                      </a:r>
                    </a:p>
                    <a:p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mystack.append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(‘b’)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mystack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148383"/>
              </p:ext>
            </p:extLst>
          </p:nvPr>
        </p:nvGraphicFramePr>
        <p:xfrm>
          <a:off x="7175862" y="4663440"/>
          <a:ext cx="4776041" cy="9228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922867">
                <a:tc>
                  <a:txBody>
                    <a:bodyPr/>
                    <a:lstStyle/>
                    <a:p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([‘a’, ‘b’])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72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Pop (Stack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10" y="1701800"/>
            <a:ext cx="5769282" cy="44704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Kondisi</a:t>
            </a:r>
            <a:r>
              <a:rPr lang="en-US" sz="2200" dirty="0"/>
              <a:t> </a:t>
            </a:r>
            <a:r>
              <a:rPr lang="en-US" sz="2200" dirty="0" smtClean="0"/>
              <a:t>stack</a:t>
            </a:r>
            <a:r>
              <a:rPr lang="en-US" sz="2200" dirty="0" smtClean="0"/>
              <a:t> </a:t>
            </a:r>
            <a:r>
              <a:rPr lang="en-US" sz="2200" dirty="0" smtClean="0"/>
              <a:t>= Stack </a:t>
            </a:r>
            <a:r>
              <a:rPr lang="en-US" sz="2200" dirty="0" err="1" smtClean="0">
                <a:solidFill>
                  <a:srgbClr val="FF0000"/>
                </a:solidFill>
              </a:rPr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kosong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2 </a:t>
            </a:r>
            <a:r>
              <a:rPr lang="en-US" sz="2200" dirty="0" err="1" smtClean="0"/>
              <a:t>elemen</a:t>
            </a:r>
            <a:endParaRPr lang="en-US" sz="2200" dirty="0" smtClean="0"/>
          </a:p>
          <a:p>
            <a:r>
              <a:rPr lang="en-US" sz="2200" dirty="0" err="1" smtClean="0"/>
              <a:t>Menghapus</a:t>
            </a:r>
            <a:r>
              <a:rPr lang="en-US" sz="2200" dirty="0" smtClean="0"/>
              <a:t> </a:t>
            </a:r>
            <a:r>
              <a:rPr lang="en-US" sz="2200" dirty="0" err="1" smtClean="0"/>
              <a:t>elemen</a:t>
            </a:r>
            <a:r>
              <a:rPr lang="en-US" sz="2200" dirty="0" smtClean="0"/>
              <a:t> </a:t>
            </a:r>
            <a:r>
              <a:rPr lang="en-US" sz="2200" dirty="0" err="1" smtClean="0"/>
              <a:t>teratas</a:t>
            </a:r>
            <a:r>
              <a:rPr lang="en-US" sz="2200" dirty="0" smtClean="0"/>
              <a:t> </a:t>
            </a:r>
            <a:r>
              <a:rPr lang="en-US" sz="2200" dirty="0" smtClean="0"/>
              <a:t>stack </a:t>
            </a:r>
            <a:r>
              <a:rPr lang="en-US" sz="2200" dirty="0" err="1" smtClean="0"/>
              <a:t>yaitu</a:t>
            </a:r>
            <a:r>
              <a:rPr lang="en-US" sz="2200" dirty="0" smtClean="0"/>
              <a:t> </a:t>
            </a:r>
            <a:r>
              <a:rPr lang="en-US" sz="2200" b="1" dirty="0" smtClean="0"/>
              <a:t>b</a:t>
            </a:r>
          </a:p>
          <a:p>
            <a:r>
              <a:rPr lang="en-US" sz="2200" dirty="0" err="1" smtClean="0"/>
              <a:t>Elemen</a:t>
            </a:r>
            <a:r>
              <a:rPr lang="en-US" sz="2200" dirty="0" smtClean="0"/>
              <a:t> </a:t>
            </a:r>
            <a:r>
              <a:rPr lang="en-US" sz="2200" b="1" dirty="0" smtClean="0"/>
              <a:t>a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elemen</a:t>
            </a:r>
            <a:r>
              <a:rPr lang="en-US" sz="2200" dirty="0" smtClean="0"/>
              <a:t> </a:t>
            </a:r>
            <a:r>
              <a:rPr lang="en-US" sz="2200" b="1" dirty="0" err="1" smtClean="0"/>
              <a:t>teratas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smtClean="0"/>
              <a:t>stack</a:t>
            </a:r>
            <a:r>
              <a:rPr lang="en-US" sz="2200" dirty="0" smtClean="0"/>
              <a:t> </a:t>
            </a:r>
            <a:r>
              <a:rPr lang="en-US" sz="2200" dirty="0" smtClean="0"/>
              <a:t>L. </a:t>
            </a:r>
            <a:endParaRPr lang="en-US" sz="22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6" y="4754880"/>
            <a:ext cx="6825889" cy="1645920"/>
          </a:xfrm>
          <a:prstGeom prst="rect">
            <a:avLst/>
          </a:prstGeom>
        </p:spPr>
      </p:pic>
      <p:sp>
        <p:nvSpPr>
          <p:cNvPr id="63" name="Content Placeholder 2"/>
          <p:cNvSpPr txBox="1">
            <a:spLocks/>
          </p:cNvSpPr>
          <p:nvPr/>
        </p:nvSpPr>
        <p:spPr>
          <a:xfrm>
            <a:off x="7059098" y="1701800"/>
            <a:ext cx="5053338" cy="47189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</a:rPr>
              <a:t>Pop (python)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Output: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6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432930"/>
              </p:ext>
            </p:extLst>
          </p:nvPr>
        </p:nvGraphicFramePr>
        <p:xfrm>
          <a:off x="7202850" y="2353733"/>
          <a:ext cx="4776041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922867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en-US" sz="22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mystack.pop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print(“data </a:t>
                      </a:r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terhapus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: ”, out)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mystack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757695"/>
              </p:ext>
            </p:extLst>
          </p:nvPr>
        </p:nvGraphicFramePr>
        <p:xfrm>
          <a:off x="7175862" y="4663440"/>
          <a:ext cx="4776041" cy="9228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922867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data </a:t>
                      </a:r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terhapus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: b</a:t>
                      </a:r>
                    </a:p>
                    <a:p>
                      <a:r>
                        <a:rPr lang="en-US" sz="2200" b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r>
                        <a:rPr lang="en-US" sz="2200" b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([‘a’])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Program </a:t>
            </a:r>
            <a:r>
              <a:rPr lang="en-US" sz="3600" dirty="0" smtClean="0"/>
              <a:t>Full </a:t>
            </a:r>
            <a:r>
              <a:rPr lang="en-US" sz="3600" dirty="0" smtClean="0"/>
              <a:t>Version – Stack </a:t>
            </a:r>
            <a:r>
              <a:rPr lang="en-US" sz="3600" dirty="0" err="1" smtClean="0"/>
              <a:t>Deque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7309" y="1600200"/>
            <a:ext cx="5434303" cy="5156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 smtClean="0"/>
              <a:t>mystack.py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f</a:t>
            </a:r>
            <a:r>
              <a:rPr lang="en-US" sz="2000" dirty="0" smtClean="0">
                <a:latin typeface="Consolas" panose="020B0609020204030204" pitchFamily="49" charset="0"/>
              </a:rPr>
              <a:t>rom collections import </a:t>
            </a:r>
            <a:r>
              <a:rPr lang="en-US" sz="2000" dirty="0" err="1" smtClean="0">
                <a:latin typeface="Consolas" panose="020B0609020204030204" pitchFamily="49" charset="0"/>
              </a:rPr>
              <a:t>deque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mystack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deque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#</a:t>
            </a:r>
            <a:r>
              <a:rPr lang="en-US" sz="2000" dirty="0" err="1" smtClean="0">
                <a:latin typeface="Consolas" panose="020B0609020204030204" pitchFamily="49" charset="0"/>
              </a:rPr>
              <a:t>tambah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elemen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mystack.append</a:t>
            </a:r>
            <a:r>
              <a:rPr lang="en-US" sz="2000" dirty="0" smtClean="0">
                <a:latin typeface="Consolas" panose="020B0609020204030204" pitchFamily="49" charset="0"/>
              </a:rPr>
              <a:t>(‘a’)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mystack.append</a:t>
            </a:r>
            <a:r>
              <a:rPr lang="en-US" sz="2000" dirty="0" smtClean="0">
                <a:latin typeface="Consolas" panose="020B0609020204030204" pitchFamily="49" charset="0"/>
              </a:rPr>
              <a:t>(‘b’)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m</a:t>
            </a:r>
            <a:r>
              <a:rPr lang="en-US" sz="2000" dirty="0" err="1" smtClean="0">
                <a:latin typeface="Consolas" panose="020B0609020204030204" pitchFamily="49" charset="0"/>
              </a:rPr>
              <a:t>ystack.append</a:t>
            </a:r>
            <a:r>
              <a:rPr lang="en-US" sz="2000" dirty="0" smtClean="0">
                <a:latin typeface="Consolas" panose="020B0609020204030204" pitchFamily="49" charset="0"/>
              </a:rPr>
              <a:t>(‘c’)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print(</a:t>
            </a:r>
            <a:r>
              <a:rPr lang="en-US" sz="2000" dirty="0" err="1" smtClean="0">
                <a:latin typeface="Consolas" panose="020B0609020204030204" pitchFamily="49" charset="0"/>
              </a:rPr>
              <a:t>mystack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#</a:t>
            </a:r>
            <a:r>
              <a:rPr lang="en-US" sz="2000" dirty="0" err="1" smtClean="0">
                <a:latin typeface="Consolas" panose="020B0609020204030204" pitchFamily="49" charset="0"/>
              </a:rPr>
              <a:t>hapus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elemen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o</a:t>
            </a:r>
            <a:r>
              <a:rPr lang="en-US" sz="2000" dirty="0" smtClean="0">
                <a:latin typeface="Consolas" panose="020B0609020204030204" pitchFamily="49" charset="0"/>
              </a:rPr>
              <a:t>ut = </a:t>
            </a:r>
            <a:r>
              <a:rPr lang="en-US" sz="2000" dirty="0" err="1" smtClean="0">
                <a:latin typeface="Consolas" panose="020B0609020204030204" pitchFamily="49" charset="0"/>
              </a:rPr>
              <a:t>mystack.pop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print(out)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print(</a:t>
            </a:r>
            <a:r>
              <a:rPr lang="en-US" sz="2000" dirty="0" err="1" smtClean="0">
                <a:latin typeface="Consolas" panose="020B0609020204030204" pitchFamily="49" charset="0"/>
              </a:rPr>
              <a:t>mystack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2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data, </a:t>
            </a:r>
            <a:r>
              <a:rPr lang="en-US" dirty="0" err="1" smtClean="0"/>
              <a:t>dimana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data (</a:t>
            </a:r>
            <a:r>
              <a:rPr lang="en-US" b="1" dirty="0" smtClean="0">
                <a:solidFill>
                  <a:srgbClr val="FF0000"/>
                </a:solidFill>
              </a:rPr>
              <a:t>top of stack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stack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Last In First Out</a:t>
            </a:r>
          </a:p>
          <a:p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>
                <a:solidFill>
                  <a:srgbClr val="FF0000"/>
                </a:solidFill>
              </a:rPr>
              <a:t>terakhir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stack,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yang </a:t>
            </a:r>
            <a:r>
              <a:rPr lang="en-US" dirty="0" err="1" smtClean="0">
                <a:solidFill>
                  <a:srgbClr val="FF0000"/>
                </a:solidFill>
              </a:rPr>
              <a:t>pertama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stack 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b="6375"/>
          <a:stretch/>
        </p:blipFill>
        <p:spPr>
          <a:xfrm>
            <a:off x="3028839" y="4296229"/>
            <a:ext cx="6334293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Modifkasi</a:t>
            </a:r>
            <a:r>
              <a:rPr lang="en-US" dirty="0" smtClean="0"/>
              <a:t> program </a:t>
            </a:r>
            <a:r>
              <a:rPr lang="en-US" dirty="0" err="1" smtClean="0"/>
              <a:t>mystack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/>
              <a:t>is_empty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b="1" dirty="0" err="1" smtClean="0"/>
              <a:t>deque</a:t>
            </a:r>
            <a:endParaRPr lang="en-US" b="1" dirty="0" smtClean="0"/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List L </a:t>
            </a:r>
            <a:r>
              <a:rPr lang="en-US" dirty="0" err="1" smtClean="0"/>
              <a:t>kosong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program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pop()? </a:t>
            </a:r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stack </a:t>
            </a:r>
            <a:r>
              <a:rPr lang="en-US" dirty="0" err="1" smtClean="0"/>
              <a:t>dengan</a:t>
            </a:r>
            <a:r>
              <a:rPr lang="en-US" dirty="0" smtClean="0"/>
              <a:t> list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collection.deque</a:t>
            </a:r>
            <a:r>
              <a:rPr lang="en-US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6594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T. Goodrich, R. T. (2013). </a:t>
            </a:r>
            <a:r>
              <a:rPr lang="en-US" i="1" dirty="0"/>
              <a:t>Data Structures &amp; Algorithms in Python.</a:t>
            </a:r>
            <a:r>
              <a:rPr lang="en-US" dirty="0"/>
              <a:t> John Wiley &amp; Sons.</a:t>
            </a:r>
          </a:p>
          <a:p>
            <a:r>
              <a:rPr lang="en-US" dirty="0" err="1"/>
              <a:t>Necaise</a:t>
            </a:r>
            <a:r>
              <a:rPr lang="en-US" dirty="0"/>
              <a:t>, R. D. (2011). </a:t>
            </a:r>
            <a:r>
              <a:rPr lang="en-US" i="1" dirty="0"/>
              <a:t>Data Structures and Algorithms Using Python.</a:t>
            </a:r>
            <a:r>
              <a:rPr lang="en-US" dirty="0"/>
              <a:t> John Wiley &amp; Sons, </a:t>
            </a:r>
            <a:r>
              <a:rPr lang="en-US" dirty="0" err="1"/>
              <a:t>Inc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4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 smtClean="0"/>
              <a:t>Kasih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23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Ilustrasi</a:t>
            </a:r>
            <a:r>
              <a:rPr lang="en-US" b="1" dirty="0" smtClean="0"/>
              <a:t> stack </a:t>
            </a:r>
            <a:r>
              <a:rPr lang="en-US" b="1" dirty="0" err="1" smtClean="0">
                <a:solidFill>
                  <a:srgbClr val="FF0000"/>
                </a:solidFill>
              </a:rPr>
              <a:t>kosong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Ilustrasi</a:t>
            </a:r>
            <a:r>
              <a:rPr lang="en-US" b="1" dirty="0" smtClean="0"/>
              <a:t> stack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kosong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3 </a:t>
            </a:r>
            <a:r>
              <a:rPr lang="en-US" b="1" dirty="0" err="1" smtClean="0"/>
              <a:t>elemen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76074"/>
              </p:ext>
            </p:extLst>
          </p:nvPr>
        </p:nvGraphicFramePr>
        <p:xfrm>
          <a:off x="1912827" y="2667000"/>
          <a:ext cx="13716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3655" y="312420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8210" y="2205335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390937"/>
              </p:ext>
            </p:extLst>
          </p:nvPr>
        </p:nvGraphicFramePr>
        <p:xfrm>
          <a:off x="1894306" y="5173133"/>
          <a:ext cx="41148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95986" y="5625868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1412" y="4713700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6697" y="6337720"/>
            <a:ext cx="4844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Top</a:t>
            </a:r>
            <a:r>
              <a:rPr lang="en-US" dirty="0" smtClean="0"/>
              <a:t> : </a:t>
            </a:r>
            <a:r>
              <a:rPr lang="en-US" dirty="0" err="1" smtClean="0"/>
              <a:t>penanda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356985" cy="2230734"/>
          </a:xfrm>
        </p:spPr>
        <p:txBody>
          <a:bodyPr/>
          <a:lstStyle/>
          <a:p>
            <a:r>
              <a:rPr lang="en-US" b="1" dirty="0" err="1" smtClean="0"/>
              <a:t>Penambahan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list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masukkan</a:t>
            </a:r>
            <a:r>
              <a:rPr lang="en-US" dirty="0" smtClean="0"/>
              <a:t> data </a:t>
            </a:r>
            <a:r>
              <a:rPr lang="en-US" b="1" dirty="0" smtClean="0"/>
              <a:t>d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23259"/>
              </p:ext>
            </p:extLst>
          </p:nvPr>
        </p:nvGraphicFramePr>
        <p:xfrm>
          <a:off x="1508221" y="5257800"/>
          <a:ext cx="274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7121" y="569360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73461" y="4766269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33128"/>
              </p:ext>
            </p:extLst>
          </p:nvPr>
        </p:nvGraphicFramePr>
        <p:xfrm>
          <a:off x="5600505" y="4796134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Arrow 10"/>
          <p:cNvSpPr/>
          <p:nvPr/>
        </p:nvSpPr>
        <p:spPr>
          <a:xfrm flipH="1">
            <a:off x="5821140" y="5486400"/>
            <a:ext cx="49629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22271"/>
              </p:ext>
            </p:extLst>
          </p:nvPr>
        </p:nvGraphicFramePr>
        <p:xfrm>
          <a:off x="7935580" y="5257800"/>
          <a:ext cx="36576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73843" y="4793901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0570" y="39370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Sebelum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00505" y="3930301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Push: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02197" y="393700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Sesudah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855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356985" cy="2230734"/>
          </a:xfrm>
        </p:spPr>
        <p:txBody>
          <a:bodyPr/>
          <a:lstStyle/>
          <a:p>
            <a:r>
              <a:rPr lang="en-US" b="1" dirty="0" err="1" smtClean="0"/>
              <a:t>Penambahan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list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masukkan</a:t>
            </a:r>
            <a:r>
              <a:rPr lang="en-US" dirty="0" smtClean="0"/>
              <a:t> data </a:t>
            </a:r>
            <a:r>
              <a:rPr lang="en-US" b="1" dirty="0"/>
              <a:t>e</a:t>
            </a:r>
            <a:endParaRPr lang="en-US" b="1" dirty="0" smtClean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 </a:t>
            </a:r>
            <a:r>
              <a:rPr lang="en-US" dirty="0" err="1" smtClean="0"/>
              <a:t>tersebut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08099"/>
              </p:ext>
            </p:extLst>
          </p:nvPr>
        </p:nvGraphicFramePr>
        <p:xfrm>
          <a:off x="1508221" y="5257800"/>
          <a:ext cx="274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7121" y="569360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73461" y="4766269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11514"/>
              </p:ext>
            </p:extLst>
          </p:nvPr>
        </p:nvGraphicFramePr>
        <p:xfrm>
          <a:off x="5600505" y="4796134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Arrow 10"/>
          <p:cNvSpPr/>
          <p:nvPr/>
        </p:nvSpPr>
        <p:spPr>
          <a:xfrm flipH="1">
            <a:off x="5821140" y="5486400"/>
            <a:ext cx="49629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56576"/>
              </p:ext>
            </p:extLst>
          </p:nvPr>
        </p:nvGraphicFramePr>
        <p:xfrm>
          <a:off x="7935580" y="5257800"/>
          <a:ext cx="36576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50588" y="4793901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0570" y="39370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Sebelum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00505" y="3930301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Push: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02197" y="393700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Sesudah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356985" cy="2230734"/>
          </a:xfrm>
        </p:spPr>
        <p:txBody>
          <a:bodyPr/>
          <a:lstStyle/>
          <a:p>
            <a:r>
              <a:rPr lang="en-US" b="1" dirty="0" err="1" smtClean="0"/>
              <a:t>Penghapusan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list</a:t>
            </a:r>
          </a:p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/>
              <a:t>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smtClean="0"/>
              <a:t>e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terhapus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d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teratas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44379"/>
              </p:ext>
            </p:extLst>
          </p:nvPr>
        </p:nvGraphicFramePr>
        <p:xfrm>
          <a:off x="1508221" y="5257800"/>
          <a:ext cx="32004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7121" y="569360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46015" y="4770270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95678"/>
              </p:ext>
            </p:extLst>
          </p:nvPr>
        </p:nvGraphicFramePr>
        <p:xfrm>
          <a:off x="5954815" y="4796134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Arrow 10"/>
          <p:cNvSpPr/>
          <p:nvPr/>
        </p:nvSpPr>
        <p:spPr>
          <a:xfrm flipH="1">
            <a:off x="6175450" y="5486400"/>
            <a:ext cx="49629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47932"/>
              </p:ext>
            </p:extLst>
          </p:nvPr>
        </p:nvGraphicFramePr>
        <p:xfrm>
          <a:off x="8348583" y="5236401"/>
          <a:ext cx="292608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07788" y="4793901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0570" y="39370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Sebelum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54815" y="39303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Pop: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02197" y="393700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Sesudah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485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356985" cy="2230734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Penghapusan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list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smtClean="0"/>
              <a:t>pop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/>
              <a:t>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smtClean="0"/>
              <a:t>d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terhapus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list,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c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teratas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10115"/>
              </p:ext>
            </p:extLst>
          </p:nvPr>
        </p:nvGraphicFramePr>
        <p:xfrm>
          <a:off x="1508221" y="5257800"/>
          <a:ext cx="256032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0080"/>
                <a:gridCol w="640080"/>
                <a:gridCol w="640080"/>
                <a:gridCol w="64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7121" y="569360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11623" y="4774736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49058"/>
              </p:ext>
            </p:extLst>
          </p:nvPr>
        </p:nvGraphicFramePr>
        <p:xfrm>
          <a:off x="5954815" y="4796134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Left Arrow 10"/>
          <p:cNvSpPr/>
          <p:nvPr/>
        </p:nvSpPr>
        <p:spPr>
          <a:xfrm flipH="1">
            <a:off x="6175450" y="5486400"/>
            <a:ext cx="49629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27867"/>
              </p:ext>
            </p:extLst>
          </p:nvPr>
        </p:nvGraphicFramePr>
        <p:xfrm>
          <a:off x="8348583" y="5236401"/>
          <a:ext cx="219456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34001" y="4803672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50570" y="39370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Sebelum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54815" y="39303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Pop: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02197" y="393700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Sesudah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20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117309" y="1701800"/>
          <a:ext cx="10157354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78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2067</TotalTime>
  <Words>1353</Words>
  <Application>Microsoft Office PowerPoint</Application>
  <PresentationFormat>Custom</PresentationFormat>
  <Paragraphs>465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Consolas</vt:lpstr>
      <vt:lpstr>Books 16x9</vt:lpstr>
      <vt:lpstr>Stack</vt:lpstr>
      <vt:lpstr>Review</vt:lpstr>
      <vt:lpstr>Stack</vt:lpstr>
      <vt:lpstr>Ilustrasi</vt:lpstr>
      <vt:lpstr>Ilustrasi </vt:lpstr>
      <vt:lpstr>Ilustrasi </vt:lpstr>
      <vt:lpstr>ilustrasi</vt:lpstr>
      <vt:lpstr>ilustrasi</vt:lpstr>
      <vt:lpstr>Implementasi Stack</vt:lpstr>
      <vt:lpstr>Operasi Stack</vt:lpstr>
      <vt:lpstr>Implementasi Stack dengan List</vt:lpstr>
      <vt:lpstr>Push</vt:lpstr>
      <vt:lpstr>Contoh - Push</vt:lpstr>
      <vt:lpstr>Contoh - Push</vt:lpstr>
      <vt:lpstr>Pop</vt:lpstr>
      <vt:lpstr>Contoh - Pop</vt:lpstr>
      <vt:lpstr>is_empty()</vt:lpstr>
      <vt:lpstr>Contoh – is_empty</vt:lpstr>
      <vt:lpstr>Contoh – is_empty</vt:lpstr>
      <vt:lpstr>Len</vt:lpstr>
      <vt:lpstr>Contoh Program Full Version</vt:lpstr>
      <vt:lpstr>Latihan 1</vt:lpstr>
      <vt:lpstr>Implementasi Stack dengan Deque</vt:lpstr>
      <vt:lpstr>Program Stack dengan Deque</vt:lpstr>
      <vt:lpstr>Ilustrasi Stack dengan Deque</vt:lpstr>
      <vt:lpstr>Ilustrasi Push (Stack dengan Deque)</vt:lpstr>
      <vt:lpstr>Ilustrasi Push (Stack dengan Deque)</vt:lpstr>
      <vt:lpstr>Ilustrasi Pop (Stack dengan Deque)</vt:lpstr>
      <vt:lpstr>Contoh Program Full Version – Stack Deque</vt:lpstr>
      <vt:lpstr>Latihan 2</vt:lpstr>
      <vt:lpstr>Referensi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DanangWU</dc:creator>
  <cp:lastModifiedBy>DanangWU</cp:lastModifiedBy>
  <cp:revision>168</cp:revision>
  <dcterms:created xsi:type="dcterms:W3CDTF">2020-07-28T06:42:09Z</dcterms:created>
  <dcterms:modified xsi:type="dcterms:W3CDTF">2020-08-13T12:30:08Z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