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56" r:id="rId5"/>
    <p:sldId id="269" r:id="rId6"/>
    <p:sldId id="270" r:id="rId7"/>
    <p:sldId id="271" r:id="rId8"/>
    <p:sldId id="287" r:id="rId9"/>
    <p:sldId id="289" r:id="rId10"/>
    <p:sldId id="290" r:id="rId11"/>
    <p:sldId id="291" r:id="rId12"/>
    <p:sldId id="292" r:id="rId13"/>
    <p:sldId id="293" r:id="rId14"/>
    <p:sldId id="294" r:id="rId15"/>
    <p:sldId id="286" r:id="rId16"/>
    <p:sldId id="295" r:id="rId17"/>
    <p:sldId id="296" r:id="rId18"/>
    <p:sldId id="297" r:id="rId19"/>
    <p:sldId id="276" r:id="rId20"/>
    <p:sldId id="277" r:id="rId21"/>
    <p:sldId id="288" r:id="rId22"/>
    <p:sldId id="272" r:id="rId23"/>
    <p:sldId id="298" r:id="rId24"/>
    <p:sldId id="299" r:id="rId25"/>
    <p:sldId id="273" r:id="rId26"/>
    <p:sldId id="300" r:id="rId27"/>
    <p:sldId id="301" r:id="rId28"/>
    <p:sldId id="274" r:id="rId29"/>
    <p:sldId id="302" r:id="rId30"/>
    <p:sldId id="303" r:id="rId31"/>
    <p:sldId id="304" r:id="rId32"/>
    <p:sldId id="275" r:id="rId33"/>
    <p:sldId id="305" r:id="rId34"/>
    <p:sldId id="279" r:id="rId35"/>
    <p:sldId id="280" r:id="rId36"/>
    <p:sldId id="281" r:id="rId37"/>
    <p:sldId id="306" r:id="rId38"/>
    <p:sldId id="307" r:id="rId39"/>
    <p:sldId id="308" r:id="rId40"/>
    <p:sldId id="309" r:id="rId41"/>
    <p:sldId id="311" r:id="rId42"/>
    <p:sldId id="310" r:id="rId43"/>
    <p:sldId id="283" r:id="rId44"/>
    <p:sldId id="285" r:id="rId45"/>
    <p:sldId id="28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2" d="100"/>
          <a:sy n="52" d="100"/>
        </p:scale>
        <p:origin x="-108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8427A3-FA70-44E5-8FFC-20E792615CF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230B7D4-6DF9-45F2-8728-9DD9816A9A3C}">
      <dgm:prSet phldrT="[Text]"/>
      <dgm:spPr/>
      <dgm:t>
        <a:bodyPr/>
        <a:lstStyle/>
        <a:p>
          <a:r>
            <a:rPr lang="en-US" dirty="0" err="1" smtClean="0"/>
            <a:t>Enqueue</a:t>
          </a:r>
          <a:endParaRPr lang="en-US" dirty="0"/>
        </a:p>
      </dgm:t>
    </dgm:pt>
    <dgm:pt modelId="{D7A9F094-EA77-41B1-8E8B-B974CF93B48C}" type="parTrans" cxnId="{813599C9-397F-47D0-9144-EE186C9F761E}">
      <dgm:prSet/>
      <dgm:spPr/>
      <dgm:t>
        <a:bodyPr/>
        <a:lstStyle/>
        <a:p>
          <a:endParaRPr lang="en-US"/>
        </a:p>
      </dgm:t>
    </dgm:pt>
    <dgm:pt modelId="{B8AB71B5-48A6-47F1-BB76-3A1F1F996F95}" type="sibTrans" cxnId="{813599C9-397F-47D0-9144-EE186C9F761E}">
      <dgm:prSet/>
      <dgm:spPr/>
      <dgm:t>
        <a:bodyPr/>
        <a:lstStyle/>
        <a:p>
          <a:endParaRPr lang="en-US"/>
        </a:p>
      </dgm:t>
    </dgm:pt>
    <dgm:pt modelId="{60104363-D592-4738-B71E-2EBD6F0AEAAC}">
      <dgm:prSet phldrT="[Text]"/>
      <dgm:spPr/>
      <dgm:t>
        <a:bodyPr/>
        <a:lstStyle/>
        <a:p>
          <a:r>
            <a:rPr lang="en-US" dirty="0" err="1" smtClean="0"/>
            <a:t>Dequeue</a:t>
          </a:r>
          <a:endParaRPr lang="en-US" dirty="0"/>
        </a:p>
      </dgm:t>
    </dgm:pt>
    <dgm:pt modelId="{26A2A89A-0E11-43AC-A754-F99FB149A99C}" type="parTrans" cxnId="{999F59EB-0673-4F0D-B743-E598391642D5}">
      <dgm:prSet/>
      <dgm:spPr/>
      <dgm:t>
        <a:bodyPr/>
        <a:lstStyle/>
        <a:p>
          <a:endParaRPr lang="en-US"/>
        </a:p>
      </dgm:t>
    </dgm:pt>
    <dgm:pt modelId="{33967DB3-1C1B-4ECD-90A1-3A59F188A4B1}" type="sibTrans" cxnId="{999F59EB-0673-4F0D-B743-E598391642D5}">
      <dgm:prSet/>
      <dgm:spPr/>
      <dgm:t>
        <a:bodyPr/>
        <a:lstStyle/>
        <a:p>
          <a:endParaRPr lang="en-US"/>
        </a:p>
      </dgm:t>
    </dgm:pt>
    <dgm:pt modelId="{37783EC9-0532-4AB1-8BD4-8B8269D279CD}">
      <dgm:prSet phldrT="[Text]"/>
      <dgm:spPr/>
      <dgm:t>
        <a:bodyPr/>
        <a:lstStyle/>
        <a:p>
          <a:r>
            <a:rPr lang="en-US" dirty="0" err="1" smtClean="0"/>
            <a:t>Is_empty</a:t>
          </a:r>
          <a:endParaRPr lang="en-US" dirty="0"/>
        </a:p>
      </dgm:t>
    </dgm:pt>
    <dgm:pt modelId="{A381EA4B-620B-4E5E-AE16-75E5C95E12F6}" type="parTrans" cxnId="{82C8D960-DC82-4D8D-B8B5-F091A43126D2}">
      <dgm:prSet/>
      <dgm:spPr/>
      <dgm:t>
        <a:bodyPr/>
        <a:lstStyle/>
        <a:p>
          <a:endParaRPr lang="en-US"/>
        </a:p>
      </dgm:t>
    </dgm:pt>
    <dgm:pt modelId="{66AF2AE0-9DD0-40B8-9B46-50AEFA56FEA6}" type="sibTrans" cxnId="{82C8D960-DC82-4D8D-B8B5-F091A43126D2}">
      <dgm:prSet/>
      <dgm:spPr/>
      <dgm:t>
        <a:bodyPr/>
        <a:lstStyle/>
        <a:p>
          <a:endParaRPr lang="en-US"/>
        </a:p>
      </dgm:t>
    </dgm:pt>
    <dgm:pt modelId="{12BA7DA1-DF50-4640-8FCB-E0DBC077F257}">
      <dgm:prSet phldrT="[Text]"/>
      <dgm:spPr/>
      <dgm:t>
        <a:bodyPr/>
        <a:lstStyle/>
        <a:p>
          <a:r>
            <a:rPr lang="en-US" dirty="0" smtClean="0"/>
            <a:t>Len</a:t>
          </a:r>
          <a:endParaRPr lang="en-US" dirty="0"/>
        </a:p>
      </dgm:t>
    </dgm:pt>
    <dgm:pt modelId="{7BB56EE5-1B05-4589-8B62-53FAE05427B5}" type="parTrans" cxnId="{FDA8B1BE-3DC1-456D-9C06-B1DDB0DDED85}">
      <dgm:prSet/>
      <dgm:spPr/>
      <dgm:t>
        <a:bodyPr/>
        <a:lstStyle/>
        <a:p>
          <a:endParaRPr lang="en-US"/>
        </a:p>
      </dgm:t>
    </dgm:pt>
    <dgm:pt modelId="{1DAAF2F7-B843-4BB4-BC1C-1775F6C0327F}" type="sibTrans" cxnId="{FDA8B1BE-3DC1-456D-9C06-B1DDB0DDED85}">
      <dgm:prSet/>
      <dgm:spPr/>
      <dgm:t>
        <a:bodyPr/>
        <a:lstStyle/>
        <a:p>
          <a:endParaRPr lang="en-US"/>
        </a:p>
      </dgm:t>
    </dgm:pt>
    <dgm:pt modelId="{CC1738FE-6D52-4B3C-93FE-3981B321ADEB}" type="pres">
      <dgm:prSet presAssocID="{278427A3-FA70-44E5-8FFC-20E792615CF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825D76-2BC4-465C-AD6D-24E76B4B750D}" type="pres">
      <dgm:prSet presAssocID="{1230B7D4-6DF9-45F2-8728-9DD9816A9A3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10F92A-50F6-4131-99E7-4B7020B285F0}" type="pres">
      <dgm:prSet presAssocID="{B8AB71B5-48A6-47F1-BB76-3A1F1F996F95}" presName="sibTrans" presStyleCnt="0"/>
      <dgm:spPr/>
    </dgm:pt>
    <dgm:pt modelId="{2EBE4A36-53B6-4486-B47F-600687B397BA}" type="pres">
      <dgm:prSet presAssocID="{60104363-D592-4738-B71E-2EBD6F0AEAA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62F0C-4DE2-4F5A-BEE4-2375A4003753}" type="pres">
      <dgm:prSet presAssocID="{33967DB3-1C1B-4ECD-90A1-3A59F188A4B1}" presName="sibTrans" presStyleCnt="0"/>
      <dgm:spPr/>
    </dgm:pt>
    <dgm:pt modelId="{AEB62E6D-F686-4726-85F2-811C03E5AF1E}" type="pres">
      <dgm:prSet presAssocID="{37783EC9-0532-4AB1-8BD4-8B8269D279C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0118DC-EA76-44C5-9E26-EDCF15536D7C}" type="pres">
      <dgm:prSet presAssocID="{66AF2AE0-9DD0-40B8-9B46-50AEFA56FEA6}" presName="sibTrans" presStyleCnt="0"/>
      <dgm:spPr/>
    </dgm:pt>
    <dgm:pt modelId="{E5162F70-D9D3-41D5-83AE-FD47979B5FC5}" type="pres">
      <dgm:prSet presAssocID="{12BA7DA1-DF50-4640-8FCB-E0DBC077F25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B927D9-C94D-43D5-9ABF-610820FEA962}" type="presOf" srcId="{1230B7D4-6DF9-45F2-8728-9DD9816A9A3C}" destId="{C5825D76-2BC4-465C-AD6D-24E76B4B750D}" srcOrd="0" destOrd="0" presId="urn:microsoft.com/office/officeart/2005/8/layout/default"/>
    <dgm:cxn modelId="{3F913C93-30B5-483E-A8CF-E45A7D1E4365}" type="presOf" srcId="{37783EC9-0532-4AB1-8BD4-8B8269D279CD}" destId="{AEB62E6D-F686-4726-85F2-811C03E5AF1E}" srcOrd="0" destOrd="0" presId="urn:microsoft.com/office/officeart/2005/8/layout/default"/>
    <dgm:cxn modelId="{813599C9-397F-47D0-9144-EE186C9F761E}" srcId="{278427A3-FA70-44E5-8FFC-20E792615CF0}" destId="{1230B7D4-6DF9-45F2-8728-9DD9816A9A3C}" srcOrd="0" destOrd="0" parTransId="{D7A9F094-EA77-41B1-8E8B-B974CF93B48C}" sibTransId="{B8AB71B5-48A6-47F1-BB76-3A1F1F996F95}"/>
    <dgm:cxn modelId="{999F59EB-0673-4F0D-B743-E598391642D5}" srcId="{278427A3-FA70-44E5-8FFC-20E792615CF0}" destId="{60104363-D592-4738-B71E-2EBD6F0AEAAC}" srcOrd="1" destOrd="0" parTransId="{26A2A89A-0E11-43AC-A754-F99FB149A99C}" sibTransId="{33967DB3-1C1B-4ECD-90A1-3A59F188A4B1}"/>
    <dgm:cxn modelId="{FDA8B1BE-3DC1-456D-9C06-B1DDB0DDED85}" srcId="{278427A3-FA70-44E5-8FFC-20E792615CF0}" destId="{12BA7DA1-DF50-4640-8FCB-E0DBC077F257}" srcOrd="3" destOrd="0" parTransId="{7BB56EE5-1B05-4589-8B62-53FAE05427B5}" sibTransId="{1DAAF2F7-B843-4BB4-BC1C-1775F6C0327F}"/>
    <dgm:cxn modelId="{3A8505E4-EB4E-4297-9CE8-8A2FD145E59A}" type="presOf" srcId="{278427A3-FA70-44E5-8FFC-20E792615CF0}" destId="{CC1738FE-6D52-4B3C-93FE-3981B321ADEB}" srcOrd="0" destOrd="0" presId="urn:microsoft.com/office/officeart/2005/8/layout/default"/>
    <dgm:cxn modelId="{69A6B97B-98EC-497D-9861-11A1ED3514A2}" type="presOf" srcId="{12BA7DA1-DF50-4640-8FCB-E0DBC077F257}" destId="{E5162F70-D9D3-41D5-83AE-FD47979B5FC5}" srcOrd="0" destOrd="0" presId="urn:microsoft.com/office/officeart/2005/8/layout/default"/>
    <dgm:cxn modelId="{92DBEEBB-C96D-4D8A-B9CF-4D829DA00827}" type="presOf" srcId="{60104363-D592-4738-B71E-2EBD6F0AEAAC}" destId="{2EBE4A36-53B6-4486-B47F-600687B397BA}" srcOrd="0" destOrd="0" presId="urn:microsoft.com/office/officeart/2005/8/layout/default"/>
    <dgm:cxn modelId="{82C8D960-DC82-4D8D-B8B5-F091A43126D2}" srcId="{278427A3-FA70-44E5-8FFC-20E792615CF0}" destId="{37783EC9-0532-4AB1-8BD4-8B8269D279CD}" srcOrd="2" destOrd="0" parTransId="{A381EA4B-620B-4E5E-AE16-75E5C95E12F6}" sibTransId="{66AF2AE0-9DD0-40B8-9B46-50AEFA56FEA6}"/>
    <dgm:cxn modelId="{5763E4D4-E4C6-4FF4-8AFF-9FC91DCD525B}" type="presParOf" srcId="{CC1738FE-6D52-4B3C-93FE-3981B321ADEB}" destId="{C5825D76-2BC4-465C-AD6D-24E76B4B750D}" srcOrd="0" destOrd="0" presId="urn:microsoft.com/office/officeart/2005/8/layout/default"/>
    <dgm:cxn modelId="{FD9B54D5-9DD0-4D56-880D-18DC458A309F}" type="presParOf" srcId="{CC1738FE-6D52-4B3C-93FE-3981B321ADEB}" destId="{8910F92A-50F6-4131-99E7-4B7020B285F0}" srcOrd="1" destOrd="0" presId="urn:microsoft.com/office/officeart/2005/8/layout/default"/>
    <dgm:cxn modelId="{E4C9B79C-C409-4B51-AE97-A9001F24422F}" type="presParOf" srcId="{CC1738FE-6D52-4B3C-93FE-3981B321ADEB}" destId="{2EBE4A36-53B6-4486-B47F-600687B397BA}" srcOrd="2" destOrd="0" presId="urn:microsoft.com/office/officeart/2005/8/layout/default"/>
    <dgm:cxn modelId="{690DCB29-3B06-49A4-BD2F-FD48DB6A9B74}" type="presParOf" srcId="{CC1738FE-6D52-4B3C-93FE-3981B321ADEB}" destId="{6A262F0C-4DE2-4F5A-BEE4-2375A4003753}" srcOrd="3" destOrd="0" presId="urn:microsoft.com/office/officeart/2005/8/layout/default"/>
    <dgm:cxn modelId="{4123B6B5-B443-45B8-BD94-58E4E26126FE}" type="presParOf" srcId="{CC1738FE-6D52-4B3C-93FE-3981B321ADEB}" destId="{AEB62E6D-F686-4726-85F2-811C03E5AF1E}" srcOrd="4" destOrd="0" presId="urn:microsoft.com/office/officeart/2005/8/layout/default"/>
    <dgm:cxn modelId="{D7548BEA-6CB7-4CCE-8510-E78D819FBA4A}" type="presParOf" srcId="{CC1738FE-6D52-4B3C-93FE-3981B321ADEB}" destId="{740118DC-EA76-44C5-9E26-EDCF15536D7C}" srcOrd="5" destOrd="0" presId="urn:microsoft.com/office/officeart/2005/8/layout/default"/>
    <dgm:cxn modelId="{A610F6A5-10FE-4E8A-8EA8-E54203D205BE}" type="presParOf" srcId="{CC1738FE-6D52-4B3C-93FE-3981B321ADEB}" destId="{E5162F70-D9D3-41D5-83AE-FD47979B5FC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96E9FD-D64A-4731-BAAE-BC0DF70F036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57AFC18-77B4-48BE-93F9-C990FAC8DD65}">
      <dgm:prSet phldrT="[Text]"/>
      <dgm:spPr/>
      <dgm:t>
        <a:bodyPr/>
        <a:lstStyle/>
        <a:p>
          <a:r>
            <a:rPr lang="en-US" dirty="0" smtClean="0"/>
            <a:t>List</a:t>
          </a:r>
          <a:endParaRPr lang="en-US" dirty="0"/>
        </a:p>
      </dgm:t>
    </dgm:pt>
    <dgm:pt modelId="{E2988FAB-E7BB-48BE-B93D-D28155AE3D69}" type="parTrans" cxnId="{D97493E1-17FE-43E5-9839-8722B90D3610}">
      <dgm:prSet/>
      <dgm:spPr/>
      <dgm:t>
        <a:bodyPr/>
        <a:lstStyle/>
        <a:p>
          <a:endParaRPr lang="en-US"/>
        </a:p>
      </dgm:t>
    </dgm:pt>
    <dgm:pt modelId="{F078C5B3-C7CD-4D2E-ADEF-C4FC4CCBF019}" type="sibTrans" cxnId="{D97493E1-17FE-43E5-9839-8722B90D3610}">
      <dgm:prSet/>
      <dgm:spPr/>
      <dgm:t>
        <a:bodyPr/>
        <a:lstStyle/>
        <a:p>
          <a:endParaRPr lang="en-US"/>
        </a:p>
      </dgm:t>
    </dgm:pt>
    <dgm:pt modelId="{97D0153B-15A1-48A9-9B0E-537EC8832396}">
      <dgm:prSet phldrT="[Text]"/>
      <dgm:spPr/>
      <dgm:t>
        <a:bodyPr/>
        <a:lstStyle/>
        <a:p>
          <a:r>
            <a:rPr lang="en-US" dirty="0" smtClean="0"/>
            <a:t>Double-ended Queue</a:t>
          </a:r>
          <a:endParaRPr lang="en-US" dirty="0"/>
        </a:p>
      </dgm:t>
    </dgm:pt>
    <dgm:pt modelId="{D8CBF6F4-99D2-4645-B644-D685ACF5A035}" type="parTrans" cxnId="{18295D4B-F21A-4599-A50F-03C1CBE74062}">
      <dgm:prSet/>
      <dgm:spPr/>
      <dgm:t>
        <a:bodyPr/>
        <a:lstStyle/>
        <a:p>
          <a:endParaRPr lang="en-US"/>
        </a:p>
      </dgm:t>
    </dgm:pt>
    <dgm:pt modelId="{BCCE386E-CA71-417F-BF21-D220E3A7BB69}" type="sibTrans" cxnId="{18295D4B-F21A-4599-A50F-03C1CBE74062}">
      <dgm:prSet/>
      <dgm:spPr/>
      <dgm:t>
        <a:bodyPr/>
        <a:lstStyle/>
        <a:p>
          <a:endParaRPr lang="en-US"/>
        </a:p>
      </dgm:t>
    </dgm:pt>
    <dgm:pt modelId="{BF4A40ED-8DFF-4B2D-8BC6-408AEDB6B825}" type="pres">
      <dgm:prSet presAssocID="{9696E9FD-D64A-4731-BAAE-BC0DF70F036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560C75-3413-4CF8-B6AB-B391915B2D34}" type="pres">
      <dgm:prSet presAssocID="{357AFC18-77B4-48BE-93F9-C990FAC8DD65}" presName="parentLin" presStyleCnt="0"/>
      <dgm:spPr/>
    </dgm:pt>
    <dgm:pt modelId="{0CB686CC-D800-4BE8-83ED-1609C22FA106}" type="pres">
      <dgm:prSet presAssocID="{357AFC18-77B4-48BE-93F9-C990FAC8DD6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A7CC1D61-0DA4-4BF7-82B7-C411FEAB1AFD}" type="pres">
      <dgm:prSet presAssocID="{357AFC18-77B4-48BE-93F9-C990FAC8DD6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8BCE7-9130-461C-875D-DB18237B020A}" type="pres">
      <dgm:prSet presAssocID="{357AFC18-77B4-48BE-93F9-C990FAC8DD65}" presName="negativeSpace" presStyleCnt="0"/>
      <dgm:spPr/>
    </dgm:pt>
    <dgm:pt modelId="{8B3D2FCE-2DDF-4CA1-863C-A2BE7066854A}" type="pres">
      <dgm:prSet presAssocID="{357AFC18-77B4-48BE-93F9-C990FAC8DD65}" presName="childText" presStyleLbl="conFgAcc1" presStyleIdx="0" presStyleCnt="2">
        <dgm:presLayoutVars>
          <dgm:bulletEnabled val="1"/>
        </dgm:presLayoutVars>
      </dgm:prSet>
      <dgm:spPr/>
    </dgm:pt>
    <dgm:pt modelId="{82114701-A147-4D4A-8BA9-DE899E13253B}" type="pres">
      <dgm:prSet presAssocID="{F078C5B3-C7CD-4D2E-ADEF-C4FC4CCBF019}" presName="spaceBetweenRectangles" presStyleCnt="0"/>
      <dgm:spPr/>
    </dgm:pt>
    <dgm:pt modelId="{A654A338-03DC-4E9E-A680-78E75B95F712}" type="pres">
      <dgm:prSet presAssocID="{97D0153B-15A1-48A9-9B0E-537EC8832396}" presName="parentLin" presStyleCnt="0"/>
      <dgm:spPr/>
    </dgm:pt>
    <dgm:pt modelId="{47E3E775-E69D-41B7-ACFC-AA01412861CA}" type="pres">
      <dgm:prSet presAssocID="{97D0153B-15A1-48A9-9B0E-537EC883239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D33CBA29-3F67-41C7-ABC8-4143959DAF33}" type="pres">
      <dgm:prSet presAssocID="{97D0153B-15A1-48A9-9B0E-537EC883239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97279C-8B18-4673-AFA9-74BD845334CE}" type="pres">
      <dgm:prSet presAssocID="{97D0153B-15A1-48A9-9B0E-537EC8832396}" presName="negativeSpace" presStyleCnt="0"/>
      <dgm:spPr/>
    </dgm:pt>
    <dgm:pt modelId="{CBA6E7B7-C138-4F94-B738-0669F225F759}" type="pres">
      <dgm:prSet presAssocID="{97D0153B-15A1-48A9-9B0E-537EC883239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EBD324E-7B21-40B8-8200-4984BA101865}" type="presOf" srcId="{357AFC18-77B4-48BE-93F9-C990FAC8DD65}" destId="{0CB686CC-D800-4BE8-83ED-1609C22FA106}" srcOrd="0" destOrd="0" presId="urn:microsoft.com/office/officeart/2005/8/layout/list1"/>
    <dgm:cxn modelId="{D97493E1-17FE-43E5-9839-8722B90D3610}" srcId="{9696E9FD-D64A-4731-BAAE-BC0DF70F0361}" destId="{357AFC18-77B4-48BE-93F9-C990FAC8DD65}" srcOrd="0" destOrd="0" parTransId="{E2988FAB-E7BB-48BE-B93D-D28155AE3D69}" sibTransId="{F078C5B3-C7CD-4D2E-ADEF-C4FC4CCBF019}"/>
    <dgm:cxn modelId="{127C65D0-4F5B-47D9-A2A4-FF0049DF4BB7}" type="presOf" srcId="{9696E9FD-D64A-4731-BAAE-BC0DF70F0361}" destId="{BF4A40ED-8DFF-4B2D-8BC6-408AEDB6B825}" srcOrd="0" destOrd="0" presId="urn:microsoft.com/office/officeart/2005/8/layout/list1"/>
    <dgm:cxn modelId="{18295D4B-F21A-4599-A50F-03C1CBE74062}" srcId="{9696E9FD-D64A-4731-BAAE-BC0DF70F0361}" destId="{97D0153B-15A1-48A9-9B0E-537EC8832396}" srcOrd="1" destOrd="0" parTransId="{D8CBF6F4-99D2-4645-B644-D685ACF5A035}" sibTransId="{BCCE386E-CA71-417F-BF21-D220E3A7BB69}"/>
    <dgm:cxn modelId="{BD375F7C-9668-4F9E-A656-AA4B79AD5BB5}" type="presOf" srcId="{97D0153B-15A1-48A9-9B0E-537EC8832396}" destId="{47E3E775-E69D-41B7-ACFC-AA01412861CA}" srcOrd="0" destOrd="0" presId="urn:microsoft.com/office/officeart/2005/8/layout/list1"/>
    <dgm:cxn modelId="{3B313CEB-BD42-46D2-979F-2F6B75F0E445}" type="presOf" srcId="{357AFC18-77B4-48BE-93F9-C990FAC8DD65}" destId="{A7CC1D61-0DA4-4BF7-82B7-C411FEAB1AFD}" srcOrd="1" destOrd="0" presId="urn:microsoft.com/office/officeart/2005/8/layout/list1"/>
    <dgm:cxn modelId="{D4444196-C35E-440F-A1B5-374799C6CBAE}" type="presOf" srcId="{97D0153B-15A1-48A9-9B0E-537EC8832396}" destId="{D33CBA29-3F67-41C7-ABC8-4143959DAF33}" srcOrd="1" destOrd="0" presId="urn:microsoft.com/office/officeart/2005/8/layout/list1"/>
    <dgm:cxn modelId="{91E85749-7CFE-476C-88FE-0B75DCCB6C70}" type="presParOf" srcId="{BF4A40ED-8DFF-4B2D-8BC6-408AEDB6B825}" destId="{7A560C75-3413-4CF8-B6AB-B391915B2D34}" srcOrd="0" destOrd="0" presId="urn:microsoft.com/office/officeart/2005/8/layout/list1"/>
    <dgm:cxn modelId="{3F135FE2-AFD9-4AFB-8F6C-5B0E354FD3AA}" type="presParOf" srcId="{7A560C75-3413-4CF8-B6AB-B391915B2D34}" destId="{0CB686CC-D800-4BE8-83ED-1609C22FA106}" srcOrd="0" destOrd="0" presId="urn:microsoft.com/office/officeart/2005/8/layout/list1"/>
    <dgm:cxn modelId="{5058C64D-7C33-438F-A2D2-6522B234CAAF}" type="presParOf" srcId="{7A560C75-3413-4CF8-B6AB-B391915B2D34}" destId="{A7CC1D61-0DA4-4BF7-82B7-C411FEAB1AFD}" srcOrd="1" destOrd="0" presId="urn:microsoft.com/office/officeart/2005/8/layout/list1"/>
    <dgm:cxn modelId="{C23951D0-4C60-4F0E-8AF3-64E5E3AD901E}" type="presParOf" srcId="{BF4A40ED-8DFF-4B2D-8BC6-408AEDB6B825}" destId="{B158BCE7-9130-461C-875D-DB18237B020A}" srcOrd="1" destOrd="0" presId="urn:microsoft.com/office/officeart/2005/8/layout/list1"/>
    <dgm:cxn modelId="{ECF0E946-D790-469C-90D4-88A62E5720F1}" type="presParOf" srcId="{BF4A40ED-8DFF-4B2D-8BC6-408AEDB6B825}" destId="{8B3D2FCE-2DDF-4CA1-863C-A2BE7066854A}" srcOrd="2" destOrd="0" presId="urn:microsoft.com/office/officeart/2005/8/layout/list1"/>
    <dgm:cxn modelId="{3397B8BE-AB6F-412A-AB6F-B5F0B4051C94}" type="presParOf" srcId="{BF4A40ED-8DFF-4B2D-8BC6-408AEDB6B825}" destId="{82114701-A147-4D4A-8BA9-DE899E13253B}" srcOrd="3" destOrd="0" presId="urn:microsoft.com/office/officeart/2005/8/layout/list1"/>
    <dgm:cxn modelId="{0EB5A9FD-FB8D-47BC-AEC9-1B4842461002}" type="presParOf" srcId="{BF4A40ED-8DFF-4B2D-8BC6-408AEDB6B825}" destId="{A654A338-03DC-4E9E-A680-78E75B95F712}" srcOrd="4" destOrd="0" presId="urn:microsoft.com/office/officeart/2005/8/layout/list1"/>
    <dgm:cxn modelId="{2DCCFE40-ED0E-46A6-9E74-191626784E0E}" type="presParOf" srcId="{A654A338-03DC-4E9E-A680-78E75B95F712}" destId="{47E3E775-E69D-41B7-ACFC-AA01412861CA}" srcOrd="0" destOrd="0" presId="urn:microsoft.com/office/officeart/2005/8/layout/list1"/>
    <dgm:cxn modelId="{98785CA2-65BF-4EAB-BEDB-3613AD738ACF}" type="presParOf" srcId="{A654A338-03DC-4E9E-A680-78E75B95F712}" destId="{D33CBA29-3F67-41C7-ABC8-4143959DAF33}" srcOrd="1" destOrd="0" presId="urn:microsoft.com/office/officeart/2005/8/layout/list1"/>
    <dgm:cxn modelId="{13BCDFB4-432D-4560-A7BF-16C208F20963}" type="presParOf" srcId="{BF4A40ED-8DFF-4B2D-8BC6-408AEDB6B825}" destId="{6397279C-8B18-4673-AFA9-74BD845334CE}" srcOrd="5" destOrd="0" presId="urn:microsoft.com/office/officeart/2005/8/layout/list1"/>
    <dgm:cxn modelId="{88A87826-964E-4187-B27F-C9ABB9392540}" type="presParOf" srcId="{BF4A40ED-8DFF-4B2D-8BC6-408AEDB6B825}" destId="{CBA6E7B7-C138-4F94-B738-0669F225F75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25D76-2BC4-465C-AD6D-24E76B4B750D}">
      <dsp:nvSpPr>
        <dsp:cNvPr id="0" name=""/>
        <dsp:cNvSpPr/>
      </dsp:nvSpPr>
      <dsp:spPr>
        <a:xfrm>
          <a:off x="1301146" y="1743"/>
          <a:ext cx="3514241" cy="21085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err="1" smtClean="0"/>
            <a:t>Enqueue</a:t>
          </a:r>
          <a:endParaRPr lang="en-US" sz="5900" kern="1200" dirty="0"/>
        </a:p>
      </dsp:txBody>
      <dsp:txXfrm>
        <a:off x="1301146" y="1743"/>
        <a:ext cx="3514241" cy="2108544"/>
      </dsp:txXfrm>
    </dsp:sp>
    <dsp:sp modelId="{2EBE4A36-53B6-4486-B47F-600687B397BA}">
      <dsp:nvSpPr>
        <dsp:cNvPr id="0" name=""/>
        <dsp:cNvSpPr/>
      </dsp:nvSpPr>
      <dsp:spPr>
        <a:xfrm>
          <a:off x="5166812" y="1743"/>
          <a:ext cx="3514241" cy="2108544"/>
        </a:xfrm>
        <a:prstGeom prst="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err="1" smtClean="0"/>
            <a:t>Dequeue</a:t>
          </a:r>
          <a:endParaRPr lang="en-US" sz="5900" kern="1200" dirty="0"/>
        </a:p>
      </dsp:txBody>
      <dsp:txXfrm>
        <a:off x="5166812" y="1743"/>
        <a:ext cx="3514241" cy="2108544"/>
      </dsp:txXfrm>
    </dsp:sp>
    <dsp:sp modelId="{AEB62E6D-F686-4726-85F2-811C03E5AF1E}">
      <dsp:nvSpPr>
        <dsp:cNvPr id="0" name=""/>
        <dsp:cNvSpPr/>
      </dsp:nvSpPr>
      <dsp:spPr>
        <a:xfrm>
          <a:off x="1301146" y="2461712"/>
          <a:ext cx="3514241" cy="2108544"/>
        </a:xfrm>
        <a:prstGeom prst="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err="1" smtClean="0"/>
            <a:t>Is_empty</a:t>
          </a:r>
          <a:endParaRPr lang="en-US" sz="5900" kern="1200" dirty="0"/>
        </a:p>
      </dsp:txBody>
      <dsp:txXfrm>
        <a:off x="1301146" y="2461712"/>
        <a:ext cx="3514241" cy="2108544"/>
      </dsp:txXfrm>
    </dsp:sp>
    <dsp:sp modelId="{E5162F70-D9D3-41D5-83AE-FD47979B5FC5}">
      <dsp:nvSpPr>
        <dsp:cNvPr id="0" name=""/>
        <dsp:cNvSpPr/>
      </dsp:nvSpPr>
      <dsp:spPr>
        <a:xfrm>
          <a:off x="5166812" y="2461712"/>
          <a:ext cx="3514241" cy="2108544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Len</a:t>
          </a:r>
          <a:endParaRPr lang="en-US" sz="5900" kern="1200" dirty="0"/>
        </a:p>
      </dsp:txBody>
      <dsp:txXfrm>
        <a:off x="5166812" y="2461712"/>
        <a:ext cx="3514241" cy="2108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D2FCE-2DDF-4CA1-863C-A2BE7066854A}">
      <dsp:nvSpPr>
        <dsp:cNvPr id="0" name=""/>
        <dsp:cNvSpPr/>
      </dsp:nvSpPr>
      <dsp:spPr>
        <a:xfrm>
          <a:off x="0" y="891000"/>
          <a:ext cx="9982200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C1D61-0DA4-4BF7-82B7-C411FEAB1AFD}">
      <dsp:nvSpPr>
        <dsp:cNvPr id="0" name=""/>
        <dsp:cNvSpPr/>
      </dsp:nvSpPr>
      <dsp:spPr>
        <a:xfrm>
          <a:off x="499110" y="153000"/>
          <a:ext cx="6987540" cy="147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112" tIns="0" rIns="264112" bIns="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List</a:t>
          </a:r>
          <a:endParaRPr lang="en-US" sz="5000" kern="1200" dirty="0"/>
        </a:p>
      </dsp:txBody>
      <dsp:txXfrm>
        <a:off x="571162" y="225052"/>
        <a:ext cx="6843436" cy="1331896"/>
      </dsp:txXfrm>
    </dsp:sp>
    <dsp:sp modelId="{CBA6E7B7-C138-4F94-B738-0669F225F759}">
      <dsp:nvSpPr>
        <dsp:cNvPr id="0" name=""/>
        <dsp:cNvSpPr/>
      </dsp:nvSpPr>
      <dsp:spPr>
        <a:xfrm>
          <a:off x="0" y="3159000"/>
          <a:ext cx="9982200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CBA29-3F67-41C7-ABC8-4143959DAF33}">
      <dsp:nvSpPr>
        <dsp:cNvPr id="0" name=""/>
        <dsp:cNvSpPr/>
      </dsp:nvSpPr>
      <dsp:spPr>
        <a:xfrm>
          <a:off x="499110" y="2421000"/>
          <a:ext cx="6987540" cy="14760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112" tIns="0" rIns="264112" bIns="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/>
            <a:t>Double-ended Queue</a:t>
          </a:r>
          <a:endParaRPr lang="en-US" sz="5000" kern="1200" dirty="0"/>
        </a:p>
      </dsp:txBody>
      <dsp:txXfrm>
        <a:off x="571162" y="2493052"/>
        <a:ext cx="6843436" cy="1331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10/14/2020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10/14/2020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57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4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10/14/2020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10/14/2020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 userDrawn="1"/>
        </p:nvSpPr>
        <p:spPr>
          <a:xfrm>
            <a:off x="9374819" y="6400413"/>
            <a:ext cx="2720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TIM STRUKTUR DATA</a:t>
            </a:r>
            <a:r>
              <a:rPr lang="en-US" sz="1200" b="1" baseline="0" dirty="0" smtClean="0">
                <a:solidFill>
                  <a:schemeClr val="bg1">
                    <a:lumMod val="50000"/>
                  </a:schemeClr>
                </a:solidFill>
              </a:rPr>
              <a:t> – TI UDINUS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STRUKTUR DATA</a:t>
            </a:r>
          </a:p>
          <a:p>
            <a:r>
              <a:rPr lang="en-US" dirty="0" smtClean="0"/>
              <a:t>TEKNIK INFORMATIKA S1 </a:t>
            </a:r>
          </a:p>
          <a:p>
            <a:r>
              <a:rPr lang="en-US" dirty="0" smtClean="0"/>
              <a:t>UNIVERSITAS DIAN NUSWANTORO</a:t>
            </a:r>
          </a:p>
          <a:p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Queue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 </a:t>
            </a:r>
            <a:r>
              <a:rPr lang="en-US" b="1" dirty="0" err="1" smtClean="0">
                <a:solidFill>
                  <a:srgbClr val="FF0000"/>
                </a:solidFill>
              </a:rPr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13535"/>
              </p:ext>
            </p:extLst>
          </p:nvPr>
        </p:nvGraphicFramePr>
        <p:xfrm>
          <a:off x="2133600" y="2175933"/>
          <a:ext cx="8778240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97280"/>
                <a:gridCol w="1097280"/>
                <a:gridCol w="1097280"/>
                <a:gridCol w="1097280"/>
                <a:gridCol w="3291840"/>
                <a:gridCol w="1097280"/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●</a:t>
                      </a:r>
                      <a:endParaRPr lang="en-US" sz="30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rgbClr val="0000FF"/>
                          </a:solidFill>
                          <a:latin typeface="Century Gothic" panose="020B0502020202020204" pitchFamily="34" charset="0"/>
                        </a:rPr>
                        <a:t>●</a:t>
                      </a:r>
                      <a:endParaRPr lang="en-US" sz="3000" dirty="0"/>
                    </a:p>
                  </a:txBody>
                  <a:tcPr anchor="ctr"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19865" y="412708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0570" y="412708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194670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Queue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 </a:t>
            </a:r>
            <a:r>
              <a:rPr lang="en-US" b="1" dirty="0" err="1" smtClean="0">
                <a:solidFill>
                  <a:srgbClr val="FF0000"/>
                </a:solidFill>
              </a:rPr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25512"/>
              </p:ext>
            </p:extLst>
          </p:nvPr>
        </p:nvGraphicFramePr>
        <p:xfrm>
          <a:off x="2133600" y="2175933"/>
          <a:ext cx="8778240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97280"/>
                <a:gridCol w="1097280"/>
                <a:gridCol w="1097280"/>
                <a:gridCol w="1097280"/>
                <a:gridCol w="3291840"/>
                <a:gridCol w="1097280"/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●</a:t>
                      </a:r>
                      <a:endParaRPr lang="en-US" sz="30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rgbClr val="0000FF"/>
                          </a:solidFill>
                          <a:latin typeface="Century Gothic" panose="020B0502020202020204" pitchFamily="34" charset="0"/>
                        </a:rPr>
                        <a:t>●</a:t>
                      </a:r>
                      <a:endParaRPr lang="en-US" sz="3000" dirty="0"/>
                    </a:p>
                  </a:txBody>
                  <a:tcPr anchor="ctr"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19865" y="412708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47501" y="412708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173279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- </a:t>
            </a:r>
            <a:r>
              <a:rPr lang="en-US" dirty="0" err="1" smtClean="0"/>
              <a:t>Enqueue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c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antrian</a:t>
            </a:r>
            <a:endParaRPr lang="en-US" dirty="0" smtClean="0"/>
          </a:p>
          <a:p>
            <a:r>
              <a:rPr lang="en-US" dirty="0" err="1" smtClean="0"/>
              <a:t>Misal</a:t>
            </a:r>
            <a:r>
              <a:rPr lang="en-US" dirty="0"/>
              <a:t> </a:t>
            </a:r>
            <a:r>
              <a:rPr lang="en-US" dirty="0" smtClean="0"/>
              <a:t>; </a:t>
            </a:r>
            <a:r>
              <a:rPr lang="en-US" dirty="0" err="1" smtClean="0"/>
              <a:t>Kondisi</a:t>
            </a:r>
            <a:r>
              <a:rPr lang="en-US" dirty="0" smtClean="0"/>
              <a:t> queue: </a:t>
            </a:r>
            <a:r>
              <a:rPr lang="en-US" dirty="0" err="1" smtClean="0">
                <a:solidFill>
                  <a:srgbClr val="FF0000"/>
                </a:solidFill>
              </a:rPr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2 </a:t>
            </a:r>
            <a:r>
              <a:rPr lang="en-US" dirty="0" err="1" smtClean="0"/>
              <a:t>elemen</a:t>
            </a:r>
            <a:r>
              <a:rPr lang="en-US" dirty="0" smtClean="0"/>
              <a:t>. </a:t>
            </a:r>
            <a:r>
              <a:rPr lang="en-US" dirty="0" err="1" smtClean="0"/>
              <a:t>Masukkan</a:t>
            </a:r>
            <a:r>
              <a:rPr lang="en-US" dirty="0" smtClean="0"/>
              <a:t> data </a:t>
            </a:r>
            <a:r>
              <a:rPr lang="en-US" b="1" dirty="0"/>
              <a:t>c</a:t>
            </a:r>
            <a:endParaRPr lang="en-US" b="1" dirty="0" smtClean="0"/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c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antrian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72979"/>
              </p:ext>
            </p:extLst>
          </p:nvPr>
        </p:nvGraphicFramePr>
        <p:xfrm>
          <a:off x="1863821" y="5342465"/>
          <a:ext cx="18288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329573"/>
              </p:ext>
            </p:extLst>
          </p:nvPr>
        </p:nvGraphicFramePr>
        <p:xfrm>
          <a:off x="5600505" y="4880799"/>
          <a:ext cx="9144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eft Arrow 9"/>
          <p:cNvSpPr/>
          <p:nvPr/>
        </p:nvSpPr>
        <p:spPr>
          <a:xfrm flipH="1">
            <a:off x="5821140" y="5571065"/>
            <a:ext cx="496290" cy="457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349382"/>
              </p:ext>
            </p:extLst>
          </p:nvPr>
        </p:nvGraphicFramePr>
        <p:xfrm>
          <a:off x="7918649" y="5342465"/>
          <a:ext cx="27432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63821" y="4939816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head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0570" y="4021665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Sebelum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39587" y="401319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Enqueue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202197" y="4021665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Sesudah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936390" y="4942654"/>
            <a:ext cx="545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tail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56879" y="4943817"/>
            <a:ext cx="545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tail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71028" y="4914666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head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9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- </a:t>
            </a:r>
            <a:r>
              <a:rPr lang="en-US" dirty="0" err="1" smtClean="0"/>
              <a:t>Enqueue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d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antrian</a:t>
            </a:r>
            <a:endParaRPr lang="en-US" dirty="0" smtClean="0"/>
          </a:p>
          <a:p>
            <a:r>
              <a:rPr lang="en-US" dirty="0" err="1" smtClean="0"/>
              <a:t>Misal</a:t>
            </a:r>
            <a:r>
              <a:rPr lang="en-US" dirty="0"/>
              <a:t> </a:t>
            </a:r>
            <a:r>
              <a:rPr lang="en-US" dirty="0" smtClean="0"/>
              <a:t>; </a:t>
            </a:r>
            <a:r>
              <a:rPr lang="en-US" dirty="0" err="1" smtClean="0"/>
              <a:t>Kondisi</a:t>
            </a:r>
            <a:r>
              <a:rPr lang="en-US" dirty="0" smtClean="0"/>
              <a:t> queue: </a:t>
            </a:r>
            <a:r>
              <a:rPr lang="en-US" dirty="0" err="1" smtClean="0">
                <a:solidFill>
                  <a:srgbClr val="FF0000"/>
                </a:solidFill>
              </a:rPr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3 </a:t>
            </a:r>
            <a:r>
              <a:rPr lang="en-US" dirty="0" err="1" smtClean="0"/>
              <a:t>elemen</a:t>
            </a:r>
            <a:r>
              <a:rPr lang="en-US" dirty="0" smtClean="0"/>
              <a:t>. </a:t>
            </a:r>
            <a:r>
              <a:rPr lang="en-US" dirty="0" err="1" smtClean="0"/>
              <a:t>Masukkan</a:t>
            </a:r>
            <a:r>
              <a:rPr lang="en-US" dirty="0" smtClean="0"/>
              <a:t> data </a:t>
            </a:r>
            <a:r>
              <a:rPr lang="en-US" b="1" dirty="0" smtClean="0"/>
              <a:t>d</a:t>
            </a:r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d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antrian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704744"/>
              </p:ext>
            </p:extLst>
          </p:nvPr>
        </p:nvGraphicFramePr>
        <p:xfrm>
          <a:off x="1863822" y="5342465"/>
          <a:ext cx="27432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348084"/>
              </p:ext>
            </p:extLst>
          </p:nvPr>
        </p:nvGraphicFramePr>
        <p:xfrm>
          <a:off x="5600505" y="4880799"/>
          <a:ext cx="9144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eft Arrow 9"/>
          <p:cNvSpPr/>
          <p:nvPr/>
        </p:nvSpPr>
        <p:spPr>
          <a:xfrm flipH="1">
            <a:off x="5821140" y="5571065"/>
            <a:ext cx="496290" cy="457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996047"/>
              </p:ext>
            </p:extLst>
          </p:nvPr>
        </p:nvGraphicFramePr>
        <p:xfrm>
          <a:off x="7935580" y="5342465"/>
          <a:ext cx="36576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63822" y="4939816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head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0570" y="4021665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Sebelum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39587" y="401319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Enqueue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202197" y="4021665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Sesudah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866307" y="4932110"/>
            <a:ext cx="545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tail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12911" y="4913503"/>
            <a:ext cx="545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tail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87959" y="4914666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head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1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- </a:t>
            </a:r>
            <a:r>
              <a:rPr lang="en-US" dirty="0" err="1" smtClean="0"/>
              <a:t>Dequeue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antrian</a:t>
            </a:r>
            <a:r>
              <a:rPr lang="en-US" dirty="0" smtClean="0"/>
              <a:t> paling </a:t>
            </a:r>
            <a:r>
              <a:rPr lang="en-US" dirty="0" err="1" smtClean="0"/>
              <a:t>depan</a:t>
            </a:r>
            <a:endParaRPr lang="en-US" b="1" dirty="0" smtClean="0"/>
          </a:p>
          <a:p>
            <a:r>
              <a:rPr lang="en-US" dirty="0" err="1" smtClean="0"/>
              <a:t>menggeser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Tail </a:t>
            </a:r>
            <a:r>
              <a:rPr lang="en-US" dirty="0" err="1" smtClean="0"/>
              <a:t>dengan</a:t>
            </a:r>
            <a:r>
              <a:rPr lang="en-US" dirty="0" smtClean="0"/>
              <a:t> 1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155813"/>
              </p:ext>
            </p:extLst>
          </p:nvPr>
        </p:nvGraphicFramePr>
        <p:xfrm>
          <a:off x="1508221" y="5342465"/>
          <a:ext cx="27432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821662"/>
              </p:ext>
            </p:extLst>
          </p:nvPr>
        </p:nvGraphicFramePr>
        <p:xfrm>
          <a:off x="5600505" y="4880799"/>
          <a:ext cx="9144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eft Arrow 9"/>
          <p:cNvSpPr/>
          <p:nvPr/>
        </p:nvSpPr>
        <p:spPr>
          <a:xfrm flipH="1">
            <a:off x="5821140" y="5571065"/>
            <a:ext cx="496290" cy="457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642150"/>
              </p:ext>
            </p:extLst>
          </p:nvPr>
        </p:nvGraphicFramePr>
        <p:xfrm>
          <a:off x="7935580" y="5342465"/>
          <a:ext cx="36576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08221" y="4939816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head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0570" y="4021665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Sebelum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39587" y="401319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Dequeue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202197" y="4021665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Sesudah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18001" y="4939816"/>
            <a:ext cx="545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tail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12911" y="4939816"/>
            <a:ext cx="545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tail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82754" y="4880799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head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0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- </a:t>
            </a:r>
            <a:r>
              <a:rPr lang="en-US" dirty="0" err="1" smtClean="0"/>
              <a:t>Dequeue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antrian</a:t>
            </a:r>
            <a:r>
              <a:rPr lang="en-US" dirty="0"/>
              <a:t> paling </a:t>
            </a:r>
            <a:r>
              <a:rPr lang="en-US" dirty="0" err="1"/>
              <a:t>depan</a:t>
            </a:r>
            <a:endParaRPr lang="en-US" b="1" dirty="0"/>
          </a:p>
          <a:p>
            <a:r>
              <a:rPr lang="en-US" dirty="0" err="1"/>
              <a:t>menggeser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Tail </a:t>
            </a:r>
            <a:r>
              <a:rPr lang="en-US" dirty="0" err="1"/>
              <a:t>dengan</a:t>
            </a:r>
            <a:r>
              <a:rPr lang="en-US" dirty="0"/>
              <a:t> 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992278"/>
              </p:ext>
            </p:extLst>
          </p:nvPr>
        </p:nvGraphicFramePr>
        <p:xfrm>
          <a:off x="1508221" y="5342465"/>
          <a:ext cx="20574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110328"/>
              </p:ext>
            </p:extLst>
          </p:nvPr>
        </p:nvGraphicFramePr>
        <p:xfrm>
          <a:off x="5600505" y="4880799"/>
          <a:ext cx="9144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Left Arrow 9"/>
          <p:cNvSpPr/>
          <p:nvPr/>
        </p:nvSpPr>
        <p:spPr>
          <a:xfrm flipH="1">
            <a:off x="5821140" y="5571065"/>
            <a:ext cx="496290" cy="457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92836"/>
              </p:ext>
            </p:extLst>
          </p:nvPr>
        </p:nvGraphicFramePr>
        <p:xfrm>
          <a:off x="7935580" y="5342465"/>
          <a:ext cx="3657600" cy="45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08221" y="4939816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head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0570" y="4021665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Sebelum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39587" y="401319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Dequeue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202197" y="4021665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Sesudah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000648" y="4936263"/>
            <a:ext cx="545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tail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12911" y="4939816"/>
            <a:ext cx="545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tail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28715" y="4936263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head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8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Queue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312366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761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Queue </a:t>
            </a:r>
            <a:r>
              <a:rPr lang="en-US" dirty="0" err="1" smtClean="0"/>
              <a:t>dengan</a:t>
            </a:r>
            <a:r>
              <a:rPr lang="en-US" dirty="0" smtClean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69893"/>
              </p:ext>
            </p:extLst>
          </p:nvPr>
        </p:nvGraphicFramePr>
        <p:xfrm>
          <a:off x="1244490" y="2116667"/>
          <a:ext cx="9701502" cy="2895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902"/>
                <a:gridCol w="5943600"/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3200" dirty="0" err="1" smtClean="0"/>
                        <a:t>Operasi</a:t>
                      </a:r>
                      <a:r>
                        <a:rPr lang="en-US" sz="3200" baseline="0" dirty="0" smtClean="0"/>
                        <a:t> Queue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3200" dirty="0" err="1" smtClean="0"/>
                        <a:t>Realisasi</a:t>
                      </a:r>
                      <a:r>
                        <a:rPr lang="en-US" sz="3200" baseline="0" dirty="0" smtClean="0"/>
                        <a:t> </a:t>
                      </a:r>
                      <a:r>
                        <a:rPr lang="en-US" sz="3200" baseline="0" dirty="0" err="1" smtClean="0"/>
                        <a:t>dengan</a:t>
                      </a:r>
                      <a:r>
                        <a:rPr lang="en-US" sz="3200" baseline="0" dirty="0" smtClean="0"/>
                        <a:t> Python List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3200" dirty="0" err="1" smtClean="0"/>
                        <a:t>Enqueue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Q.append</a:t>
                      </a:r>
                      <a:r>
                        <a:rPr lang="en-US" sz="3200" dirty="0" smtClean="0"/>
                        <a:t>(e)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3200" dirty="0" err="1" smtClean="0"/>
                        <a:t>Dequeue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Q.pop</a:t>
                      </a:r>
                      <a:r>
                        <a:rPr lang="en-US" sz="3200" dirty="0" smtClean="0"/>
                        <a:t>(0)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3200" dirty="0" err="1" smtClean="0"/>
                        <a:t>Is_empty</a:t>
                      </a:r>
                      <a:endParaRPr 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len</a:t>
                      </a:r>
                      <a:r>
                        <a:rPr lang="en-US" sz="3200" dirty="0" smtClean="0"/>
                        <a:t>(Q) == 0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3200" dirty="0" smtClean="0"/>
                        <a:t>Len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len</a:t>
                      </a:r>
                      <a:r>
                        <a:rPr lang="en-US" sz="3200" dirty="0" smtClean="0"/>
                        <a:t>(Q) </a:t>
                      </a:r>
                      <a:endParaRPr lang="en-US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64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Queue </a:t>
            </a:r>
            <a:r>
              <a:rPr lang="en-US" dirty="0" err="1" smtClean="0"/>
              <a:t>dalam</a:t>
            </a:r>
            <a:r>
              <a:rPr lang="en-US" dirty="0" smtClean="0"/>
              <a:t> Array (List)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1847"/>
              </p:ext>
            </p:extLst>
          </p:nvPr>
        </p:nvGraphicFramePr>
        <p:xfrm>
          <a:off x="1104900" y="1600200"/>
          <a:ext cx="998220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98220"/>
                <a:gridCol w="998220"/>
                <a:gridCol w="998220"/>
                <a:gridCol w="998220"/>
                <a:gridCol w="998220"/>
                <a:gridCol w="998220"/>
                <a:gridCol w="998220"/>
                <a:gridCol w="998220"/>
                <a:gridCol w="998220"/>
                <a:gridCol w="9982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04900" y="3166533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Head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225418" y="3166533"/>
            <a:ext cx="690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Tail</a:t>
            </a:r>
            <a:endParaRPr lang="en-US" sz="24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73938" y="2641602"/>
            <a:ext cx="0" cy="5486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0570833" y="2617893"/>
            <a:ext cx="0" cy="5486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04900" y="4153129"/>
            <a:ext cx="780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Representasi</a:t>
            </a:r>
            <a:r>
              <a:rPr lang="en-US" sz="2400" dirty="0" smtClean="0"/>
              <a:t> Queue </a:t>
            </a:r>
            <a:r>
              <a:rPr lang="en-US" sz="2400" dirty="0" err="1" smtClean="0"/>
              <a:t>dalam</a:t>
            </a:r>
            <a:r>
              <a:rPr lang="en-US" sz="2400" dirty="0" smtClean="0"/>
              <a:t> List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indeks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Dimana</a:t>
            </a:r>
            <a:r>
              <a:rPr lang="en-US" sz="2400" dirty="0" smtClean="0"/>
              <a:t> </a:t>
            </a:r>
            <a:r>
              <a:rPr lang="en-US" sz="2400" dirty="0" err="1" smtClean="0"/>
              <a:t>indeks</a:t>
            </a:r>
            <a:r>
              <a:rPr lang="en-US" sz="2400" dirty="0" smtClean="0"/>
              <a:t> </a:t>
            </a:r>
            <a:r>
              <a:rPr lang="en-US" sz="2400" dirty="0" err="1" smtClean="0"/>
              <a:t>dimulai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816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/>
              <a:t> </a:t>
            </a:r>
            <a:r>
              <a:rPr lang="en-US" dirty="0" smtClean="0"/>
              <a:t>list</a:t>
            </a:r>
          </a:p>
          <a:p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list (tail) </a:t>
            </a:r>
            <a:r>
              <a:rPr lang="en-US" dirty="0" err="1" smtClean="0"/>
              <a:t>secara</a:t>
            </a:r>
            <a:r>
              <a:rPr lang="en-US" dirty="0" smtClean="0"/>
              <a:t> increment</a:t>
            </a:r>
          </a:p>
          <a:p>
            <a:r>
              <a:rPr lang="en-US" dirty="0" err="1" smtClean="0"/>
              <a:t>Operasinya</a:t>
            </a:r>
            <a:r>
              <a:rPr lang="en-US" dirty="0" smtClean="0"/>
              <a:t>:</a:t>
            </a:r>
          </a:p>
          <a:p>
            <a:pPr marL="293688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Q.enqueue</a:t>
            </a:r>
            <a:r>
              <a:rPr lang="en-US" dirty="0" smtClean="0">
                <a:latin typeface="Consolas" panose="020B0609020204030204" pitchFamily="49" charset="0"/>
              </a:rPr>
              <a:t>(A) ; </a:t>
            </a:r>
            <a:r>
              <a:rPr lang="en-US" dirty="0" err="1" smtClean="0">
                <a:latin typeface="Consolas" panose="020B0609020204030204" pitchFamily="49" charset="0"/>
              </a:rPr>
              <a:t>menambahkan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elemen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pada</a:t>
            </a:r>
            <a:r>
              <a:rPr lang="en-US" dirty="0" smtClean="0">
                <a:latin typeface="Consolas" panose="020B0609020204030204" pitchFamily="49" charset="0"/>
              </a:rPr>
              <a:t> list Q</a:t>
            </a:r>
          </a:p>
          <a:p>
            <a:pPr marL="293688" indent="0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python</a:t>
            </a:r>
            <a:r>
              <a:rPr lang="en-US" dirty="0" smtClean="0"/>
              <a:t>, </a:t>
            </a:r>
            <a:r>
              <a:rPr lang="en-US" dirty="0" err="1" smtClean="0"/>
              <a:t>realisasi</a:t>
            </a:r>
            <a:r>
              <a:rPr lang="en-US" dirty="0" smtClean="0"/>
              <a:t> </a:t>
            </a:r>
            <a:r>
              <a:rPr lang="en-US" dirty="0" err="1" smtClean="0"/>
              <a:t>enqueue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append</a:t>
            </a:r>
          </a:p>
          <a:p>
            <a:pPr marL="293688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Q.append</a:t>
            </a:r>
            <a:r>
              <a:rPr lang="en-US" dirty="0" smtClean="0">
                <a:latin typeface="Consolas" panose="020B0609020204030204" pitchFamily="49" charset="0"/>
              </a:rPr>
              <a:t>(A)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03129" y="5867718"/>
            <a:ext cx="6992968" cy="731520"/>
            <a:chOff x="1203129" y="5867718"/>
            <a:chExt cx="6992968" cy="731520"/>
          </a:xfrm>
        </p:grpSpPr>
        <p:sp>
          <p:nvSpPr>
            <p:cNvPr id="7" name="Left Arrow 6"/>
            <p:cNvSpPr/>
            <p:nvPr/>
          </p:nvSpPr>
          <p:spPr>
            <a:xfrm>
              <a:off x="2239434" y="5867718"/>
              <a:ext cx="3383281" cy="731520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879515" y="5867718"/>
              <a:ext cx="731520" cy="73152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a</a:t>
              </a:r>
              <a:endParaRPr lang="en-US" sz="2800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99358" y="5867718"/>
              <a:ext cx="731520" cy="73152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b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719201" y="5867718"/>
              <a:ext cx="731520" cy="73152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c</a:t>
              </a:r>
              <a:endParaRPr lang="en-US" sz="2800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464577" y="5867718"/>
              <a:ext cx="731520" cy="73152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d</a:t>
              </a:r>
            </a:p>
          </p:txBody>
        </p:sp>
        <p:sp>
          <p:nvSpPr>
            <p:cNvPr id="9" name="Left Arrow 8"/>
            <p:cNvSpPr/>
            <p:nvPr/>
          </p:nvSpPr>
          <p:spPr>
            <a:xfrm>
              <a:off x="6835383" y="5991162"/>
              <a:ext cx="457200" cy="484632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03129" y="5941367"/>
              <a:ext cx="9380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Head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08920" y="5941367"/>
              <a:ext cx="690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Tail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93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stack </a:t>
            </a:r>
            <a:r>
              <a:rPr lang="en-US" dirty="0" err="1" smtClean="0"/>
              <a:t>dengan</a:t>
            </a:r>
            <a:r>
              <a:rPr lang="en-US" dirty="0" smtClean="0"/>
              <a:t> List</a:t>
            </a:r>
          </a:p>
          <a:p>
            <a:r>
              <a:rPr lang="en-US" dirty="0" err="1" smtClean="0"/>
              <a:t>Implementasi</a:t>
            </a:r>
            <a:r>
              <a:rPr lang="en-US" dirty="0" smtClean="0"/>
              <a:t> stack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collections.deque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1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- </a:t>
            </a:r>
            <a:r>
              <a:rPr lang="en-US" dirty="0" err="1" smtClean="0"/>
              <a:t>Enqueue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List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2736810"/>
          </a:xfr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c </a:t>
            </a:r>
            <a:r>
              <a:rPr lang="en-US" dirty="0" err="1" smtClean="0"/>
              <a:t>ke</a:t>
            </a:r>
            <a:r>
              <a:rPr lang="en-US" dirty="0" smtClean="0"/>
              <a:t> list (array) Q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81787"/>
              </p:ext>
            </p:extLst>
          </p:nvPr>
        </p:nvGraphicFramePr>
        <p:xfrm>
          <a:off x="1863821" y="5257800"/>
          <a:ext cx="182880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1242" y="5745162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633838"/>
              </p:ext>
            </p:extLst>
          </p:nvPr>
        </p:nvGraphicFramePr>
        <p:xfrm>
          <a:off x="5481974" y="4796134"/>
          <a:ext cx="9144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 flipH="1">
            <a:off x="5702609" y="5486400"/>
            <a:ext cx="496290" cy="457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642422"/>
              </p:ext>
            </p:extLst>
          </p:nvPr>
        </p:nvGraphicFramePr>
        <p:xfrm>
          <a:off x="8257315" y="5257800"/>
          <a:ext cx="274320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63821" y="4855151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head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6390" y="4857989"/>
            <a:ext cx="545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tail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95545" y="4859152"/>
            <a:ext cx="545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tail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09694" y="4830001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head</a:t>
            </a:r>
            <a:endParaRPr lang="en-US" sz="2200" dirty="0">
              <a:solidFill>
                <a:srgbClr val="FF0000"/>
              </a:solidFill>
            </a:endParaRPr>
          </a:p>
        </p:txBody>
      </p:sp>
      <p:graphicFrame>
        <p:nvGraphicFramePr>
          <p:cNvPr id="13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042027"/>
              </p:ext>
            </p:extLst>
          </p:nvPr>
        </p:nvGraphicFramePr>
        <p:xfrm>
          <a:off x="1508221" y="2285880"/>
          <a:ext cx="2767012" cy="118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670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 =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[‘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a’,’b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’]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Q.append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(‘c’)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print(Q)</a:t>
                      </a: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92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- </a:t>
            </a:r>
            <a:r>
              <a:rPr lang="en-US" dirty="0" err="1" smtClean="0"/>
              <a:t>Enqueue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List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6024033" cy="2736810"/>
          </a:xfr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d </a:t>
            </a:r>
            <a:r>
              <a:rPr lang="en-US" dirty="0" err="1" smtClean="0"/>
              <a:t>ke</a:t>
            </a:r>
            <a:r>
              <a:rPr lang="en-US" dirty="0" smtClean="0"/>
              <a:t> list (array) Q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767455"/>
              </p:ext>
            </p:extLst>
          </p:nvPr>
        </p:nvGraphicFramePr>
        <p:xfrm>
          <a:off x="1863821" y="5257800"/>
          <a:ext cx="182880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1242" y="5745162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24872"/>
              </p:ext>
            </p:extLst>
          </p:nvPr>
        </p:nvGraphicFramePr>
        <p:xfrm>
          <a:off x="5481974" y="4796134"/>
          <a:ext cx="9144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 flipH="1">
            <a:off x="5702609" y="5486400"/>
            <a:ext cx="496290" cy="457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45468"/>
              </p:ext>
            </p:extLst>
          </p:nvPr>
        </p:nvGraphicFramePr>
        <p:xfrm>
          <a:off x="8257315" y="5257800"/>
          <a:ext cx="274320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5800"/>
                <a:gridCol w="685800"/>
                <a:gridCol w="685800"/>
                <a:gridCol w="685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71643" y="4855151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head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7279" y="4859152"/>
            <a:ext cx="545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tail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95545" y="4859152"/>
            <a:ext cx="545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tail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09694" y="4830001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head</a:t>
            </a:r>
            <a:endParaRPr lang="en-US" sz="2200" dirty="0">
              <a:solidFill>
                <a:srgbClr val="FF0000"/>
              </a:solidFill>
            </a:endParaRPr>
          </a:p>
        </p:txBody>
      </p:sp>
      <p:graphicFrame>
        <p:nvGraphicFramePr>
          <p:cNvPr id="13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766714"/>
              </p:ext>
            </p:extLst>
          </p:nvPr>
        </p:nvGraphicFramePr>
        <p:xfrm>
          <a:off x="1508221" y="2285880"/>
          <a:ext cx="2767012" cy="1554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670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 =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[‘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a’,’b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’]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Q.append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(‘c’)</a:t>
                      </a:r>
                    </a:p>
                    <a:p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Q.append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(‘d’)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print(Q)</a:t>
                      </a: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7315200" y="1600200"/>
            <a:ext cx="4368799" cy="2736810"/>
          </a:xfrm>
          <a:prstGeom prst="rect">
            <a:avLst/>
          </a:prstGeom>
          <a:ln w="19050" cap="flat" cmpd="thickThin" algn="ctr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b="1" dirty="0"/>
              <a:t>a</a:t>
            </a:r>
            <a:r>
              <a:rPr lang="en-US" sz="2300" b="1" dirty="0" smtClean="0"/>
              <a:t>ppend()</a:t>
            </a:r>
            <a:r>
              <a:rPr lang="en-US" sz="2300" dirty="0" smtClean="0"/>
              <a:t> </a:t>
            </a:r>
            <a:r>
              <a:rPr lang="en-US" sz="2300" dirty="0" err="1" smtClean="0"/>
              <a:t>menambahkan</a:t>
            </a:r>
            <a:r>
              <a:rPr lang="en-US" sz="2300" dirty="0" smtClean="0"/>
              <a:t> </a:t>
            </a:r>
            <a:r>
              <a:rPr lang="en-US" sz="2300" dirty="0" err="1" smtClean="0"/>
              <a:t>elemen</a:t>
            </a:r>
            <a:r>
              <a:rPr lang="en-US" sz="2300" dirty="0" smtClean="0"/>
              <a:t> </a:t>
            </a:r>
            <a:r>
              <a:rPr lang="en-US" sz="2300" dirty="0" err="1" smtClean="0"/>
              <a:t>ke</a:t>
            </a:r>
            <a:r>
              <a:rPr lang="en-US" sz="2300" dirty="0" smtClean="0"/>
              <a:t> </a:t>
            </a:r>
            <a:r>
              <a:rPr lang="en-US" sz="2300" b="1" dirty="0" err="1" smtClean="0">
                <a:solidFill>
                  <a:srgbClr val="FF0000"/>
                </a:solidFill>
              </a:rPr>
              <a:t>akhir</a:t>
            </a:r>
            <a:r>
              <a:rPr lang="en-US" sz="2300" dirty="0" smtClean="0"/>
              <a:t> list Q</a:t>
            </a:r>
          </a:p>
          <a:p>
            <a:r>
              <a:rPr lang="en-US" sz="2300" dirty="0" err="1" smtClean="0"/>
              <a:t>Dalam</a:t>
            </a:r>
            <a:r>
              <a:rPr lang="en-US" sz="2300" dirty="0" smtClean="0"/>
              <a:t> </a:t>
            </a:r>
            <a:r>
              <a:rPr lang="en-US" sz="2300" dirty="0" err="1" smtClean="0"/>
              <a:t>kasih</a:t>
            </a:r>
            <a:r>
              <a:rPr lang="en-US" sz="2300" dirty="0" smtClean="0"/>
              <a:t> </a:t>
            </a:r>
            <a:r>
              <a:rPr lang="en-US" sz="2300" b="1" dirty="0" smtClean="0"/>
              <a:t>Queue</a:t>
            </a:r>
            <a:r>
              <a:rPr lang="en-US" sz="2300" dirty="0" smtClean="0"/>
              <a:t>, </a:t>
            </a:r>
            <a:r>
              <a:rPr lang="en-US" sz="2300" dirty="0" err="1" smtClean="0"/>
              <a:t>penambahan</a:t>
            </a:r>
            <a:r>
              <a:rPr lang="en-US" sz="2300" dirty="0" smtClean="0"/>
              <a:t> </a:t>
            </a:r>
            <a:r>
              <a:rPr lang="en-US" sz="2300" dirty="0" err="1" smtClean="0"/>
              <a:t>antrian</a:t>
            </a:r>
            <a:r>
              <a:rPr lang="en-US" sz="2300" dirty="0" smtClean="0"/>
              <a:t> </a:t>
            </a:r>
            <a:r>
              <a:rPr lang="en-US" sz="2300" dirty="0" err="1" smtClean="0"/>
              <a:t>dilakukan</a:t>
            </a:r>
            <a:r>
              <a:rPr lang="en-US" sz="2300" dirty="0" smtClean="0"/>
              <a:t> </a:t>
            </a:r>
            <a:r>
              <a:rPr lang="en-US" sz="2300" dirty="0" err="1" smtClean="0"/>
              <a:t>pada</a:t>
            </a:r>
            <a:r>
              <a:rPr lang="en-US" sz="2300" dirty="0" smtClean="0"/>
              <a:t> </a:t>
            </a:r>
            <a:r>
              <a:rPr lang="en-US" sz="2300" dirty="0" err="1" smtClean="0"/>
              <a:t>bagian</a:t>
            </a:r>
            <a:r>
              <a:rPr lang="en-US" sz="2300" dirty="0" smtClean="0"/>
              <a:t> </a:t>
            </a:r>
            <a:r>
              <a:rPr lang="en-US" sz="2300" b="1" dirty="0" smtClean="0">
                <a:solidFill>
                  <a:srgbClr val="FF0000"/>
                </a:solidFill>
              </a:rPr>
              <a:t>Tail</a:t>
            </a:r>
            <a:r>
              <a:rPr lang="en-US" sz="2300" dirty="0" smtClean="0"/>
              <a:t> </a:t>
            </a:r>
            <a:r>
              <a:rPr lang="en-US" sz="2300" dirty="0" err="1" smtClean="0"/>
              <a:t>atau</a:t>
            </a:r>
            <a:r>
              <a:rPr lang="en-US" sz="2300" dirty="0" smtClean="0"/>
              <a:t> </a:t>
            </a:r>
            <a:r>
              <a:rPr lang="en-US" sz="2300" dirty="0" err="1" smtClean="0"/>
              <a:t>posisi</a:t>
            </a:r>
            <a:r>
              <a:rPr lang="en-US" sz="2300" dirty="0" smtClean="0"/>
              <a:t> paling </a:t>
            </a:r>
            <a:r>
              <a:rPr lang="en-US" sz="2300" dirty="0" err="1" smtClean="0"/>
              <a:t>akhir</a:t>
            </a:r>
            <a:r>
              <a:rPr lang="en-US" sz="2300" dirty="0" smtClean="0"/>
              <a:t> </a:t>
            </a:r>
            <a:r>
              <a:rPr lang="en-US" sz="2300" dirty="0" err="1" smtClean="0"/>
              <a:t>dari</a:t>
            </a:r>
            <a:r>
              <a:rPr lang="en-US" sz="2300" dirty="0" smtClean="0"/>
              <a:t> list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89904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paling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antrian</a:t>
            </a:r>
            <a:endParaRPr lang="en-US" dirty="0" smtClean="0"/>
          </a:p>
          <a:p>
            <a:r>
              <a:rPr lang="en-US" dirty="0" err="1" smtClean="0"/>
              <a:t>Mengembalikan</a:t>
            </a:r>
            <a:r>
              <a:rPr lang="en-US" dirty="0" smtClean="0"/>
              <a:t> (return)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Queue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Q.dequeue</a:t>
            </a:r>
            <a:r>
              <a:rPr lang="en-US" dirty="0" smtClean="0">
                <a:latin typeface="Consolas" panose="020B0609020204030204" pitchFamily="49" charset="0"/>
              </a:rPr>
              <a:t>() ; </a:t>
            </a:r>
            <a:r>
              <a:rPr lang="en-US" dirty="0" err="1" smtClean="0">
                <a:latin typeface="Consolas" panose="020B0609020204030204" pitchFamily="49" charset="0"/>
              </a:rPr>
              <a:t>menghapus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elemen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depan</a:t>
            </a:r>
            <a:r>
              <a:rPr lang="en-US" dirty="0" smtClean="0">
                <a:latin typeface="Consolas" panose="020B0609020204030204" pitchFamily="49" charset="0"/>
              </a:rPr>
              <a:t> list Q</a:t>
            </a:r>
          </a:p>
          <a:p>
            <a:pPr indent="0">
              <a:buNone/>
            </a:pPr>
            <a:r>
              <a:rPr lang="en-US" dirty="0" err="1" smtClean="0"/>
              <a:t>Realisasi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python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pop(0)</a:t>
            </a:r>
          </a:p>
          <a:p>
            <a:pPr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Q.pop</a:t>
            </a:r>
            <a:r>
              <a:rPr lang="en-US" dirty="0" smtClean="0">
                <a:latin typeface="Consolas" panose="020B0609020204030204" pitchFamily="49" charset="0"/>
              </a:rPr>
              <a:t>(0)</a:t>
            </a:r>
          </a:p>
          <a:p>
            <a:pPr indent="0">
              <a:buNone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04900" y="5935538"/>
            <a:ext cx="4915989" cy="753132"/>
            <a:chOff x="568240" y="5990568"/>
            <a:chExt cx="4915989" cy="753132"/>
          </a:xfrm>
        </p:grpSpPr>
        <p:sp>
          <p:nvSpPr>
            <p:cNvPr id="5" name="Left Arrow 4"/>
            <p:cNvSpPr/>
            <p:nvPr/>
          </p:nvSpPr>
          <p:spPr>
            <a:xfrm>
              <a:off x="2100948" y="6012180"/>
              <a:ext cx="3383281" cy="731520"/>
            </a:xfrm>
            <a:prstGeom prst="lef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41029" y="6012180"/>
              <a:ext cx="731520" cy="73152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b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660872" y="6012180"/>
              <a:ext cx="731520" cy="73152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c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580715" y="6012180"/>
              <a:ext cx="731520" cy="73152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d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68240" y="5990568"/>
              <a:ext cx="731520" cy="73152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a</a:t>
              </a:r>
            </a:p>
          </p:txBody>
        </p:sp>
        <p:sp>
          <p:nvSpPr>
            <p:cNvPr id="10" name="Left Arrow 9"/>
            <p:cNvSpPr/>
            <p:nvPr/>
          </p:nvSpPr>
          <p:spPr>
            <a:xfrm>
              <a:off x="1471754" y="6114606"/>
              <a:ext cx="457200" cy="484632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74410" y="5438779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Head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8065" y="5438779"/>
            <a:ext cx="690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Tail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67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- </a:t>
            </a:r>
            <a:r>
              <a:rPr lang="en-US" dirty="0" err="1" smtClean="0"/>
              <a:t>Dequeue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List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2736810"/>
          </a:xfr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list (array) Q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1242" y="5745162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6044"/>
              </p:ext>
            </p:extLst>
          </p:nvPr>
        </p:nvGraphicFramePr>
        <p:xfrm>
          <a:off x="5888373" y="4796134"/>
          <a:ext cx="9144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 flipH="1">
            <a:off x="6109008" y="5486400"/>
            <a:ext cx="496290" cy="457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74886"/>
              </p:ext>
            </p:extLst>
          </p:nvPr>
        </p:nvGraphicFramePr>
        <p:xfrm>
          <a:off x="8257315" y="5257800"/>
          <a:ext cx="274320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229412" y="4834002"/>
            <a:ext cx="545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tail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7017" y="4834002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head</a:t>
            </a:r>
            <a:endParaRPr lang="en-US" sz="2200" dirty="0">
              <a:solidFill>
                <a:srgbClr val="FF0000"/>
              </a:solidFill>
            </a:endParaRPr>
          </a:p>
        </p:txBody>
      </p:sp>
      <p:graphicFrame>
        <p:nvGraphicFramePr>
          <p:cNvPr id="13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284372"/>
              </p:ext>
            </p:extLst>
          </p:nvPr>
        </p:nvGraphicFramePr>
        <p:xfrm>
          <a:off x="1508220" y="2285880"/>
          <a:ext cx="3301523" cy="1737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01523"/>
              </a:tblGrid>
              <a:tr h="173748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L=[‘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a’,’b’,’c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’]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out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L.pop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(0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print(out)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print(L)</a:t>
                      </a: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925395"/>
              </p:ext>
            </p:extLst>
          </p:nvPr>
        </p:nvGraphicFramePr>
        <p:xfrm>
          <a:off x="1639845" y="5257800"/>
          <a:ext cx="274320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624389" y="4825285"/>
            <a:ext cx="545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tail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92224" y="4830001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head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0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- </a:t>
            </a:r>
            <a:r>
              <a:rPr lang="en-US" dirty="0" err="1" smtClean="0"/>
              <a:t>Dequeue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List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199"/>
            <a:ext cx="9959340" cy="3160607"/>
          </a:xfr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list (array) Q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1242" y="5745162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888373" y="4796134"/>
          <a:ext cx="914400" cy="457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 flipH="1">
            <a:off x="6109008" y="5486400"/>
            <a:ext cx="496290" cy="457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370477"/>
              </p:ext>
            </p:extLst>
          </p:nvPr>
        </p:nvGraphicFramePr>
        <p:xfrm>
          <a:off x="8257315" y="5257800"/>
          <a:ext cx="274320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229412" y="4834002"/>
            <a:ext cx="545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tail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95561" y="4545364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head</a:t>
            </a:r>
            <a:endParaRPr lang="en-US" sz="2200" dirty="0">
              <a:solidFill>
                <a:srgbClr val="FF0000"/>
              </a:solidFill>
            </a:endParaRPr>
          </a:p>
        </p:txBody>
      </p:sp>
      <p:graphicFrame>
        <p:nvGraphicFramePr>
          <p:cNvPr id="13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800133"/>
              </p:ext>
            </p:extLst>
          </p:nvPr>
        </p:nvGraphicFramePr>
        <p:xfrm>
          <a:off x="1508220" y="2285880"/>
          <a:ext cx="5349779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49779"/>
              </a:tblGrid>
              <a:tr h="1938648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L=[‘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a’,’b’,’c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’]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out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L.pop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(0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print(out)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out = 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L.pop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(0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print(out)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print(L)</a:t>
                      </a: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77461"/>
              </p:ext>
            </p:extLst>
          </p:nvPr>
        </p:nvGraphicFramePr>
        <p:xfrm>
          <a:off x="1639845" y="5257800"/>
          <a:ext cx="182880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739678" y="4838003"/>
            <a:ext cx="545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tail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92224" y="4830001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head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1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Is_empty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antrian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endParaRPr lang="en-US" dirty="0" smtClean="0"/>
          </a:p>
          <a:p>
            <a:r>
              <a:rPr lang="en-US" dirty="0" err="1" smtClean="0"/>
              <a:t>Mengembalikan</a:t>
            </a:r>
            <a:r>
              <a:rPr lang="en-US" dirty="0" smtClean="0"/>
              <a:t> (return)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b="1" dirty="0" smtClean="0"/>
              <a:t>True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Queue </a:t>
            </a:r>
            <a:r>
              <a:rPr lang="en-US" dirty="0" err="1" smtClean="0"/>
              <a:t>kosong</a:t>
            </a:r>
            <a:endParaRPr lang="en-US" dirty="0" smtClean="0"/>
          </a:p>
          <a:p>
            <a:r>
              <a:rPr lang="en-US" dirty="0" err="1" smtClean="0"/>
              <a:t>Mengembalikan</a:t>
            </a:r>
            <a:r>
              <a:rPr lang="en-US" dirty="0" smtClean="0"/>
              <a:t> (return)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b="1" dirty="0" smtClean="0"/>
              <a:t>False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Queue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Program;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</a:t>
            </a:r>
            <a:r>
              <a:rPr lang="en-US" dirty="0" err="1" smtClean="0">
                <a:latin typeface="Consolas" panose="020B0609020204030204" pitchFamily="49" charset="0"/>
              </a:rPr>
              <a:t>ef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is_empty</a:t>
            </a:r>
            <a:r>
              <a:rPr lang="en-US" dirty="0" smtClean="0">
                <a:latin typeface="Consolas" panose="020B0609020204030204" pitchFamily="49" charset="0"/>
              </a:rPr>
              <a:t>():</a:t>
            </a:r>
          </a:p>
          <a:p>
            <a:pPr marL="0" indent="0" defTabSz="45720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return </a:t>
            </a:r>
            <a:r>
              <a:rPr lang="en-US" dirty="0" err="1" smtClean="0">
                <a:latin typeface="Consolas" panose="020B0609020204030204" pitchFamily="49" charset="0"/>
              </a:rPr>
              <a:t>len</a:t>
            </a:r>
            <a:r>
              <a:rPr lang="en-US" dirty="0" smtClean="0">
                <a:latin typeface="Consolas" panose="020B0609020204030204" pitchFamily="49" charset="0"/>
              </a:rPr>
              <a:t>(Q) </a:t>
            </a:r>
            <a:r>
              <a:rPr lang="en-US" dirty="0" smtClean="0">
                <a:latin typeface="Consolas" panose="020B0609020204030204" pitchFamily="49" charset="0"/>
              </a:rPr>
              <a:t>== []</a:t>
            </a:r>
          </a:p>
          <a:p>
            <a:pPr marL="0" indent="0" defTabSz="45720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7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– </a:t>
            </a:r>
            <a:r>
              <a:rPr lang="en-US" dirty="0" err="1" smtClean="0"/>
              <a:t>is_empty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24473" y="1701800"/>
            <a:ext cx="3854603" cy="4927600"/>
          </a:xfrm>
          <a:prstGeom prst="rect">
            <a:avLst/>
          </a:prstGeom>
          <a:ln w="127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 smtClean="0"/>
              <a:t>Mengecek</a:t>
            </a:r>
            <a:r>
              <a:rPr lang="en-US" sz="2200" dirty="0" smtClean="0"/>
              <a:t> </a:t>
            </a:r>
            <a:r>
              <a:rPr lang="en-US" sz="2200" b="1" dirty="0" smtClean="0"/>
              <a:t>list Q</a:t>
            </a:r>
            <a:r>
              <a:rPr lang="en-US" sz="2200" dirty="0" smtClean="0"/>
              <a:t> </a:t>
            </a:r>
            <a:r>
              <a:rPr lang="en-US" sz="2200" dirty="0" err="1" smtClean="0"/>
              <a:t>kosong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tidak</a:t>
            </a:r>
            <a:r>
              <a:rPr lang="en-US" sz="2200" dirty="0" smtClean="0"/>
              <a:t>. </a:t>
            </a:r>
            <a:br>
              <a:rPr lang="en-US" sz="2200" dirty="0" smtClean="0"/>
            </a:br>
            <a:endParaRPr lang="en-US" sz="2200" b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91892"/>
              </p:ext>
            </p:extLst>
          </p:nvPr>
        </p:nvGraphicFramePr>
        <p:xfrm>
          <a:off x="6355208" y="3135664"/>
          <a:ext cx="1645920" cy="7924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  <a:endParaRPr lang="en-US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23149"/>
              </p:ext>
            </p:extLst>
          </p:nvPr>
        </p:nvGraphicFramePr>
        <p:xfrm>
          <a:off x="8788400" y="2684403"/>
          <a:ext cx="1024574" cy="701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245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Q != [ ]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 flipH="1">
            <a:off x="9125473" y="3280400"/>
            <a:ext cx="496290" cy="457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6800500" y="268246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head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31408" y="1814863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List L: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661943" y="1817857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Is_empty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848679" y="1814862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Hasil</a:t>
            </a:r>
            <a:r>
              <a:rPr lang="en-US" b="1" dirty="0" smtClean="0"/>
              <a:t>:</a:t>
            </a:r>
            <a:endParaRPr lang="en-US" b="1" dirty="0"/>
          </a:p>
        </p:txBody>
      </p:sp>
      <p:graphicFrame>
        <p:nvGraphicFramePr>
          <p:cNvPr id="12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994381"/>
              </p:ext>
            </p:extLst>
          </p:nvPr>
        </p:nvGraphicFramePr>
        <p:xfrm>
          <a:off x="1370009" y="2606040"/>
          <a:ext cx="3352800" cy="3139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 = []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Q.append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(‘a’)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Q.append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(‘b’)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Q.append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(‘c’)</a:t>
                      </a:r>
                    </a:p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print(Q)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is_empty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():</a:t>
                      </a:r>
                    </a:p>
                    <a:p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return Q == []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Q.pop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(0)</a:t>
                      </a:r>
                    </a:p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panggil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is_empty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is_empty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67873" y="3528034"/>
            <a:ext cx="85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index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05491"/>
              </p:ext>
            </p:extLst>
          </p:nvPr>
        </p:nvGraphicFramePr>
        <p:xfrm>
          <a:off x="10848679" y="3135664"/>
          <a:ext cx="1005840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05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False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485261" y="2682468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tail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3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– </a:t>
            </a:r>
            <a:r>
              <a:rPr lang="en-US" dirty="0" err="1" smtClean="0"/>
              <a:t>is_empty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24473" y="1701800"/>
            <a:ext cx="3854603" cy="4927600"/>
          </a:xfrm>
          <a:prstGeom prst="rect">
            <a:avLst/>
          </a:prstGeom>
          <a:ln w="127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 smtClean="0"/>
              <a:t>Mengecek</a:t>
            </a:r>
            <a:r>
              <a:rPr lang="en-US" sz="2200" dirty="0" smtClean="0"/>
              <a:t> </a:t>
            </a:r>
            <a:r>
              <a:rPr lang="en-US" sz="2200" b="1" dirty="0" smtClean="0"/>
              <a:t>list Q</a:t>
            </a:r>
            <a:r>
              <a:rPr lang="en-US" sz="2200" dirty="0" smtClean="0"/>
              <a:t> </a:t>
            </a:r>
            <a:r>
              <a:rPr lang="en-US" sz="2200" dirty="0" err="1" smtClean="0"/>
              <a:t>kosong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tidak</a:t>
            </a:r>
            <a:r>
              <a:rPr lang="en-US" sz="2200" dirty="0" smtClean="0"/>
              <a:t>. </a:t>
            </a:r>
            <a:br>
              <a:rPr lang="en-US" sz="2200" dirty="0" smtClean="0"/>
            </a:br>
            <a:endParaRPr lang="en-US" sz="2200" b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14294"/>
              </p:ext>
            </p:extLst>
          </p:nvPr>
        </p:nvGraphicFramePr>
        <p:xfrm>
          <a:off x="6355208" y="3135664"/>
          <a:ext cx="1645920" cy="7924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  <a:endParaRPr lang="en-US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  <a:endParaRPr lang="en-US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788400" y="2684403"/>
          <a:ext cx="1024574" cy="701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245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Q != [ ]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 flipH="1">
            <a:off x="9125473" y="3280400"/>
            <a:ext cx="496290" cy="457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7364234" y="2429327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head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31408" y="1814863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List L: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661943" y="1817857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Is_empty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848679" y="1814862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Hasil</a:t>
            </a:r>
            <a:r>
              <a:rPr lang="en-US" b="1" dirty="0" smtClean="0"/>
              <a:t>:</a:t>
            </a:r>
            <a:endParaRPr lang="en-US" b="1" dirty="0"/>
          </a:p>
        </p:txBody>
      </p:sp>
      <p:graphicFrame>
        <p:nvGraphicFramePr>
          <p:cNvPr id="12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242688"/>
              </p:ext>
            </p:extLst>
          </p:nvPr>
        </p:nvGraphicFramePr>
        <p:xfrm>
          <a:off x="1370009" y="2606040"/>
          <a:ext cx="3352800" cy="3444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 = []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Q.append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(‘a’)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Q.append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(‘b’)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Q.append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(‘c’)</a:t>
                      </a:r>
                    </a:p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print(Q)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is_empty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():</a:t>
                      </a:r>
                    </a:p>
                    <a:p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return Q == []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Q.pop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(0)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Q.pop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(0)</a:t>
                      </a:r>
                    </a:p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panggil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is_empty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is_empty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67873" y="3528034"/>
            <a:ext cx="85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index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10848679" y="3135664"/>
          <a:ext cx="1005840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05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False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485261" y="2682468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tail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3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– </a:t>
            </a:r>
            <a:r>
              <a:rPr lang="en-US" dirty="0" err="1" smtClean="0"/>
              <a:t>is_empty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24473" y="1701800"/>
            <a:ext cx="3854603" cy="4927600"/>
          </a:xfrm>
          <a:prstGeom prst="rect">
            <a:avLst/>
          </a:prstGeom>
          <a:ln w="127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 smtClean="0"/>
              <a:t>Mengecek</a:t>
            </a:r>
            <a:r>
              <a:rPr lang="en-US" sz="2200" dirty="0" smtClean="0"/>
              <a:t> </a:t>
            </a:r>
            <a:r>
              <a:rPr lang="en-US" sz="2200" b="1" dirty="0" smtClean="0"/>
              <a:t>list Q</a:t>
            </a:r>
            <a:r>
              <a:rPr lang="en-US" sz="2200" dirty="0" smtClean="0"/>
              <a:t> </a:t>
            </a:r>
            <a:r>
              <a:rPr lang="en-US" sz="2200" dirty="0" err="1" smtClean="0"/>
              <a:t>kosong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tidak</a:t>
            </a:r>
            <a:r>
              <a:rPr lang="en-US" sz="2200" dirty="0" smtClean="0"/>
              <a:t>. </a:t>
            </a:r>
            <a:br>
              <a:rPr lang="en-US" sz="2200" dirty="0" smtClean="0"/>
            </a:br>
            <a:endParaRPr lang="en-US" sz="2200" b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652726"/>
              </p:ext>
            </p:extLst>
          </p:nvPr>
        </p:nvGraphicFramePr>
        <p:xfrm>
          <a:off x="6355208" y="3135664"/>
          <a:ext cx="1645920" cy="7924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  <a:endParaRPr lang="en-US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  <a:endParaRPr lang="en-US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</a:t>
                      </a:r>
                      <a:endParaRPr lang="en-US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788400" y="2684403"/>
          <a:ext cx="1024574" cy="701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245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Q != [ ]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 flipH="1">
            <a:off x="9125473" y="3280400"/>
            <a:ext cx="496290" cy="4572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7923029" y="2429327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head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31408" y="1814863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List L: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661943" y="1817857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Is_empty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848679" y="1814862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Hasil</a:t>
            </a:r>
            <a:r>
              <a:rPr lang="en-US" b="1" dirty="0" smtClean="0"/>
              <a:t>:</a:t>
            </a:r>
            <a:endParaRPr lang="en-US" b="1" dirty="0"/>
          </a:p>
        </p:txBody>
      </p:sp>
      <p:graphicFrame>
        <p:nvGraphicFramePr>
          <p:cNvPr id="12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9546439"/>
              </p:ext>
            </p:extLst>
          </p:nvPr>
        </p:nvGraphicFramePr>
        <p:xfrm>
          <a:off x="1370009" y="2606040"/>
          <a:ext cx="3352800" cy="374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52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 = []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Q.append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(‘a’)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Q.append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(‘b’)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Q.append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(‘c’)</a:t>
                      </a:r>
                    </a:p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print(Q)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is_empty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():</a:t>
                      </a:r>
                    </a:p>
                    <a:p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return Q == []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Q.pop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(0)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Q.pop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(0)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Q.pop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(0)</a:t>
                      </a:r>
                    </a:p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panggil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is_empty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is_empty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67873" y="3528034"/>
            <a:ext cx="85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index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36080"/>
              </p:ext>
            </p:extLst>
          </p:nvPr>
        </p:nvGraphicFramePr>
        <p:xfrm>
          <a:off x="10848679" y="3135664"/>
          <a:ext cx="1005840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05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True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044056" y="2682468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tail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94550" y="3528034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-1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21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stack, </a:t>
            </a:r>
            <a:r>
              <a:rPr lang="en-US" dirty="0" err="1" smtClean="0"/>
              <a:t>len</a:t>
            </a:r>
            <a:r>
              <a:rPr lang="en-US" dirty="0" smtClean="0"/>
              <a:t>()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/>
              <a:t> </a:t>
            </a:r>
            <a:r>
              <a:rPr lang="en-US" dirty="0" smtClean="0"/>
              <a:t>list Queue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</p:txBody>
      </p:sp>
      <p:graphicFrame>
        <p:nvGraphicFramePr>
          <p:cNvPr id="5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2118573"/>
              </p:ext>
            </p:extLst>
          </p:nvPr>
        </p:nvGraphicFramePr>
        <p:xfrm>
          <a:off x="1338888" y="3108960"/>
          <a:ext cx="2767012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670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 = []</a:t>
                      </a:r>
                    </a:p>
                    <a:p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Q.append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(‘a’)</a:t>
                      </a:r>
                    </a:p>
                    <a:p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Q.append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(‘b’)</a:t>
                      </a:r>
                    </a:p>
                    <a:p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Q.append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(‘c’)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print(Q)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len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(Q))</a:t>
                      </a: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73779" y="3747029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index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618917"/>
              </p:ext>
            </p:extLst>
          </p:nvPr>
        </p:nvGraphicFramePr>
        <p:xfrm>
          <a:off x="8342382" y="3259667"/>
          <a:ext cx="2743200" cy="914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326926" y="2827152"/>
            <a:ext cx="545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tail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761" y="2831868"/>
            <a:ext cx="8130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head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9530721" y="3336708"/>
            <a:ext cx="357274" cy="2286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45691" y="4796959"/>
            <a:ext cx="327334" cy="40011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sz="2000" b="1" dirty="0" smtClean="0"/>
              <a:t>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5387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koleksi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/>
              <a:t> </a:t>
            </a:r>
            <a:r>
              <a:rPr lang="en-US" dirty="0" smtClean="0"/>
              <a:t>First In First Out (FIFO)</a:t>
            </a:r>
          </a:p>
          <a:p>
            <a:r>
              <a:rPr lang="en-US" dirty="0" err="1" smtClean="0"/>
              <a:t>Penghapusan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node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Head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Depan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node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Tail</a:t>
            </a:r>
            <a:r>
              <a:rPr lang="en-US" dirty="0" smtClean="0"/>
              <a:t> (</a:t>
            </a:r>
            <a:r>
              <a:rPr lang="en-US" dirty="0" err="1" smtClean="0"/>
              <a:t>Belakang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5200" y="4139905"/>
            <a:ext cx="5633357" cy="27180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71070" y="5221953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Head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38557" y="5314286"/>
            <a:ext cx="690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Tail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7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 Queue List – Full Version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117309" y="1701800"/>
            <a:ext cx="5434303" cy="447040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myqueue.py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# </a:t>
            </a:r>
            <a:r>
              <a:rPr lang="en-US" sz="1800" dirty="0" err="1" smtClean="0">
                <a:latin typeface="Consolas" panose="020B0609020204030204" pitchFamily="49" charset="0"/>
              </a:rPr>
              <a:t>buat</a:t>
            </a:r>
            <a:r>
              <a:rPr lang="en-US" sz="1800" dirty="0" smtClean="0">
                <a:latin typeface="Consolas" panose="020B0609020204030204" pitchFamily="49" charset="0"/>
              </a:rPr>
              <a:t> list Q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# set list Q </a:t>
            </a:r>
            <a:r>
              <a:rPr lang="en-US" sz="1800" dirty="0" err="1" smtClean="0">
                <a:latin typeface="Consolas" panose="020B0609020204030204" pitchFamily="49" charset="0"/>
              </a:rPr>
              <a:t>kosong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Q = []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# </a:t>
            </a:r>
            <a:r>
              <a:rPr lang="en-US" sz="1800" dirty="0" err="1" smtClean="0">
                <a:latin typeface="Consolas" panose="020B0609020204030204" pitchFamily="49" charset="0"/>
              </a:rPr>
              <a:t>tambah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elemen</a:t>
            </a:r>
            <a:r>
              <a:rPr lang="en-US" sz="1800" dirty="0" smtClean="0">
                <a:latin typeface="Consolas" panose="020B0609020204030204" pitchFamily="49" charset="0"/>
              </a:rPr>
              <a:t> (</a:t>
            </a:r>
            <a:r>
              <a:rPr lang="en-US" sz="1800" dirty="0" err="1" smtClean="0">
                <a:latin typeface="Consolas" panose="020B0609020204030204" pitchFamily="49" charset="0"/>
              </a:rPr>
              <a:t>enqueue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Q.append</a:t>
            </a:r>
            <a:r>
              <a:rPr lang="en-US" sz="1800" dirty="0" smtClean="0">
                <a:latin typeface="Consolas" panose="020B0609020204030204" pitchFamily="49" charset="0"/>
              </a:rPr>
              <a:t>('a')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Q.append</a:t>
            </a:r>
            <a:r>
              <a:rPr lang="en-US" sz="1800" dirty="0" smtClean="0">
                <a:latin typeface="Consolas" panose="020B0609020204030204" pitchFamily="49" charset="0"/>
              </a:rPr>
              <a:t>('b')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Q.append</a:t>
            </a:r>
            <a:r>
              <a:rPr lang="en-US" sz="1800" dirty="0" smtClean="0">
                <a:latin typeface="Consolas" panose="020B0609020204030204" pitchFamily="49" charset="0"/>
              </a:rPr>
              <a:t>('c')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print(Q)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# </a:t>
            </a:r>
            <a:r>
              <a:rPr lang="en-US" sz="1800" dirty="0" err="1" smtClean="0">
                <a:latin typeface="Consolas" panose="020B0609020204030204" pitchFamily="49" charset="0"/>
              </a:rPr>
              <a:t>hapus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elemen</a:t>
            </a:r>
            <a:r>
              <a:rPr lang="en-US" sz="1800" dirty="0" smtClean="0">
                <a:latin typeface="Consolas" panose="020B0609020204030204" pitchFamily="49" charset="0"/>
              </a:rPr>
              <a:t> (</a:t>
            </a:r>
            <a:r>
              <a:rPr lang="en-US" sz="1800" dirty="0" err="1" smtClean="0">
                <a:latin typeface="Consolas" panose="020B0609020204030204" pitchFamily="49" charset="0"/>
              </a:rPr>
              <a:t>dequeue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</a:rPr>
              <a:t>Q.pop</a:t>
            </a:r>
            <a:r>
              <a:rPr lang="en-US" sz="1800" dirty="0" smtClean="0">
                <a:latin typeface="Consolas" panose="020B0609020204030204" pitchFamily="49" charset="0"/>
              </a:rPr>
              <a:t>(0)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print(“data </a:t>
            </a:r>
            <a:r>
              <a:rPr lang="en-US" sz="1800" dirty="0" err="1" smtClean="0">
                <a:latin typeface="Consolas" panose="020B0609020204030204" pitchFamily="49" charset="0"/>
              </a:rPr>
              <a:t>terhapus</a:t>
            </a:r>
            <a:r>
              <a:rPr lang="en-US" sz="1800" dirty="0" smtClean="0">
                <a:latin typeface="Consolas" panose="020B0609020204030204" pitchFamily="49" charset="0"/>
              </a:rPr>
              <a:t>: ",out)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print(Q)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print(“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Panjang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Antrian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 ”,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(Q))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def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is_empty</a:t>
            </a:r>
            <a:r>
              <a:rPr lang="en-US" sz="1800" dirty="0" smtClean="0">
                <a:latin typeface="Consolas" panose="020B0609020204030204" pitchFamily="49" charset="0"/>
              </a:rPr>
              <a:t>():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return Q == []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print(</a:t>
            </a:r>
            <a:r>
              <a:rPr lang="en-US" sz="1800" dirty="0" err="1" smtClean="0">
                <a:latin typeface="Consolas" panose="020B0609020204030204" pitchFamily="49" charset="0"/>
              </a:rPr>
              <a:t>is_empty</a:t>
            </a:r>
            <a:r>
              <a:rPr lang="en-US" sz="1800" dirty="0" smtClean="0">
                <a:latin typeface="Consolas" panose="020B0609020204030204" pitchFamily="49" charset="0"/>
              </a:rPr>
              <a:t>())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60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Modifikasi</a:t>
            </a:r>
            <a:r>
              <a:rPr lang="en-US" dirty="0" smtClean="0"/>
              <a:t> program </a:t>
            </a:r>
            <a:r>
              <a:rPr lang="en-US" b="1" dirty="0" smtClean="0"/>
              <a:t>myqueue.py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sz="2000" dirty="0" smtClean="0"/>
              <a:t>Program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menampilkan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elemen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list Q</a:t>
            </a:r>
          </a:p>
          <a:p>
            <a:pPr lvl="1">
              <a:buFontTx/>
              <a:buChar char="-"/>
            </a:pPr>
            <a:endParaRPr lang="en-US" dirty="0"/>
          </a:p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 smtClean="0"/>
              <a:t>ditampilkan</a:t>
            </a:r>
            <a:r>
              <a:rPr lang="en-US" dirty="0" smtClean="0"/>
              <a:t>, </a:t>
            </a:r>
            <a:r>
              <a:rPr lang="en-US" dirty="0" err="1"/>
              <a:t>jika</a:t>
            </a:r>
            <a:r>
              <a:rPr lang="en-US" dirty="0"/>
              <a:t> List </a:t>
            </a:r>
            <a:r>
              <a:rPr lang="en-US" dirty="0" smtClean="0"/>
              <a:t>Q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program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 smtClean="0"/>
              <a:t>dequeue</a:t>
            </a:r>
            <a:r>
              <a:rPr lang="en-US" dirty="0" smtClean="0"/>
              <a:t>()? 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Head </a:t>
            </a:r>
            <a:r>
              <a:rPr lang="en-US" dirty="0" err="1" smtClean="0"/>
              <a:t>dan</a:t>
            </a:r>
            <a:r>
              <a:rPr lang="en-US" dirty="0" smtClean="0"/>
              <a:t> Tail?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7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r>
              <a:rPr lang="en-US" dirty="0" smtClean="0"/>
              <a:t> Queue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halnya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stack, Queue juga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/>
              <a:t>Deque</a:t>
            </a:r>
            <a:endParaRPr lang="en-US" b="1" dirty="0" smtClean="0"/>
          </a:p>
          <a:p>
            <a:r>
              <a:rPr lang="en-US" dirty="0" err="1" smtClean="0"/>
              <a:t>Prinsipnya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double pointer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menunjuk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217082" y="3886200"/>
            <a:ext cx="5975352" cy="2319866"/>
            <a:chOff x="88900" y="4080934"/>
            <a:chExt cx="5975352" cy="2319866"/>
          </a:xfrm>
        </p:grpSpPr>
        <p:sp>
          <p:nvSpPr>
            <p:cNvPr id="4" name="Rectangle 3"/>
            <p:cNvSpPr/>
            <p:nvPr/>
          </p:nvSpPr>
          <p:spPr>
            <a:xfrm>
              <a:off x="1827212" y="5486400"/>
              <a:ext cx="533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0212" y="5486400"/>
              <a:ext cx="533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113212" y="5486400"/>
              <a:ext cx="533400" cy="91440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c</a:t>
              </a:r>
              <a:endParaRPr lang="en-US" sz="2400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421572" y="5715000"/>
              <a:ext cx="54864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564572" y="5704114"/>
              <a:ext cx="54864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2360612" y="6248400"/>
              <a:ext cx="54864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503612" y="6232071"/>
              <a:ext cx="54864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8900" y="4080934"/>
              <a:ext cx="12442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Pointer</a:t>
              </a:r>
            </a:p>
            <a:p>
              <a:r>
                <a:rPr lang="en-US" sz="2400" b="1" dirty="0" smtClean="0">
                  <a:solidFill>
                    <a:srgbClr val="FF0000"/>
                  </a:solidFill>
                </a:rPr>
                <a:t>First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20001" y="4080934"/>
              <a:ext cx="12442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Pointer</a:t>
              </a:r>
            </a:p>
            <a:p>
              <a:r>
                <a:rPr lang="en-US" sz="2400" b="1" dirty="0" smtClean="0">
                  <a:solidFill>
                    <a:srgbClr val="FF0000"/>
                  </a:solidFill>
                </a:rPr>
                <a:t>Last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Bent Arrow 29"/>
            <p:cNvSpPr/>
            <p:nvPr/>
          </p:nvSpPr>
          <p:spPr>
            <a:xfrm flipV="1">
              <a:off x="878019" y="5042429"/>
              <a:ext cx="831586" cy="887942"/>
            </a:xfrm>
            <a:prstGeom prst="ben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Bent Arrow 30"/>
            <p:cNvSpPr/>
            <p:nvPr/>
          </p:nvSpPr>
          <p:spPr>
            <a:xfrm flipH="1" flipV="1">
              <a:off x="4722812" y="5098094"/>
              <a:ext cx="831586" cy="887942"/>
            </a:xfrm>
            <a:prstGeom prst="ben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3" name="Rectangular Callout 32"/>
          <p:cNvSpPr/>
          <p:nvPr/>
        </p:nvSpPr>
        <p:spPr>
          <a:xfrm>
            <a:off x="7958667" y="3886200"/>
            <a:ext cx="3894666" cy="1464733"/>
          </a:xfrm>
          <a:prstGeom prst="wedgeRectCallout">
            <a:avLst>
              <a:gd name="adj1" fmla="val -68224"/>
              <a:gd name="adj2" fmla="val 370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Jadi</a:t>
            </a:r>
            <a:r>
              <a:rPr lang="en-US" sz="2400" b="1" dirty="0" smtClean="0"/>
              <a:t>,</a:t>
            </a:r>
          </a:p>
          <a:p>
            <a:pPr algn="ctr"/>
            <a:r>
              <a:rPr lang="en-US" sz="2400" b="1" dirty="0" err="1" smtClean="0"/>
              <a:t>Apa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saja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operasi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digunakan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Deque</a:t>
            </a:r>
            <a:r>
              <a:rPr lang="en-US" sz="2400" b="1" dirty="0" smtClean="0"/>
              <a:t>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090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Queue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deque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module collections </a:t>
            </a:r>
            <a:r>
              <a:rPr lang="en-US" dirty="0" err="1" smtClean="0"/>
              <a:t>dengan</a:t>
            </a:r>
            <a:r>
              <a:rPr lang="en-US" dirty="0" smtClean="0"/>
              <a:t> code:</a:t>
            </a:r>
          </a:p>
          <a:p>
            <a:pPr marL="0" indent="0" algn="ctr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from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collection</a:t>
            </a:r>
            <a:r>
              <a:rPr lang="en-US" b="1" dirty="0" smtClean="0">
                <a:latin typeface="Consolas" panose="020B0609020204030204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deque</a:t>
            </a:r>
            <a:endParaRPr lang="en-US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(</a:t>
            </a:r>
            <a:r>
              <a:rPr lang="en-US" dirty="0" err="1" smtClean="0"/>
              <a:t>misal</a:t>
            </a:r>
            <a:r>
              <a:rPr lang="en-US" dirty="0" smtClean="0"/>
              <a:t>: </a:t>
            </a:r>
            <a:r>
              <a:rPr lang="en-US" b="1" dirty="0" err="1" smtClean="0"/>
              <a:t>myqueue</a:t>
            </a:r>
            <a:r>
              <a:rPr lang="en-US" dirty="0" smtClean="0"/>
              <a:t>) di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deque</a:t>
            </a:r>
            <a:r>
              <a:rPr lang="en-US" dirty="0" smtClean="0"/>
              <a:t>()</a:t>
            </a:r>
          </a:p>
          <a:p>
            <a:pPr algn="just"/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append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insert</a:t>
            </a:r>
          </a:p>
          <a:p>
            <a:pPr algn="just"/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penghapusan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pop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popleft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9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Queue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5177367" cy="4572000"/>
          </a:xfr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myqueue.py</a:t>
            </a:r>
          </a:p>
          <a:p>
            <a:pPr marL="236538" indent="0">
              <a:spcBef>
                <a:spcPts val="600"/>
              </a:spcBef>
              <a:buNone/>
            </a:pPr>
            <a:endParaRPr lang="en-US" sz="2200" dirty="0" smtClean="0"/>
          </a:p>
          <a:p>
            <a:pPr marL="236538" indent="0">
              <a:spcBef>
                <a:spcPts val="600"/>
              </a:spcBef>
              <a:buNone/>
            </a:pPr>
            <a:endParaRPr lang="en-US" sz="2200" dirty="0"/>
          </a:p>
        </p:txBody>
      </p:sp>
      <p:graphicFrame>
        <p:nvGraphicFramePr>
          <p:cNvPr id="4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589967"/>
              </p:ext>
            </p:extLst>
          </p:nvPr>
        </p:nvGraphicFramePr>
        <p:xfrm>
          <a:off x="1303026" y="2101369"/>
          <a:ext cx="4776041" cy="35696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76041"/>
              </a:tblGrid>
              <a:tr h="3569662"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collections import </a:t>
                      </a:r>
                      <a:r>
                        <a:rPr lang="en-US" sz="2200" b="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deque</a:t>
                      </a:r>
                      <a:endParaRPr lang="en-US" sz="2200" b="0" baseline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sz="2200" b="0" baseline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#queue </a:t>
                      </a:r>
                      <a:r>
                        <a:rPr lang="en-US" sz="2200" b="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kosong</a:t>
                      </a:r>
                      <a:endParaRPr lang="en-US" sz="2200" b="0" baseline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200" b="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myqueue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200" b="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deque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endParaRPr lang="en-US" sz="22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#queue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dengan</a:t>
                      </a:r>
                      <a:r>
                        <a:rPr lang="en-US" sz="2200" b="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3 </a:t>
                      </a:r>
                      <a:r>
                        <a:rPr lang="en-US" sz="2200" b="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</a:t>
                      </a:r>
                      <a:endParaRPr lang="en-US" sz="2200" b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myqueue.append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(‘a’)</a:t>
                      </a:r>
                    </a:p>
                    <a:p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myqueue.append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(‘b’)</a:t>
                      </a:r>
                    </a:p>
                    <a:p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myqueue.append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(‘c’)</a:t>
                      </a:r>
                    </a:p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myqueue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608234" y="1600200"/>
            <a:ext cx="5177367" cy="2108200"/>
          </a:xfrm>
          <a:prstGeom prst="rect">
            <a:avLst/>
          </a:prstGeom>
          <a:ln w="12700" cap="flat" cmpd="thickThin" algn="ctr"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Queue </a:t>
            </a:r>
            <a:r>
              <a:rPr lang="en-US" b="1" dirty="0" err="1" smtClean="0">
                <a:solidFill>
                  <a:srgbClr val="FF0000"/>
                </a:solidFill>
              </a:rPr>
              <a:t>Kosong</a:t>
            </a:r>
            <a:endParaRPr lang="en-US" sz="2200" dirty="0">
              <a:solidFill>
                <a:srgbClr val="FF0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234325" y="2085443"/>
            <a:ext cx="4153604" cy="1478833"/>
            <a:chOff x="7234325" y="2017711"/>
            <a:chExt cx="4153604" cy="1478833"/>
          </a:xfrm>
        </p:grpSpPr>
        <p:grpSp>
          <p:nvGrpSpPr>
            <p:cNvPr id="7" name="Group 6"/>
            <p:cNvGrpSpPr/>
            <p:nvPr/>
          </p:nvGrpSpPr>
          <p:grpSpPr>
            <a:xfrm>
              <a:off x="9102594" y="2101369"/>
              <a:ext cx="533400" cy="914400"/>
              <a:chOff x="3152134" y="2336800"/>
              <a:chExt cx="533400" cy="9144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152134" y="2336800"/>
                <a:ext cx="533400" cy="914400"/>
              </a:xfrm>
              <a:prstGeom prst="rect">
                <a:avLst/>
              </a:prstGeom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3152134" y="2336800"/>
                <a:ext cx="533400" cy="914400"/>
              </a:xfrm>
              <a:prstGeom prst="line">
                <a:avLst/>
              </a:prstGeom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8281130" y="2017711"/>
              <a:ext cx="7841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head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8419493" y="2473715"/>
              <a:ext cx="54864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191768" y="3096433"/>
              <a:ext cx="1196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2"/>
                  </a:solidFill>
                </a:rPr>
                <a:t>Add last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4325" y="3096434"/>
              <a:ext cx="1237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2"/>
                  </a:solidFill>
                </a:rPr>
                <a:t>Add first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cxnSp>
          <p:nvCxnSpPr>
            <p:cNvPr id="12" name="Curved Connector 11"/>
            <p:cNvCxnSpPr/>
            <p:nvPr/>
          </p:nvCxnSpPr>
          <p:spPr>
            <a:xfrm rot="16200000" flipV="1">
              <a:off x="10057191" y="2445632"/>
              <a:ext cx="495298" cy="970016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5400000" flipH="1" flipV="1">
              <a:off x="8170196" y="2478075"/>
              <a:ext cx="495298" cy="970016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9819832" y="2455272"/>
              <a:ext cx="54864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835735" y="2018903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tail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6608234" y="4064000"/>
            <a:ext cx="5177367" cy="2108200"/>
          </a:xfrm>
          <a:prstGeom prst="rect">
            <a:avLst/>
          </a:prstGeom>
          <a:ln w="12700" cap="flat" cmpd="thickThin" algn="ctr"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Queue </a:t>
            </a:r>
            <a:r>
              <a:rPr lang="en-US" b="1" dirty="0" err="1" smtClean="0">
                <a:solidFill>
                  <a:srgbClr val="FF0000"/>
                </a:solidFill>
              </a:rPr>
              <a:t>tidak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Kosong</a:t>
            </a:r>
            <a:endParaRPr lang="en-US" sz="2200" dirty="0">
              <a:solidFill>
                <a:schemeClr val="tx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612277" y="4697063"/>
            <a:ext cx="5212236" cy="1544325"/>
            <a:chOff x="6612277" y="4697063"/>
            <a:chExt cx="5212236" cy="1544325"/>
          </a:xfrm>
        </p:grpSpPr>
        <p:sp>
          <p:nvSpPr>
            <p:cNvPr id="20" name="Rectangle 19"/>
            <p:cNvSpPr/>
            <p:nvPr/>
          </p:nvSpPr>
          <p:spPr>
            <a:xfrm>
              <a:off x="7804545" y="4823634"/>
              <a:ext cx="533400" cy="914400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947545" y="4823634"/>
              <a:ext cx="533400" cy="914400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090545" y="4823634"/>
              <a:ext cx="533400" cy="914400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8398905" y="5052234"/>
              <a:ext cx="54864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541905" y="5041348"/>
              <a:ext cx="54864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8337945" y="5585634"/>
              <a:ext cx="54864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9480945" y="5569305"/>
              <a:ext cx="548640" cy="0"/>
            </a:xfrm>
            <a:prstGeom prst="straightConnector1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10729341" y="5201992"/>
              <a:ext cx="54864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612277" y="5872056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Add first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cxnSp>
          <p:nvCxnSpPr>
            <p:cNvPr id="30" name="Curved Connector 29"/>
            <p:cNvCxnSpPr/>
            <p:nvPr/>
          </p:nvCxnSpPr>
          <p:spPr>
            <a:xfrm rot="5400000" flipH="1" flipV="1">
              <a:off x="7170230" y="5403187"/>
              <a:ext cx="365760" cy="548640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729341" y="5837462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Add last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cxnSp>
          <p:nvCxnSpPr>
            <p:cNvPr id="32" name="Curved Connector 31"/>
            <p:cNvCxnSpPr/>
            <p:nvPr/>
          </p:nvCxnSpPr>
          <p:spPr>
            <a:xfrm rot="16200000" flipV="1">
              <a:off x="10843817" y="5414856"/>
              <a:ext cx="365760" cy="548640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0729341" y="4746262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tail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31798" y="4697063"/>
              <a:ext cx="7841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head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7078790" y="5153415"/>
              <a:ext cx="54864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800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Enqueue</a:t>
            </a:r>
            <a:r>
              <a:rPr lang="en-US" dirty="0"/>
              <a:t> </a:t>
            </a:r>
            <a:r>
              <a:rPr lang="en-US" dirty="0" smtClean="0"/>
              <a:t>(Queue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Deque</a:t>
            </a:r>
            <a:r>
              <a:rPr lang="en-US" dirty="0" smtClean="0"/>
              <a:t>)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5092700" cy="249766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= Queue </a:t>
            </a:r>
            <a:r>
              <a:rPr lang="en-US" b="1" dirty="0" err="1" smtClean="0"/>
              <a:t>Kosong</a:t>
            </a:r>
            <a:endParaRPr lang="en-US" b="1" dirty="0" smtClean="0"/>
          </a:p>
          <a:p>
            <a:r>
              <a:rPr lang="en-US" dirty="0" err="1" smtClean="0"/>
              <a:t>Misal</a:t>
            </a:r>
            <a:r>
              <a:rPr lang="en-US" dirty="0" smtClean="0"/>
              <a:t>,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add last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python, </a:t>
            </a:r>
            <a:r>
              <a:rPr lang="en-US" dirty="0" err="1" smtClean="0"/>
              <a:t>direalisasikan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append()</a:t>
            </a:r>
          </a:p>
          <a:p>
            <a:r>
              <a:rPr lang="en-US" dirty="0" err="1" smtClean="0"/>
              <a:t>Elemen</a:t>
            </a:r>
            <a:r>
              <a:rPr lang="en-US" dirty="0" smtClean="0"/>
              <a:t> a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(</a:t>
            </a:r>
            <a:r>
              <a:rPr lang="en-US" dirty="0" err="1" smtClean="0"/>
              <a:t>antrian</a:t>
            </a:r>
            <a:r>
              <a:rPr lang="en-US" dirty="0" smtClean="0"/>
              <a:t>)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Q</a:t>
            </a:r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7097458" y="1600200"/>
            <a:ext cx="5053338" cy="47189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</a:rPr>
              <a:t>Enqueue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Output: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9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1031910"/>
              </p:ext>
            </p:extLst>
          </p:nvPr>
        </p:nvGraphicFramePr>
        <p:xfrm>
          <a:off x="7204028" y="2386236"/>
          <a:ext cx="4776041" cy="92286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76041"/>
              </a:tblGrid>
              <a:tr h="922867">
                <a:tc>
                  <a:txBody>
                    <a:bodyPr/>
                    <a:lstStyle/>
                    <a:p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myqueue.append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(‘a’)</a:t>
                      </a:r>
                    </a:p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myqueue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186453"/>
              </p:ext>
            </p:extLst>
          </p:nvPr>
        </p:nvGraphicFramePr>
        <p:xfrm>
          <a:off x="7177040" y="4695943"/>
          <a:ext cx="4776041" cy="92286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76041"/>
              </a:tblGrid>
              <a:tr h="922867">
                <a:tc>
                  <a:txBody>
                    <a:bodyPr/>
                    <a:lstStyle/>
                    <a:p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deque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([‘a’])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5750" y="4335151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Sebelum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08132" y="4335151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enqueue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96814" y="4909103"/>
            <a:ext cx="548640" cy="5486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2" name="Right Arrow 21"/>
          <p:cNvSpPr/>
          <p:nvPr/>
        </p:nvSpPr>
        <p:spPr>
          <a:xfrm>
            <a:off x="2822494" y="5574154"/>
            <a:ext cx="1097280" cy="2571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5914" y="4335151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Sesudah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4661761" y="5014915"/>
            <a:ext cx="2084312" cy="1505889"/>
            <a:chOff x="4661761" y="5014915"/>
            <a:chExt cx="2084312" cy="1505889"/>
          </a:xfrm>
        </p:grpSpPr>
        <p:sp>
          <p:nvSpPr>
            <p:cNvPr id="35" name="Rectangle 34"/>
            <p:cNvSpPr/>
            <p:nvPr/>
          </p:nvSpPr>
          <p:spPr>
            <a:xfrm>
              <a:off x="5483225" y="5098573"/>
              <a:ext cx="533400" cy="914400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61761" y="5014915"/>
              <a:ext cx="7841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head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4800124" y="5470919"/>
              <a:ext cx="54864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04552" y="5812918"/>
              <a:ext cx="6415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2"/>
                  </a:solidFill>
                </a:rPr>
                <a:t>add</a:t>
              </a:r>
            </a:p>
            <a:p>
              <a:pPr algn="ctr"/>
              <a:r>
                <a:rPr lang="en-US" sz="2000" b="1" dirty="0" smtClean="0">
                  <a:solidFill>
                    <a:schemeClr val="tx2"/>
                  </a:solidFill>
                </a:rPr>
                <a:t>last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11454" y="5812918"/>
              <a:ext cx="6848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>
                      <a:lumMod val="75000"/>
                    </a:schemeClr>
                  </a:solidFill>
                </a:rPr>
                <a:t>add</a:t>
              </a:r>
            </a:p>
            <a:p>
              <a:pPr algn="ctr"/>
              <a:r>
                <a:rPr lang="en-US" sz="2000" b="1" dirty="0" smtClean="0">
                  <a:solidFill>
                    <a:schemeClr val="bg1">
                      <a:lumMod val="75000"/>
                    </a:schemeClr>
                  </a:solidFill>
                </a:rPr>
                <a:t>first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6132731" y="5452476"/>
              <a:ext cx="54864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148634" y="5016107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tail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800124" y="5792652"/>
              <a:ext cx="548640" cy="0"/>
            </a:xfrm>
            <a:prstGeom prst="straightConnector1">
              <a:avLst/>
            </a:prstGeom>
            <a:ln w="57150">
              <a:solidFill>
                <a:srgbClr val="335B7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6132731" y="5792652"/>
              <a:ext cx="548640" cy="0"/>
            </a:xfrm>
            <a:prstGeom prst="straightConnector1">
              <a:avLst/>
            </a:prstGeom>
            <a:ln w="57150">
              <a:solidFill>
                <a:srgbClr val="335B7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39192" y="5014915"/>
            <a:ext cx="2084312" cy="1505889"/>
            <a:chOff x="239192" y="5014915"/>
            <a:chExt cx="2084312" cy="1505889"/>
          </a:xfrm>
        </p:grpSpPr>
        <p:grpSp>
          <p:nvGrpSpPr>
            <p:cNvPr id="43" name="Group 42"/>
            <p:cNvGrpSpPr/>
            <p:nvPr/>
          </p:nvGrpSpPr>
          <p:grpSpPr>
            <a:xfrm>
              <a:off x="239192" y="5014915"/>
              <a:ext cx="2084312" cy="1505889"/>
              <a:chOff x="4661761" y="5014915"/>
              <a:chExt cx="2084312" cy="150588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483225" y="5098573"/>
                <a:ext cx="533400" cy="914400"/>
              </a:xfrm>
              <a:prstGeom prst="rect">
                <a:avLst/>
              </a:prstGeom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661761" y="5014915"/>
                <a:ext cx="7841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head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>
                <a:off x="4800124" y="5470919"/>
                <a:ext cx="548640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6104552" y="5812918"/>
                <a:ext cx="64152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tx2"/>
                    </a:solidFill>
                  </a:rPr>
                  <a:t>add</a:t>
                </a:r>
              </a:p>
              <a:p>
                <a:pPr algn="ctr"/>
                <a:r>
                  <a:rPr lang="en-US" sz="2000" b="1" dirty="0" smtClean="0">
                    <a:solidFill>
                      <a:schemeClr val="tx2"/>
                    </a:solidFill>
                  </a:rPr>
                  <a:t>last</a:t>
                </a:r>
                <a:endParaRPr lang="en-US" sz="20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720270" y="5812918"/>
                <a:ext cx="66717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add</a:t>
                </a:r>
              </a:p>
              <a:p>
                <a:pPr algn="ctr"/>
                <a:r>
                  <a:rPr lang="en-US" sz="20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first</a:t>
                </a:r>
                <a:endParaRPr lang="en-US" sz="20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6132731" y="5452476"/>
                <a:ext cx="548640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148634" y="5016107"/>
                <a:ext cx="5533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tail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>
                <a:off x="4800124" y="5792652"/>
                <a:ext cx="548640" cy="0"/>
              </a:xfrm>
              <a:prstGeom prst="straightConnector1">
                <a:avLst/>
              </a:prstGeom>
              <a:ln w="57150">
                <a:solidFill>
                  <a:srgbClr val="335B74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>
                <a:off x="6132731" y="5792652"/>
                <a:ext cx="548640" cy="0"/>
              </a:xfrm>
              <a:prstGeom prst="straightConnector1">
                <a:avLst/>
              </a:prstGeom>
              <a:ln w="57150">
                <a:solidFill>
                  <a:srgbClr val="335B74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 flipH="1">
              <a:off x="1060656" y="5098573"/>
              <a:ext cx="533400" cy="9144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590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Enqueue</a:t>
            </a:r>
            <a:r>
              <a:rPr lang="en-US" dirty="0"/>
              <a:t> </a:t>
            </a:r>
            <a:r>
              <a:rPr lang="en-US" dirty="0" smtClean="0"/>
              <a:t>(Queue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Deque</a:t>
            </a:r>
            <a:r>
              <a:rPr lang="en-US" dirty="0" smtClean="0"/>
              <a:t>)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5092700" cy="249766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Kondisi</a:t>
            </a:r>
            <a:r>
              <a:rPr lang="en-US" dirty="0" smtClean="0"/>
              <a:t> Queue = </a:t>
            </a:r>
            <a:r>
              <a:rPr lang="en-US" b="1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endParaRPr lang="en-US" dirty="0" smtClean="0"/>
          </a:p>
          <a:p>
            <a:r>
              <a:rPr lang="en-US" dirty="0" err="1" smtClean="0"/>
              <a:t>Misal</a:t>
            </a:r>
            <a:r>
              <a:rPr lang="en-US" dirty="0" smtClean="0"/>
              <a:t>,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add last. </a:t>
            </a:r>
            <a:r>
              <a:rPr lang="en-US" dirty="0" err="1"/>
              <a:t>Dalam</a:t>
            </a:r>
            <a:r>
              <a:rPr lang="en-US" dirty="0"/>
              <a:t> python, </a:t>
            </a:r>
            <a:r>
              <a:rPr lang="en-US" dirty="0" err="1"/>
              <a:t>direalisasikan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append()</a:t>
            </a:r>
            <a:endParaRPr lang="en-US" b="1" dirty="0" smtClean="0"/>
          </a:p>
          <a:p>
            <a:r>
              <a:rPr lang="en-US" dirty="0" err="1" smtClean="0"/>
              <a:t>Elemen</a:t>
            </a:r>
            <a:r>
              <a:rPr lang="en-US" dirty="0" smtClean="0"/>
              <a:t> b </a:t>
            </a:r>
            <a:r>
              <a:rPr lang="en-US" dirty="0" err="1" smtClean="0"/>
              <a:t>ditambahkan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Tail</a:t>
            </a:r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7097458" y="1600200"/>
            <a:ext cx="5053338" cy="47189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</a:rPr>
              <a:t>Enqueue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Output: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9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023950"/>
              </p:ext>
            </p:extLst>
          </p:nvPr>
        </p:nvGraphicFramePr>
        <p:xfrm>
          <a:off x="7204028" y="2386236"/>
          <a:ext cx="4776041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76041"/>
              </a:tblGrid>
              <a:tr h="922867">
                <a:tc>
                  <a:txBody>
                    <a:bodyPr/>
                    <a:lstStyle/>
                    <a:p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myqueue.append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(‘a’)</a:t>
                      </a:r>
                    </a:p>
                    <a:p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myqueue.append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(‘b’)</a:t>
                      </a:r>
                    </a:p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myqueue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579067"/>
              </p:ext>
            </p:extLst>
          </p:nvPr>
        </p:nvGraphicFramePr>
        <p:xfrm>
          <a:off x="7177040" y="4695943"/>
          <a:ext cx="4776041" cy="92286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76041"/>
              </a:tblGrid>
              <a:tr h="922867">
                <a:tc>
                  <a:txBody>
                    <a:bodyPr/>
                    <a:lstStyle/>
                    <a:p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deque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([‘a’, ‘b’])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39192" y="4335151"/>
            <a:ext cx="6770315" cy="2197926"/>
            <a:chOff x="239192" y="4335151"/>
            <a:chExt cx="6770315" cy="2197926"/>
          </a:xfrm>
        </p:grpSpPr>
        <p:sp>
          <p:nvSpPr>
            <p:cNvPr id="19" name="TextBox 18"/>
            <p:cNvSpPr txBox="1"/>
            <p:nvPr/>
          </p:nvSpPr>
          <p:spPr>
            <a:xfrm>
              <a:off x="605750" y="4335151"/>
              <a:ext cx="13388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/>
                <a:t>Sebelum</a:t>
              </a:r>
              <a:r>
                <a:rPr lang="en-US" sz="2000" b="1" dirty="0" smtClean="0"/>
                <a:t>:</a:t>
              </a:r>
              <a:endParaRPr lang="en-US" sz="20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74266" y="4335151"/>
              <a:ext cx="13260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/>
                <a:t>enqueue</a:t>
              </a:r>
              <a:r>
                <a:rPr lang="en-US" sz="2000" b="1" dirty="0" smtClean="0"/>
                <a:t>:</a:t>
              </a:r>
              <a:endParaRPr lang="en-US" sz="2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39936" y="4920249"/>
              <a:ext cx="548640" cy="54864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2788628" y="5574154"/>
              <a:ext cx="1097280" cy="25714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75914" y="4335151"/>
              <a:ext cx="1340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/>
                <a:t>Sesudah</a:t>
              </a:r>
              <a:r>
                <a:rPr lang="en-US" sz="2000" b="1" dirty="0" smtClean="0"/>
                <a:t>:</a:t>
              </a:r>
              <a:endParaRPr lang="en-US" sz="2000" b="1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24429" y="5098573"/>
              <a:ext cx="457200" cy="914400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53764" y="5014915"/>
              <a:ext cx="7841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head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4292127" y="5470919"/>
              <a:ext cx="54864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212273" y="5812918"/>
              <a:ext cx="6671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>
                      <a:lumMod val="75000"/>
                    </a:schemeClr>
                  </a:solidFill>
                </a:rPr>
                <a:t>add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algn="ctr"/>
              <a:r>
                <a:rPr lang="en-US" sz="2000" b="1" dirty="0" smtClean="0">
                  <a:solidFill>
                    <a:schemeClr val="bg1">
                      <a:lumMod val="75000"/>
                    </a:schemeClr>
                  </a:solidFill>
                </a:rPr>
                <a:t>first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292127" y="5792652"/>
              <a:ext cx="548640" cy="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6367986" y="5028380"/>
              <a:ext cx="641521" cy="1504697"/>
              <a:chOff x="5748953" y="5016107"/>
              <a:chExt cx="641521" cy="1504697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5748953" y="5812918"/>
                <a:ext cx="64152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tx2"/>
                    </a:solidFill>
                  </a:rPr>
                  <a:t>add</a:t>
                </a:r>
              </a:p>
              <a:p>
                <a:pPr algn="ctr"/>
                <a:r>
                  <a:rPr lang="en-US" sz="2000" b="1" dirty="0" smtClean="0">
                    <a:solidFill>
                      <a:schemeClr val="tx2"/>
                    </a:solidFill>
                  </a:rPr>
                  <a:t>last</a:t>
                </a:r>
                <a:endParaRPr lang="en-US" sz="200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flipH="1">
                <a:off x="5777132" y="5452476"/>
                <a:ext cx="548640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5793035" y="5016107"/>
                <a:ext cx="5533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tail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H="1">
                <a:off x="5777132" y="5792652"/>
                <a:ext cx="548640" cy="0"/>
              </a:xfrm>
              <a:prstGeom prst="straightConnector1">
                <a:avLst/>
              </a:prstGeom>
              <a:ln w="57150">
                <a:solidFill>
                  <a:srgbClr val="335B74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239192" y="5014915"/>
              <a:ext cx="2084312" cy="1505889"/>
              <a:chOff x="4661761" y="5014915"/>
              <a:chExt cx="2084312" cy="150588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483225" y="5098573"/>
                <a:ext cx="533400" cy="914400"/>
              </a:xfrm>
              <a:prstGeom prst="rect">
                <a:avLst/>
              </a:prstGeom>
              <a:ln w="127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a</a:t>
                </a:r>
                <a:endParaRPr lang="en-US" sz="24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661761" y="5014915"/>
                <a:ext cx="7841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head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>
                <a:off x="4800124" y="5470919"/>
                <a:ext cx="548640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6104551" y="5812918"/>
                <a:ext cx="64152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tx2"/>
                    </a:solidFill>
                  </a:rPr>
                  <a:t>add</a:t>
                </a:r>
              </a:p>
              <a:p>
                <a:pPr algn="ctr"/>
                <a:r>
                  <a:rPr lang="en-US" sz="2000" b="1" dirty="0" smtClean="0">
                    <a:solidFill>
                      <a:schemeClr val="tx2"/>
                    </a:solidFill>
                  </a:rPr>
                  <a:t>last</a:t>
                </a:r>
                <a:endParaRPr lang="en-US" sz="20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711454" y="5812918"/>
                <a:ext cx="68480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add</a:t>
                </a:r>
              </a:p>
              <a:p>
                <a:pPr algn="ctr"/>
                <a:r>
                  <a:rPr lang="en-US" sz="20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first</a:t>
                </a:r>
                <a:endParaRPr lang="en-US" sz="20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H="1">
                <a:off x="6132731" y="5452476"/>
                <a:ext cx="548640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148634" y="5016107"/>
                <a:ext cx="5533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tail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>
                <a:off x="4800124" y="5792652"/>
                <a:ext cx="548640" cy="0"/>
              </a:xfrm>
              <a:prstGeom prst="straightConnector1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>
                <a:off x="6132731" y="5792652"/>
                <a:ext cx="548640" cy="0"/>
              </a:xfrm>
              <a:prstGeom prst="straightConnector1">
                <a:avLst/>
              </a:prstGeom>
              <a:ln w="57150">
                <a:solidFill>
                  <a:srgbClr val="335B74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/>
            <p:cNvSpPr/>
            <p:nvPr/>
          </p:nvSpPr>
          <p:spPr>
            <a:xfrm>
              <a:off x="5890017" y="5098573"/>
              <a:ext cx="457200" cy="914400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sz="2400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5378031" y="5377428"/>
              <a:ext cx="457200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411897" y="5792652"/>
              <a:ext cx="457200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750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Dequeue</a:t>
            </a:r>
            <a:r>
              <a:rPr lang="en-US" dirty="0" smtClean="0"/>
              <a:t> (Queue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Deque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5092700" cy="249766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Kondisi</a:t>
            </a:r>
            <a:r>
              <a:rPr lang="en-US" dirty="0" smtClean="0"/>
              <a:t> Queue = </a:t>
            </a:r>
            <a:r>
              <a:rPr lang="en-US" b="1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endParaRPr lang="en-US" dirty="0" smtClean="0"/>
          </a:p>
          <a:p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Queue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del first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python, </a:t>
            </a:r>
            <a:r>
              <a:rPr lang="en-US" dirty="0" err="1" smtClean="0"/>
              <a:t>direalisasikan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popleft</a:t>
            </a:r>
            <a:r>
              <a:rPr lang="en-US" b="1" dirty="0" smtClean="0">
                <a:solidFill>
                  <a:srgbClr val="0000FF"/>
                </a:solidFill>
              </a:rPr>
              <a:t>()</a:t>
            </a:r>
          </a:p>
          <a:p>
            <a:r>
              <a:rPr lang="en-US" dirty="0" smtClean="0"/>
              <a:t>Head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(</a:t>
            </a:r>
            <a:r>
              <a:rPr lang="en-US" b="1" dirty="0" smtClean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7097458" y="1600200"/>
            <a:ext cx="5053338" cy="47189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</a:rPr>
              <a:t>Enqueue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Output: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39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3342724"/>
              </p:ext>
            </p:extLst>
          </p:nvPr>
        </p:nvGraphicFramePr>
        <p:xfrm>
          <a:off x="7204028" y="2386236"/>
          <a:ext cx="4776041" cy="92286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76041"/>
              </a:tblGrid>
              <a:tr h="922867">
                <a:tc>
                  <a:txBody>
                    <a:bodyPr/>
                    <a:lstStyle/>
                    <a:p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myqueue.popleft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myqueue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5436966"/>
              </p:ext>
            </p:extLst>
          </p:nvPr>
        </p:nvGraphicFramePr>
        <p:xfrm>
          <a:off x="7177040" y="4695943"/>
          <a:ext cx="4776041" cy="92286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76041"/>
              </a:tblGrid>
              <a:tr h="922867">
                <a:tc>
                  <a:txBody>
                    <a:bodyPr/>
                    <a:lstStyle/>
                    <a:p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deque</a:t>
                      </a:r>
                      <a:r>
                        <a:rPr lang="en-US" sz="22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([‘b’])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5750" y="4335151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Sebelum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99201" y="4335151"/>
            <a:ext cx="1326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enqueue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64871" y="4920249"/>
            <a:ext cx="548640" cy="5486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3313563" y="5574154"/>
            <a:ext cx="1097280" cy="2571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5914" y="4335151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Sesudah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4697628" y="4972545"/>
            <a:ext cx="2076296" cy="1505889"/>
            <a:chOff x="4661761" y="5014915"/>
            <a:chExt cx="2076296" cy="1505889"/>
          </a:xfrm>
        </p:grpSpPr>
        <p:sp>
          <p:nvSpPr>
            <p:cNvPr id="44" name="Rectangle 43"/>
            <p:cNvSpPr/>
            <p:nvPr/>
          </p:nvSpPr>
          <p:spPr>
            <a:xfrm>
              <a:off x="5483225" y="5098573"/>
              <a:ext cx="533400" cy="914400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sz="2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61761" y="5014915"/>
              <a:ext cx="7841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head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4800124" y="5470919"/>
              <a:ext cx="54864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112566" y="5812918"/>
              <a:ext cx="6254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>
                      <a:lumMod val="75000"/>
                    </a:schemeClr>
                  </a:solidFill>
                </a:rPr>
                <a:t>del</a:t>
              </a:r>
            </a:p>
            <a:p>
              <a:pPr algn="ctr"/>
              <a:r>
                <a:rPr lang="en-US" sz="2000" b="1" dirty="0" smtClean="0">
                  <a:solidFill>
                    <a:schemeClr val="bg1">
                      <a:lumMod val="75000"/>
                    </a:schemeClr>
                  </a:solidFill>
                </a:rPr>
                <a:t>last</a:t>
              </a:r>
              <a:endParaRPr lang="en-US" sz="20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20270" y="5812918"/>
              <a:ext cx="6671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2"/>
                  </a:solidFill>
                </a:rPr>
                <a:t>del</a:t>
              </a:r>
            </a:p>
            <a:p>
              <a:pPr algn="ctr"/>
              <a:r>
                <a:rPr lang="en-US" sz="2000" b="1" dirty="0" smtClean="0">
                  <a:solidFill>
                    <a:schemeClr val="tx2"/>
                  </a:solidFill>
                </a:rPr>
                <a:t>first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6132731" y="5452476"/>
              <a:ext cx="54864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148634" y="5016107"/>
              <a:ext cx="553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tail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800124" y="5792652"/>
              <a:ext cx="548640" cy="0"/>
            </a:xfrm>
            <a:prstGeom prst="straightConnector1">
              <a:avLst/>
            </a:prstGeom>
            <a:ln w="57150">
              <a:solidFill>
                <a:srgbClr val="335B7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6132731" y="5792652"/>
              <a:ext cx="548640" cy="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06236" y="4972545"/>
            <a:ext cx="2847727" cy="1518162"/>
            <a:chOff x="4153764" y="5014915"/>
            <a:chExt cx="2847727" cy="1518162"/>
          </a:xfrm>
        </p:grpSpPr>
        <p:sp>
          <p:nvSpPr>
            <p:cNvPr id="42" name="Rectangle 41"/>
            <p:cNvSpPr/>
            <p:nvPr/>
          </p:nvSpPr>
          <p:spPr>
            <a:xfrm>
              <a:off x="4924429" y="5098573"/>
              <a:ext cx="457200" cy="914400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</a:t>
              </a:r>
              <a:endParaRPr lang="en-US" sz="2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53764" y="5014915"/>
              <a:ext cx="7841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head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4292127" y="5470919"/>
              <a:ext cx="54864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212273" y="5812918"/>
              <a:ext cx="6671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tx2"/>
                  </a:solidFill>
                </a:rPr>
                <a:t>del</a:t>
              </a:r>
            </a:p>
            <a:p>
              <a:pPr algn="ctr"/>
              <a:r>
                <a:rPr lang="en-US" sz="2000" b="1" dirty="0" smtClean="0">
                  <a:solidFill>
                    <a:schemeClr val="tx2"/>
                  </a:solidFill>
                </a:rPr>
                <a:t>first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4292127" y="5792652"/>
              <a:ext cx="548640" cy="0"/>
            </a:xfrm>
            <a:prstGeom prst="straightConnector1">
              <a:avLst/>
            </a:prstGeom>
            <a:ln w="57150">
              <a:solidFill>
                <a:srgbClr val="335B7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6376000" y="5028380"/>
              <a:ext cx="625491" cy="1504697"/>
              <a:chOff x="5756967" y="5016107"/>
              <a:chExt cx="625491" cy="1504697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5756967" y="5812918"/>
                <a:ext cx="62549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del</a:t>
                </a:r>
              </a:p>
              <a:p>
                <a:pPr algn="ctr"/>
                <a:r>
                  <a:rPr lang="en-US" sz="2000" b="1" dirty="0" smtClean="0">
                    <a:solidFill>
                      <a:schemeClr val="bg1">
                        <a:lumMod val="75000"/>
                      </a:schemeClr>
                    </a:solidFill>
                  </a:rPr>
                  <a:t>last</a:t>
                </a:r>
                <a:endParaRPr lang="en-US" sz="20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 flipH="1">
                <a:off x="5777132" y="5452476"/>
                <a:ext cx="548640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5793035" y="5016107"/>
                <a:ext cx="5533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tail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 flipH="1">
                <a:off x="5777132" y="5792652"/>
                <a:ext cx="548640" cy="0"/>
              </a:xfrm>
              <a:prstGeom prst="straightConnector1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/>
            <p:cNvSpPr/>
            <p:nvPr/>
          </p:nvSpPr>
          <p:spPr>
            <a:xfrm>
              <a:off x="5890017" y="5098573"/>
              <a:ext cx="457200" cy="914400"/>
            </a:xfrm>
            <a:prstGeom prst="rect">
              <a:avLst/>
            </a:prstGeom>
            <a:ln w="127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b</a:t>
              </a:r>
              <a:endParaRPr lang="en-US" sz="2400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H="1">
              <a:off x="5378031" y="5377428"/>
              <a:ext cx="457200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5411897" y="5792652"/>
              <a:ext cx="457200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155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Is_empty</a:t>
            </a:r>
            <a:r>
              <a:rPr lang="en-US" dirty="0" smtClean="0"/>
              <a:t> (Queue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Deque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halnya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Queue </a:t>
            </a:r>
            <a:r>
              <a:rPr lang="en-US" dirty="0" err="1" smtClean="0"/>
              <a:t>dengan</a:t>
            </a:r>
            <a:r>
              <a:rPr lang="en-US" dirty="0" smtClean="0"/>
              <a:t> list,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dirty="0" err="1"/>
              <a:t>i</a:t>
            </a:r>
            <a:r>
              <a:rPr lang="en-US" b="1" dirty="0" err="1" smtClean="0"/>
              <a:t>s_empty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b="1" dirty="0" smtClean="0"/>
              <a:t>True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Queue </a:t>
            </a:r>
            <a:r>
              <a:rPr lang="en-US" dirty="0" err="1" smtClean="0"/>
              <a:t>kosong</a:t>
            </a:r>
            <a:r>
              <a:rPr lang="en-US" dirty="0" smtClean="0"/>
              <a:t>, </a:t>
            </a:r>
            <a:r>
              <a:rPr lang="en-US" b="1" dirty="0" smtClean="0"/>
              <a:t>False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Queue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endParaRPr lang="en-US" dirty="0" smtClean="0"/>
          </a:p>
          <a:p>
            <a:r>
              <a:rPr lang="en-US" dirty="0" smtClean="0"/>
              <a:t>Program:</a:t>
            </a:r>
            <a:endParaRPr lang="en-US" dirty="0"/>
          </a:p>
        </p:txBody>
      </p:sp>
      <p:graphicFrame>
        <p:nvGraphicFramePr>
          <p:cNvPr id="4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3098144"/>
              </p:ext>
            </p:extLst>
          </p:nvPr>
        </p:nvGraphicFramePr>
        <p:xfrm>
          <a:off x="1305021" y="3132547"/>
          <a:ext cx="4373880" cy="701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73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is_empty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():</a:t>
                      </a:r>
                    </a:p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return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myqueue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==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deque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72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 Queue </a:t>
            </a:r>
            <a:r>
              <a:rPr lang="en-US" dirty="0" err="1" smtClean="0"/>
              <a:t>Deque</a:t>
            </a:r>
            <a:r>
              <a:rPr lang="en-US" dirty="0" smtClean="0"/>
              <a:t> – Full Version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117309" y="1701800"/>
            <a:ext cx="5434303" cy="447040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myqueue.py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from collections import </a:t>
            </a:r>
            <a:r>
              <a:rPr lang="en-US" sz="1800" dirty="0" err="1" smtClean="0">
                <a:latin typeface="Consolas" panose="020B0609020204030204" pitchFamily="49" charset="0"/>
              </a:rPr>
              <a:t>deque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# </a:t>
            </a:r>
            <a:r>
              <a:rPr lang="en-US" sz="1800" dirty="0" err="1" smtClean="0">
                <a:latin typeface="Consolas" panose="020B0609020204030204" pitchFamily="49" charset="0"/>
              </a:rPr>
              <a:t>buat</a:t>
            </a:r>
            <a:r>
              <a:rPr lang="en-US" sz="1800" dirty="0" smtClean="0">
                <a:latin typeface="Consolas" panose="020B0609020204030204" pitchFamily="49" charset="0"/>
              </a:rPr>
              <a:t> list Q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# set list Q </a:t>
            </a:r>
            <a:r>
              <a:rPr lang="en-US" sz="1800" dirty="0" err="1" smtClean="0">
                <a:latin typeface="Consolas" panose="020B0609020204030204" pitchFamily="49" charset="0"/>
              </a:rPr>
              <a:t>kosong</a:t>
            </a:r>
            <a:endParaRPr lang="en-US" sz="1800" dirty="0" smtClean="0">
              <a:latin typeface="Consolas" panose="020B0609020204030204" pitchFamily="49" charset="0"/>
            </a:endParaRP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myqueue</a:t>
            </a:r>
            <a:r>
              <a:rPr lang="en-US" sz="1800" dirty="0" smtClean="0"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latin typeface="Consolas" panose="020B0609020204030204" pitchFamily="49" charset="0"/>
              </a:rPr>
              <a:t>deque</a:t>
            </a:r>
            <a:r>
              <a:rPr lang="en-US" sz="1800" dirty="0" smtClean="0">
                <a:latin typeface="Consolas" panose="020B0609020204030204" pitchFamily="49" charset="0"/>
              </a:rPr>
              <a:t>()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# </a:t>
            </a:r>
            <a:r>
              <a:rPr lang="en-US" sz="1800" dirty="0" err="1" smtClean="0">
                <a:latin typeface="Consolas" panose="020B0609020204030204" pitchFamily="49" charset="0"/>
              </a:rPr>
              <a:t>tambah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elemen</a:t>
            </a:r>
            <a:r>
              <a:rPr lang="en-US" sz="1800" dirty="0" smtClean="0">
                <a:latin typeface="Consolas" panose="020B0609020204030204" pitchFamily="49" charset="0"/>
              </a:rPr>
              <a:t> (</a:t>
            </a:r>
            <a:r>
              <a:rPr lang="en-US" sz="1800" dirty="0" err="1" smtClean="0">
                <a:latin typeface="Consolas" panose="020B0609020204030204" pitchFamily="49" charset="0"/>
              </a:rPr>
              <a:t>enqueue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myqueue.append</a:t>
            </a:r>
            <a:r>
              <a:rPr lang="en-US" sz="1800" dirty="0" smtClean="0">
                <a:latin typeface="Consolas" panose="020B0609020204030204" pitchFamily="49" charset="0"/>
              </a:rPr>
              <a:t>('a')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myqueue.append</a:t>
            </a:r>
            <a:r>
              <a:rPr lang="en-US" sz="1800" dirty="0" smtClean="0">
                <a:latin typeface="Consolas" panose="020B0609020204030204" pitchFamily="49" charset="0"/>
              </a:rPr>
              <a:t>('b')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myqueue.append</a:t>
            </a:r>
            <a:r>
              <a:rPr lang="en-US" sz="1800" dirty="0" smtClean="0">
                <a:latin typeface="Consolas" panose="020B0609020204030204" pitchFamily="49" charset="0"/>
              </a:rPr>
              <a:t>('c')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print(</a:t>
            </a:r>
            <a:r>
              <a:rPr lang="en-US" sz="1800" dirty="0" err="1" smtClean="0">
                <a:latin typeface="Consolas" panose="020B0609020204030204" pitchFamily="49" charset="0"/>
              </a:rPr>
              <a:t>myqueue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# </a:t>
            </a:r>
            <a:r>
              <a:rPr lang="en-US" sz="1800" dirty="0" err="1" smtClean="0">
                <a:latin typeface="Consolas" panose="020B0609020204030204" pitchFamily="49" charset="0"/>
              </a:rPr>
              <a:t>hapus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elemen</a:t>
            </a:r>
            <a:r>
              <a:rPr lang="en-US" sz="1800" dirty="0" smtClean="0">
                <a:latin typeface="Consolas" panose="020B0609020204030204" pitchFamily="49" charset="0"/>
              </a:rPr>
              <a:t> (</a:t>
            </a:r>
            <a:r>
              <a:rPr lang="en-US" sz="1800" dirty="0" err="1" smtClean="0">
                <a:latin typeface="Consolas" panose="020B0609020204030204" pitchFamily="49" charset="0"/>
              </a:rPr>
              <a:t>dequeue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</a:rPr>
              <a:t>myqueue.popleft</a:t>
            </a:r>
            <a:r>
              <a:rPr lang="en-US" sz="1800" dirty="0" smtClean="0">
                <a:latin typeface="Consolas" panose="020B0609020204030204" pitchFamily="49" charset="0"/>
              </a:rPr>
              <a:t>()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print(“data </a:t>
            </a:r>
            <a:r>
              <a:rPr lang="en-US" sz="1800" dirty="0" err="1" smtClean="0">
                <a:latin typeface="Consolas" panose="020B0609020204030204" pitchFamily="49" charset="0"/>
              </a:rPr>
              <a:t>terhapus</a:t>
            </a:r>
            <a:r>
              <a:rPr lang="en-US" sz="1800" dirty="0" smtClean="0">
                <a:latin typeface="Consolas" panose="020B0609020204030204" pitchFamily="49" charset="0"/>
              </a:rPr>
              <a:t>: ",out)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print(</a:t>
            </a:r>
            <a:r>
              <a:rPr lang="en-US" sz="1800" dirty="0" err="1" smtClean="0">
                <a:latin typeface="Consolas" panose="020B0609020204030204" pitchFamily="49" charset="0"/>
              </a:rPr>
              <a:t>myqueue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sz="1800" dirty="0" smtClean="0">
              <a:latin typeface="Consolas" panose="020B0609020204030204" pitchFamily="49" charset="0"/>
            </a:endParaRP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err="1" smtClean="0">
                <a:latin typeface="Consolas" panose="020B0609020204030204" pitchFamily="49" charset="0"/>
              </a:rPr>
              <a:t>def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is_empty</a:t>
            </a:r>
            <a:r>
              <a:rPr lang="en-US" sz="1800" dirty="0" smtClean="0">
                <a:latin typeface="Consolas" panose="020B0609020204030204" pitchFamily="49" charset="0"/>
              </a:rPr>
              <a:t>():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    return </a:t>
            </a:r>
            <a:r>
              <a:rPr lang="en-US" sz="1800" dirty="0" err="1" smtClean="0">
                <a:latin typeface="Consolas" panose="020B0609020204030204" pitchFamily="49" charset="0"/>
              </a:rPr>
              <a:t>myqueue</a:t>
            </a:r>
            <a:r>
              <a:rPr lang="en-US" sz="1800" dirty="0" smtClean="0">
                <a:latin typeface="Consolas" panose="020B0609020204030204" pitchFamily="49" charset="0"/>
              </a:rPr>
              <a:t> == </a:t>
            </a:r>
            <a:r>
              <a:rPr lang="en-US" sz="1800" dirty="0" err="1" smtClean="0">
                <a:latin typeface="Consolas" panose="020B0609020204030204" pitchFamily="49" charset="0"/>
              </a:rPr>
              <a:t>deque</a:t>
            </a:r>
            <a:r>
              <a:rPr lang="en-US" sz="1800" dirty="0" smtClean="0">
                <a:latin typeface="Consolas" panose="020B0609020204030204" pitchFamily="49" charset="0"/>
              </a:rPr>
              <a:t>()</a:t>
            </a:r>
          </a:p>
          <a:p>
            <a:pPr marL="236538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print(</a:t>
            </a:r>
            <a:r>
              <a:rPr lang="en-US" sz="1800" dirty="0" err="1" smtClean="0">
                <a:latin typeface="Consolas" panose="020B0609020204030204" pitchFamily="49" charset="0"/>
              </a:rPr>
              <a:t>is_empty</a:t>
            </a:r>
            <a:r>
              <a:rPr lang="en-US" sz="1800" dirty="0" smtClean="0">
                <a:latin typeface="Consolas" panose="020B0609020204030204" pitchFamily="49" charset="0"/>
              </a:rPr>
              <a:t>())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6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Queue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73720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2479" y="6155871"/>
            <a:ext cx="9660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Goodrich, M.T., </a:t>
            </a:r>
            <a:r>
              <a:rPr lang="en-US" sz="1600" b="1" dirty="0" err="1"/>
              <a:t>Tamassia</a:t>
            </a:r>
            <a:r>
              <a:rPr lang="en-US" sz="1600" b="1" dirty="0"/>
              <a:t>, R., </a:t>
            </a:r>
            <a:r>
              <a:rPr lang="en-US" sz="1600" b="1" dirty="0" err="1"/>
              <a:t>Goldwasser</a:t>
            </a:r>
            <a:r>
              <a:rPr lang="en-US" sz="1600" b="1" dirty="0"/>
              <a:t>, M.H.: Data Structures and Algorithms in Python. </a:t>
            </a:r>
            <a:r>
              <a:rPr lang="en-US" sz="1600" b="1" dirty="0" smtClean="0"/>
              <a:t>(</a:t>
            </a:r>
            <a:r>
              <a:rPr lang="en-US" sz="1600" b="1" dirty="0"/>
              <a:t>2013)</a:t>
            </a:r>
          </a:p>
        </p:txBody>
      </p:sp>
    </p:spTree>
    <p:extLst>
      <p:ext uri="{BB962C8B-B14F-4D97-AF65-F5344CB8AC3E}">
        <p14:creationId xmlns:p14="http://schemas.microsoft.com/office/powerpoint/2010/main" val="75498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Modifikasi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program </a:t>
            </a:r>
            <a:r>
              <a:rPr lang="en-US" b="1" dirty="0" smtClean="0"/>
              <a:t>myqueue.py</a:t>
            </a:r>
            <a:r>
              <a:rPr lang="en-US" dirty="0" smtClean="0"/>
              <a:t>:</a:t>
            </a:r>
          </a:p>
          <a:p>
            <a:pPr lvl="1">
              <a:buFontTx/>
              <a:buChar char="-"/>
            </a:pPr>
            <a:r>
              <a:rPr lang="en-US" sz="2000" dirty="0" err="1" smtClean="0"/>
              <a:t>Terapkan</a:t>
            </a:r>
            <a:r>
              <a:rPr lang="en-US" sz="2000" dirty="0" smtClean="0"/>
              <a:t> </a:t>
            </a:r>
            <a:r>
              <a:rPr lang="en-US" sz="2000" b="1" dirty="0" smtClean="0"/>
              <a:t>insert()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tersebut</a:t>
            </a:r>
            <a:endParaRPr lang="en-US" sz="2000" dirty="0" smtClean="0"/>
          </a:p>
          <a:p>
            <a:pPr lvl="1">
              <a:buFontTx/>
              <a:buChar char="-"/>
            </a:pPr>
            <a:r>
              <a:rPr lang="en-US" sz="2000" dirty="0" err="1" smtClean="0"/>
              <a:t>Terapkan</a:t>
            </a:r>
            <a:r>
              <a:rPr lang="en-US" sz="2000" dirty="0" smtClean="0"/>
              <a:t> </a:t>
            </a:r>
            <a:r>
              <a:rPr lang="en-US" sz="2000" b="1" dirty="0" smtClean="0"/>
              <a:t>pop()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program </a:t>
            </a:r>
            <a:r>
              <a:rPr lang="en-US" sz="2000" dirty="0" err="1" smtClean="0"/>
              <a:t>tersebut</a:t>
            </a:r>
            <a:endParaRPr lang="en-US" sz="2000" dirty="0" smtClean="0"/>
          </a:p>
          <a:p>
            <a:pPr lvl="1">
              <a:buFontTx/>
              <a:buChar char="-"/>
            </a:pPr>
            <a:r>
              <a:rPr lang="en-US" sz="2000" dirty="0" err="1" smtClean="0"/>
              <a:t>Tampilkan</a:t>
            </a:r>
            <a:r>
              <a:rPr lang="en-US" sz="2000" dirty="0" smtClean="0"/>
              <a:t> </a:t>
            </a:r>
            <a:r>
              <a:rPr lang="en-US" sz="2000" b="1" dirty="0" err="1" smtClean="0"/>
              <a:t>panjang</a:t>
            </a:r>
            <a:r>
              <a:rPr lang="en-US" sz="2000" dirty="0" smtClean="0"/>
              <a:t> </a:t>
            </a:r>
            <a:r>
              <a:rPr lang="en-US" sz="2000" dirty="0" err="1" smtClean="0"/>
              <a:t>antrian</a:t>
            </a:r>
            <a:r>
              <a:rPr lang="en-US" sz="2000" dirty="0" smtClean="0"/>
              <a:t> </a:t>
            </a: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menjalankan</a:t>
            </a:r>
            <a:r>
              <a:rPr lang="en-US" sz="2000" dirty="0" smtClean="0"/>
              <a:t> pop()</a:t>
            </a:r>
          </a:p>
          <a:p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input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insert() </a:t>
            </a:r>
            <a:r>
              <a:rPr lang="en-US" dirty="0" err="1" smtClean="0"/>
              <a:t>dan</a:t>
            </a:r>
            <a:r>
              <a:rPr lang="en-US" dirty="0" smtClean="0"/>
              <a:t> append()?</a:t>
            </a:r>
          </a:p>
          <a:p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eksperimen</a:t>
            </a:r>
            <a:r>
              <a:rPr lang="en-US" dirty="0" smtClean="0"/>
              <a:t> yang </a:t>
            </a:r>
            <a:r>
              <a:rPr lang="en-US" dirty="0" err="1" smtClean="0"/>
              <a:t>dilakukan</a:t>
            </a:r>
            <a:r>
              <a:rPr lang="en-US" dirty="0" smtClean="0"/>
              <a:t>,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queue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list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collections.deque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17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Michael T. Goodrich, R. T. (2013). </a:t>
            </a:r>
            <a:r>
              <a:rPr lang="en-US" i="1" dirty="0"/>
              <a:t>Data Structures &amp; Algorithms in Python.</a:t>
            </a:r>
            <a:r>
              <a:rPr lang="en-US" dirty="0"/>
              <a:t> John Wiley &amp; Sons.</a:t>
            </a:r>
          </a:p>
          <a:p>
            <a:r>
              <a:rPr lang="en-US" dirty="0" err="1"/>
              <a:t>Necaise</a:t>
            </a:r>
            <a:r>
              <a:rPr lang="en-US" dirty="0"/>
              <a:t>, R. D. (2011). </a:t>
            </a:r>
            <a:r>
              <a:rPr lang="en-US" i="1" dirty="0"/>
              <a:t>Data Structures and Algorithms Using Python.</a:t>
            </a:r>
            <a:r>
              <a:rPr lang="en-US" dirty="0"/>
              <a:t> John Wiley &amp; Sons, </a:t>
            </a:r>
            <a:r>
              <a:rPr lang="en-US" dirty="0" err="1"/>
              <a:t>Inc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5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761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Queue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 </a:t>
            </a:r>
            <a:r>
              <a:rPr lang="en-US" dirty="0" err="1" smtClean="0"/>
              <a:t>Kosong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38332"/>
              </p:ext>
            </p:extLst>
          </p:nvPr>
        </p:nvGraphicFramePr>
        <p:xfrm>
          <a:off x="2133600" y="2175933"/>
          <a:ext cx="8778240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97280"/>
                <a:gridCol w="1097280"/>
                <a:gridCol w="1097280"/>
                <a:gridCol w="1097280"/>
                <a:gridCol w="3291840"/>
                <a:gridCol w="109728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52002" y="2171453"/>
            <a:ext cx="68159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●</a:t>
            </a:r>
            <a:r>
              <a:rPr lang="en-US" sz="3200" dirty="0" smtClean="0">
                <a:solidFill>
                  <a:srgbClr val="0000FF"/>
                </a:solidFill>
                <a:latin typeface="Century Gothic" panose="020B0502020202020204" pitchFamily="34" charset="0"/>
              </a:rPr>
              <a:t>●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2003" y="4177886"/>
            <a:ext cx="1883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Head  = -1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Tail  = -1</a:t>
            </a:r>
            <a:endParaRPr lang="en-US" sz="24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92801" y="3273213"/>
            <a:ext cx="0" cy="82296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24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Queue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 </a:t>
            </a:r>
            <a:r>
              <a:rPr lang="en-US" b="1" dirty="0" err="1" smtClean="0">
                <a:solidFill>
                  <a:srgbClr val="FF0000"/>
                </a:solidFill>
              </a:rPr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63647"/>
              </p:ext>
            </p:extLst>
          </p:nvPr>
        </p:nvGraphicFramePr>
        <p:xfrm>
          <a:off x="2133600" y="2175933"/>
          <a:ext cx="8778240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97280"/>
                <a:gridCol w="1097280"/>
                <a:gridCol w="1097280"/>
                <a:gridCol w="1097280"/>
                <a:gridCol w="3291840"/>
                <a:gridCol w="1097280"/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●</a:t>
                      </a:r>
                      <a:r>
                        <a:rPr lang="en-US" sz="3000" dirty="0" smtClean="0">
                          <a:solidFill>
                            <a:srgbClr val="0000FF"/>
                          </a:solidFill>
                          <a:latin typeface="Century Gothic" panose="020B0502020202020204" pitchFamily="34" charset="0"/>
                        </a:rPr>
                        <a:t>●</a:t>
                      </a:r>
                      <a:endParaRPr lang="en-US" sz="30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19865" y="4127086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Head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Tail</a:t>
            </a:r>
            <a:endParaRPr lang="en-US" sz="24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6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Queue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 </a:t>
            </a:r>
            <a:r>
              <a:rPr lang="en-US" b="1" dirty="0" err="1" smtClean="0">
                <a:solidFill>
                  <a:srgbClr val="FF0000"/>
                </a:solidFill>
              </a:rPr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89665"/>
              </p:ext>
            </p:extLst>
          </p:nvPr>
        </p:nvGraphicFramePr>
        <p:xfrm>
          <a:off x="2133600" y="2175933"/>
          <a:ext cx="8778240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97280"/>
                <a:gridCol w="1097280"/>
                <a:gridCol w="1097280"/>
                <a:gridCol w="1097280"/>
                <a:gridCol w="3291840"/>
                <a:gridCol w="1097280"/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●</a:t>
                      </a:r>
                      <a:endParaRPr lang="en-US" sz="30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rgbClr val="0000FF"/>
                          </a:solidFill>
                          <a:latin typeface="Century Gothic" panose="020B0502020202020204" pitchFamily="34" charset="0"/>
                        </a:rPr>
                        <a:t>●</a:t>
                      </a:r>
                      <a:endParaRPr lang="en-US" sz="3000" dirty="0"/>
                    </a:p>
                  </a:txBody>
                  <a:tcPr anchor="ctr"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19865" y="412708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4830" y="412708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410140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Queue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 </a:t>
            </a:r>
            <a:r>
              <a:rPr lang="en-US" b="1" dirty="0" err="1" smtClean="0">
                <a:solidFill>
                  <a:srgbClr val="FF0000"/>
                </a:solidFill>
              </a:rPr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403005"/>
              </p:ext>
            </p:extLst>
          </p:nvPr>
        </p:nvGraphicFramePr>
        <p:xfrm>
          <a:off x="2133600" y="2175933"/>
          <a:ext cx="8778240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97280"/>
                <a:gridCol w="1097280"/>
                <a:gridCol w="1097280"/>
                <a:gridCol w="1097280"/>
                <a:gridCol w="3291840"/>
                <a:gridCol w="1097280"/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●</a:t>
                      </a:r>
                      <a:endParaRPr lang="en-US" sz="30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rgbClr val="0000FF"/>
                          </a:solidFill>
                          <a:latin typeface="Century Gothic" panose="020B0502020202020204" pitchFamily="34" charset="0"/>
                        </a:rPr>
                        <a:t>●</a:t>
                      </a:r>
                      <a:endParaRPr lang="en-US" sz="3000" dirty="0"/>
                    </a:p>
                  </a:txBody>
                  <a:tcPr anchor="ctr"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19865" y="412708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29662" y="412708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40469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Queue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 </a:t>
            </a:r>
            <a:r>
              <a:rPr lang="en-US" b="1" dirty="0" err="1" smtClean="0">
                <a:solidFill>
                  <a:srgbClr val="FF0000"/>
                </a:solidFill>
              </a:rPr>
              <a:t>Tidak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746755"/>
              </p:ext>
            </p:extLst>
          </p:nvPr>
        </p:nvGraphicFramePr>
        <p:xfrm>
          <a:off x="2133600" y="2175933"/>
          <a:ext cx="8778240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97280"/>
                <a:gridCol w="1097280"/>
                <a:gridCol w="1097280"/>
                <a:gridCol w="1097280"/>
                <a:gridCol w="3291840"/>
                <a:gridCol w="1097280"/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●</a:t>
                      </a:r>
                      <a:endParaRPr lang="en-US" sz="30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rgbClr val="0000FF"/>
                          </a:solidFill>
                          <a:latin typeface="Century Gothic" panose="020B0502020202020204" pitchFamily="34" charset="0"/>
                        </a:rPr>
                        <a:t>●</a:t>
                      </a:r>
                      <a:endParaRPr lang="en-US" sz="3000" dirty="0"/>
                    </a:p>
                  </a:txBody>
                  <a:tcPr anchor="ctr"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19865" y="412708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8381" y="412708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123361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ademic Literature 16x9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847</TotalTime>
  <Words>1780</Words>
  <Application>Microsoft Office PowerPoint</Application>
  <PresentationFormat>Custom</PresentationFormat>
  <Paragraphs>640</Paragraphs>
  <Slides>42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Academic Literature 16x9</vt:lpstr>
      <vt:lpstr>queue</vt:lpstr>
      <vt:lpstr>Review</vt:lpstr>
      <vt:lpstr>Queue</vt:lpstr>
      <vt:lpstr>Operasi Queue</vt:lpstr>
      <vt:lpstr>Ilustrasi Queue</vt:lpstr>
      <vt:lpstr>Ilustrasi Queue</vt:lpstr>
      <vt:lpstr>Ilustrasi Queue</vt:lpstr>
      <vt:lpstr>Ilustrasi Queue</vt:lpstr>
      <vt:lpstr>Ilustrasi Queue</vt:lpstr>
      <vt:lpstr>Ilustrasi Queue</vt:lpstr>
      <vt:lpstr>Ilustrasi Queue</vt:lpstr>
      <vt:lpstr>Ilustrasi - Enqueue (1)</vt:lpstr>
      <vt:lpstr>Ilustrasi - Enqueue (2)</vt:lpstr>
      <vt:lpstr>Ilustrasi - Dequeue (1)</vt:lpstr>
      <vt:lpstr>Ilustrasi - Dequeue (2)</vt:lpstr>
      <vt:lpstr>Implementasi Queue</vt:lpstr>
      <vt:lpstr>Implementasi Queue dengan List</vt:lpstr>
      <vt:lpstr>Representasi Queue dalam Array (List)</vt:lpstr>
      <vt:lpstr>Enqueue</vt:lpstr>
      <vt:lpstr>Contoh - Enqueue dengan List (1)</vt:lpstr>
      <vt:lpstr>Contoh - Enqueue dengan List (2)</vt:lpstr>
      <vt:lpstr>Dequeue</vt:lpstr>
      <vt:lpstr>Contoh - Dequeue dengan List (1)</vt:lpstr>
      <vt:lpstr>Contoh - Dequeue dengan List (2)</vt:lpstr>
      <vt:lpstr>Is_empty</vt:lpstr>
      <vt:lpstr>Contoh – is_empty</vt:lpstr>
      <vt:lpstr>Contoh – is_empty</vt:lpstr>
      <vt:lpstr>Contoh – is_empty</vt:lpstr>
      <vt:lpstr>Len</vt:lpstr>
      <vt:lpstr>Contoh Program Queue List – Full Version</vt:lpstr>
      <vt:lpstr>Latihan 1</vt:lpstr>
      <vt:lpstr>Implementasi Queue dengan Deque</vt:lpstr>
      <vt:lpstr>Program Queue dengan Deque</vt:lpstr>
      <vt:lpstr>Ilustrasi Queue dengan Deque</vt:lpstr>
      <vt:lpstr>Ilustrasi Enqueue (Queue dengan Deque) - 1</vt:lpstr>
      <vt:lpstr>Ilustrasi Enqueue (Queue dengan Deque) - 2</vt:lpstr>
      <vt:lpstr>Ilustrasi Dequeue (Queue dengan Deque)</vt:lpstr>
      <vt:lpstr>Is_empty (Queue dengan Deque)</vt:lpstr>
      <vt:lpstr>Contoh Program Queue Deque – Full Version</vt:lpstr>
      <vt:lpstr>Latihan 2</vt:lpstr>
      <vt:lpstr>Referensi</vt:lpstr>
      <vt:lpstr>Terima kasih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DanangWU</dc:creator>
  <cp:lastModifiedBy>Private Naufal</cp:lastModifiedBy>
  <cp:revision>134</cp:revision>
  <dcterms:created xsi:type="dcterms:W3CDTF">2020-07-28T13:18:56Z</dcterms:created>
  <dcterms:modified xsi:type="dcterms:W3CDTF">2020-10-14T16:00:37Z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