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8"/>
  </p:notesMasterIdLst>
  <p:sldIdLst>
    <p:sldId id="257" r:id="rId2"/>
    <p:sldId id="276" r:id="rId3"/>
    <p:sldId id="277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8" r:id="rId23"/>
    <p:sldId id="297" r:id="rId24"/>
    <p:sldId id="299" r:id="rId25"/>
    <p:sldId id="278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D7D31"/>
    <a:srgbClr val="70AD47"/>
    <a:srgbClr val="D6D6D6"/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5326" autoAdjust="0"/>
  </p:normalViewPr>
  <p:slideViewPr>
    <p:cSldViewPr snapToGrid="0">
      <p:cViewPr varScale="1">
        <p:scale>
          <a:sx n="45" d="100"/>
          <a:sy n="45" d="100"/>
        </p:scale>
        <p:origin x="62" y="78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18/08/2020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7951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972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130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360409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2400"/>
            </a:lvl1pPr>
            <a:lvl2pPr>
              <a:lnSpc>
                <a:spcPct val="100000"/>
              </a:lnSpc>
              <a:spcBef>
                <a:spcPts val="0"/>
              </a:spcBef>
              <a:defRPr sz="20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144934" y="6311900"/>
            <a:ext cx="340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TIM STRUKTUR DATA – TI UDINUS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934" y="6311900"/>
            <a:ext cx="340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TIM STRUKTUR DATA – TI UDINUS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934" y="6311900"/>
            <a:ext cx="340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TIM STRUKTUR DATA – TI UDINUS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144934" y="6311900"/>
            <a:ext cx="340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TIM STRUKTUR DATA – TI UDINUS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510369"/>
            <a:ext cx="4778189" cy="1399364"/>
          </a:xfrm>
        </p:spPr>
        <p:txBody>
          <a:bodyPr anchor="ctr">
            <a:normAutofit fontScale="92500" lnSpcReduction="20000"/>
          </a:bodyPr>
          <a:lstStyle/>
          <a:p>
            <a:pPr>
              <a:spcBef>
                <a:spcPts val="600"/>
              </a:spcBef>
            </a:pPr>
            <a:endParaRPr lang="en-ID" sz="1400" dirty="0" smtClean="0"/>
          </a:p>
          <a:p>
            <a:pPr>
              <a:spcBef>
                <a:spcPts val="600"/>
              </a:spcBef>
            </a:pPr>
            <a:r>
              <a:rPr lang="en-ID" sz="1900" i="0" dirty="0" smtClean="0">
                <a:latin typeface="Signika" panose="02010003020600000004"/>
                <a:ea typeface="Tahoma" panose="020B0604030504040204" pitchFamily="34" charset="0"/>
                <a:cs typeface="Tahoma" panose="020B0604030504040204" pitchFamily="34" charset="0"/>
              </a:rPr>
              <a:t>TIM STRUKTUR DATA</a:t>
            </a:r>
          </a:p>
          <a:p>
            <a:pPr>
              <a:spcBef>
                <a:spcPts val="600"/>
              </a:spcBef>
            </a:pPr>
            <a:r>
              <a:rPr lang="en-ID" sz="1900" i="0" dirty="0" smtClean="0">
                <a:latin typeface="Signika" panose="02010003020600000004"/>
                <a:ea typeface="Tahoma" panose="020B0604030504040204" pitchFamily="34" charset="0"/>
                <a:cs typeface="Tahoma" panose="020B0604030504040204" pitchFamily="34" charset="0"/>
              </a:rPr>
              <a:t>TEKNIK INFORMATIKA S1</a:t>
            </a:r>
          </a:p>
          <a:p>
            <a:pPr>
              <a:spcBef>
                <a:spcPts val="600"/>
              </a:spcBef>
            </a:pPr>
            <a:r>
              <a:rPr lang="en-ID" sz="1900" i="0" dirty="0" smtClean="0">
                <a:latin typeface="Signika" panose="02010003020600000004"/>
                <a:ea typeface="Tahoma" panose="020B0604030504040204" pitchFamily="34" charset="0"/>
                <a:cs typeface="Tahoma" panose="020B0604030504040204" pitchFamily="34" charset="0"/>
              </a:rPr>
              <a:t>UNIVERSITAS DIAN NUSWANTORO</a:t>
            </a:r>
          </a:p>
          <a:p>
            <a:pPr>
              <a:spcBef>
                <a:spcPts val="600"/>
              </a:spcBef>
            </a:pPr>
            <a:r>
              <a:rPr lang="en-ID" sz="1900" i="0" dirty="0" smtClean="0">
                <a:latin typeface="Signika" panose="02010003020600000004"/>
                <a:ea typeface="Tahoma" panose="020B0604030504040204" pitchFamily="34" charset="0"/>
                <a:cs typeface="Tahoma" panose="020B0604030504040204" pitchFamily="34" charset="0"/>
              </a:rPr>
              <a:t>2020</a:t>
            </a:r>
            <a:endParaRPr lang="en-ID" sz="1900" i="0" dirty="0">
              <a:latin typeface="Signika" panose="02010003020600000004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024" y="2270642"/>
            <a:ext cx="5907741" cy="20198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ABSTRACT DATA TYPE</a:t>
            </a:r>
            <a:endParaRPr lang="en-ID" sz="4800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xmlns="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9324975" y="665384"/>
            <a:ext cx="2295526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STRUKTUR DATA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Colourful illustration of programmer working Free Vector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AFBFD"/>
              </a:clrFrom>
              <a:clrTo>
                <a:srgbClr val="FAFB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1" b="14590"/>
          <a:stretch/>
        </p:blipFill>
        <p:spPr bwMode="auto">
          <a:xfrm>
            <a:off x="130846" y="2270642"/>
            <a:ext cx="4652227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ISI ATRIBUT DAN METHOD DARI CLASS KOORDINAT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Atribut</a:t>
            </a:r>
            <a:r>
              <a:rPr lang="en-US" dirty="0" smtClean="0"/>
              <a:t> data:</a:t>
            </a:r>
          </a:p>
          <a:p>
            <a:pPr lvl="1">
              <a:buFontTx/>
              <a:buChar char="-"/>
            </a:pPr>
            <a:r>
              <a:rPr lang="en-US" dirty="0" err="1" smtClean="0"/>
              <a:t>Pikirkan</a:t>
            </a:r>
            <a:r>
              <a:rPr lang="en-US" dirty="0" smtClean="0"/>
              <a:t> data yang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class yang </a:t>
            </a:r>
            <a:r>
              <a:rPr lang="en-US" dirty="0" err="1" smtClean="0"/>
              <a:t>dibangun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0000FF"/>
                </a:solidFill>
              </a:rPr>
              <a:t>Atribut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x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dan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y</a:t>
            </a:r>
            <a:r>
              <a:rPr lang="en-US" dirty="0" smtClean="0"/>
              <a:t> ; </a:t>
            </a:r>
            <a:r>
              <a:rPr lang="en-US" dirty="0" err="1" smtClean="0"/>
              <a:t>Koordinat</a:t>
            </a:r>
            <a:r>
              <a:rPr lang="en-US" dirty="0" smtClean="0"/>
              <a:t>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x </a:t>
            </a:r>
            <a:r>
              <a:rPr lang="en-US" dirty="0" err="1" smtClean="0"/>
              <a:t>dan</a:t>
            </a:r>
            <a:r>
              <a:rPr lang="en-US" dirty="0" smtClean="0"/>
              <a:t> y</a:t>
            </a:r>
          </a:p>
          <a:p>
            <a:pPr lvl="1">
              <a:buFontTx/>
              <a:buChar char="-"/>
            </a:pPr>
            <a:endParaRPr lang="en-US" dirty="0"/>
          </a:p>
          <a:p>
            <a:r>
              <a:rPr lang="en-US" dirty="0" smtClean="0"/>
              <a:t>Method:</a:t>
            </a:r>
          </a:p>
          <a:p>
            <a:pPr lvl="1">
              <a:buFontTx/>
              <a:buChar char="-"/>
            </a:pPr>
            <a:r>
              <a:rPr lang="en-US" dirty="0" err="1" smtClean="0"/>
              <a:t>Pikirkan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class yang </a:t>
            </a:r>
            <a:r>
              <a:rPr lang="en-US" dirty="0" err="1" smtClean="0"/>
              <a:t>dibangun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err="1" smtClean="0"/>
              <a:t>Pikirkan</a:t>
            </a:r>
            <a:r>
              <a:rPr lang="en-US" dirty="0" smtClean="0"/>
              <a:t> juga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agar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lain</a:t>
            </a:r>
          </a:p>
          <a:p>
            <a:pPr lvl="1">
              <a:buFontTx/>
              <a:buChar char="-"/>
            </a:pPr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method </a:t>
            </a:r>
            <a:r>
              <a:rPr lang="en-US" dirty="0" err="1" smtClean="0">
                <a:solidFill>
                  <a:srgbClr val="0000FF"/>
                </a:solidFill>
              </a:rPr>
              <a:t>untuk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menghitung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jarak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antar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dua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titik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koordinat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482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MENDEFINISIKAN BAGAIMANA MEMBUAT </a:t>
            </a:r>
            <a:br>
              <a:rPr lang="en-US" dirty="0" smtClean="0"/>
            </a:br>
            <a:r>
              <a:rPr lang="en-US" dirty="0" smtClean="0"/>
              <a:t>INSTANCE OF CLASS (OBJECT)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4604872" cy="3604091"/>
          </a:xfrm>
        </p:spPr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object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penetapan</a:t>
            </a:r>
            <a:r>
              <a:rPr lang="en-US" dirty="0" smtClean="0"/>
              <a:t> </a:t>
            </a:r>
            <a:r>
              <a:rPr lang="en-US" i="1" dirty="0" smtClean="0"/>
              <a:t>(assign)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err="1" smtClean="0"/>
              <a:t>contoh</a:t>
            </a:r>
            <a:r>
              <a:rPr lang="en-US" dirty="0" smtClean="0"/>
              <a:t>: node = </a:t>
            </a:r>
            <a:r>
              <a:rPr lang="en-US" dirty="0" err="1" smtClean="0"/>
              <a:t>Koordinat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b="1" dirty="0" smtClean="0"/>
              <a:t>special method</a:t>
            </a:r>
            <a:r>
              <a:rPr lang="en-US" dirty="0" smtClean="0"/>
              <a:t> (</a:t>
            </a:r>
            <a:r>
              <a:rPr lang="en-US" dirty="0" err="1" smtClean="0"/>
              <a:t>disebut</a:t>
            </a:r>
            <a:r>
              <a:rPr lang="en-US" dirty="0" smtClean="0"/>
              <a:t> juga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u="sng" dirty="0" smtClean="0"/>
              <a:t>constructor</a:t>
            </a:r>
            <a:r>
              <a:rPr lang="en-US" dirty="0" smtClean="0"/>
              <a:t>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menginisialisasi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data</a:t>
            </a:r>
          </a:p>
          <a:p>
            <a:pPr marL="457200" lvl="1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Contoh</a:t>
            </a:r>
            <a:r>
              <a:rPr lang="en-US" dirty="0" smtClean="0"/>
              <a:t> : __</a:t>
            </a:r>
            <a:r>
              <a:rPr lang="en-US" dirty="0" err="1" smtClean="0"/>
              <a:t>init</a:t>
            </a:r>
            <a:r>
              <a:rPr lang="en-US" dirty="0" smtClean="0"/>
              <a:t>__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61428" y="2375523"/>
            <a:ext cx="53158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Consolas" panose="020B0609020204030204" pitchFamily="49" charset="0"/>
              </a:rPr>
              <a:t>c</a:t>
            </a:r>
            <a:r>
              <a:rPr lang="en-US" sz="2200" b="1" dirty="0" smtClean="0">
                <a:latin typeface="Consolas" panose="020B0609020204030204" pitchFamily="49" charset="0"/>
              </a:rPr>
              <a:t>lass </a:t>
            </a:r>
            <a:r>
              <a:rPr lang="en-US" sz="2200" b="1" dirty="0" err="1" smtClean="0">
                <a:latin typeface="Consolas" panose="020B0609020204030204" pitchFamily="49" charset="0"/>
              </a:rPr>
              <a:t>koordinat</a:t>
            </a:r>
            <a:r>
              <a:rPr lang="en-US" sz="2200" b="1" dirty="0" smtClean="0">
                <a:latin typeface="Consolas" panose="020B0609020204030204" pitchFamily="49" charset="0"/>
              </a:rPr>
              <a:t>(object) :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</a:rPr>
              <a:t>      </a:t>
            </a:r>
            <a:r>
              <a:rPr lang="en-US" sz="2200" b="1" dirty="0" err="1" smtClean="0">
                <a:latin typeface="Consolas" panose="020B0609020204030204" pitchFamily="49" charset="0"/>
              </a:rPr>
              <a:t>def</a:t>
            </a:r>
            <a:r>
              <a:rPr lang="en-US" sz="2200" b="1" dirty="0" smtClean="0">
                <a:latin typeface="Consolas" panose="020B0609020204030204" pitchFamily="49" charset="0"/>
              </a:rPr>
              <a:t> __</a:t>
            </a:r>
            <a:r>
              <a:rPr lang="en-US" sz="2200" b="1" dirty="0" err="1" smtClean="0">
                <a:latin typeface="Consolas" panose="020B0609020204030204" pitchFamily="49" charset="0"/>
              </a:rPr>
              <a:t>init</a:t>
            </a:r>
            <a:r>
              <a:rPr lang="en-US" sz="2200" b="1" dirty="0" smtClean="0">
                <a:latin typeface="Consolas" panose="020B0609020204030204" pitchFamily="49" charset="0"/>
              </a:rPr>
              <a:t>__(self, x, y) :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</a:rPr>
              <a:t>          </a:t>
            </a:r>
            <a:r>
              <a:rPr lang="en-US" sz="2200" b="1" dirty="0" err="1" smtClean="0">
                <a:latin typeface="Consolas" panose="020B0609020204030204" pitchFamily="49" charset="0"/>
              </a:rPr>
              <a:t>self.x</a:t>
            </a:r>
            <a:r>
              <a:rPr lang="en-US" sz="2200" b="1" dirty="0" smtClean="0">
                <a:latin typeface="Consolas" panose="020B0609020204030204" pitchFamily="49" charset="0"/>
              </a:rPr>
              <a:t> = x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</a:rPr>
              <a:t>          </a:t>
            </a:r>
            <a:r>
              <a:rPr lang="en-US" sz="2200" b="1" dirty="0" err="1" smtClean="0">
                <a:latin typeface="Consolas" panose="020B0609020204030204" pitchFamily="49" charset="0"/>
              </a:rPr>
              <a:t>self.y</a:t>
            </a:r>
            <a:r>
              <a:rPr lang="en-US" sz="2200" b="1" dirty="0" smtClean="0">
                <a:latin typeface="Consolas" panose="020B0609020204030204" pitchFamily="49" charset="0"/>
              </a:rPr>
              <a:t> = y</a:t>
            </a:r>
            <a:endParaRPr lang="en-US" sz="2200" b="1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4246" y="4176015"/>
            <a:ext cx="163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Special method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(constructor)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28311" y="4161472"/>
            <a:ext cx="1336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Parameter yang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Mereferensi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Instance of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66332" y="5638800"/>
            <a:ext cx="2630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Dua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atribut</a:t>
            </a:r>
            <a:r>
              <a:rPr lang="en-US" dirty="0" smtClean="0">
                <a:solidFill>
                  <a:srgbClr val="FF0000"/>
                </a:solidFill>
              </a:rPr>
              <a:t> data (x </a:t>
            </a:r>
            <a:r>
              <a:rPr lang="en-US" dirty="0" err="1" smtClean="0">
                <a:solidFill>
                  <a:srgbClr val="FF0000"/>
                </a:solidFill>
              </a:rPr>
              <a:t>dan</a:t>
            </a:r>
            <a:r>
              <a:rPr lang="en-US" dirty="0" smtClean="0">
                <a:solidFill>
                  <a:srgbClr val="FF0000"/>
                </a:solidFill>
              </a:rPr>
              <a:t> y)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Untuk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setiap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objek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07268" y="1790630"/>
            <a:ext cx="1514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 x </a:t>
            </a:r>
            <a:r>
              <a:rPr lang="en-US" dirty="0" err="1" smtClean="0">
                <a:solidFill>
                  <a:srgbClr val="FF0000"/>
                </a:solidFill>
              </a:rPr>
              <a:t>dan</a:t>
            </a:r>
            <a:r>
              <a:rPr lang="en-US" dirty="0" smtClean="0">
                <a:solidFill>
                  <a:srgbClr val="FF0000"/>
                </a:solidFill>
              </a:rPr>
              <a:t> y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Yang </a:t>
            </a:r>
            <a:r>
              <a:rPr lang="en-US" dirty="0" err="1" smtClean="0">
                <a:solidFill>
                  <a:srgbClr val="FF0000"/>
                </a:solidFill>
              </a:rPr>
              <a:t>akan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kita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inisialisasi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rot="5400000">
            <a:off x="10872330" y="2655647"/>
            <a:ext cx="155448" cy="640080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0"/>
          </p:cNvCxnSpPr>
          <p:nvPr/>
        </p:nvCxnSpPr>
        <p:spPr>
          <a:xfrm flipH="1" flipV="1">
            <a:off x="10092267" y="3435410"/>
            <a:ext cx="1404476" cy="7260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</p:cNvCxnSpPr>
          <p:nvPr/>
        </p:nvCxnSpPr>
        <p:spPr>
          <a:xfrm flipH="1" flipV="1">
            <a:off x="9181435" y="4499180"/>
            <a:ext cx="1" cy="11396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0"/>
          </p:cNvCxnSpPr>
          <p:nvPr/>
        </p:nvCxnSpPr>
        <p:spPr>
          <a:xfrm flipV="1">
            <a:off x="7232131" y="3435410"/>
            <a:ext cx="1268402" cy="7406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88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PEMBUATAN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364" y="2339511"/>
            <a:ext cx="5265272" cy="236795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Consolas" panose="020B0609020204030204" pitchFamily="49" charset="0"/>
              </a:rPr>
              <a:t>titik_c</a:t>
            </a:r>
            <a:r>
              <a:rPr lang="en-US" b="1" dirty="0" smtClean="0"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latin typeface="Consolas" panose="020B0609020204030204" pitchFamily="49" charset="0"/>
              </a:rPr>
              <a:t>Koordinat</a:t>
            </a:r>
            <a:r>
              <a:rPr lang="en-US" b="1" dirty="0" smtClean="0">
                <a:latin typeface="Consolas" panose="020B0609020204030204" pitchFamily="49" charset="0"/>
              </a:rPr>
              <a:t>(4,5)</a:t>
            </a:r>
          </a:p>
          <a:p>
            <a:pPr marL="0" indent="0">
              <a:buNone/>
            </a:pPr>
            <a:r>
              <a:rPr lang="en-US" b="1" dirty="0" err="1" smtClean="0">
                <a:latin typeface="Consolas" panose="020B0609020204030204" pitchFamily="49" charset="0"/>
              </a:rPr>
              <a:t>titik_asal</a:t>
            </a:r>
            <a:r>
              <a:rPr lang="en-US" b="1" dirty="0" smtClean="0"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latin typeface="Consolas" panose="020B0609020204030204" pitchFamily="49" charset="0"/>
              </a:rPr>
              <a:t>Koordinat</a:t>
            </a:r>
            <a:r>
              <a:rPr lang="en-US" b="1" dirty="0" smtClean="0">
                <a:latin typeface="Consolas" panose="020B0609020204030204" pitchFamily="49" charset="0"/>
              </a:rPr>
              <a:t>(0,0)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</a:rPr>
              <a:t>print(</a:t>
            </a:r>
            <a:r>
              <a:rPr lang="en-US" b="1" dirty="0" err="1" smtClean="0">
                <a:latin typeface="Consolas" panose="020B0609020204030204" pitchFamily="49" charset="0"/>
              </a:rPr>
              <a:t>titik_c.x</a:t>
            </a:r>
            <a:r>
              <a:rPr lang="en-US" b="1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</a:rPr>
              <a:t>print(</a:t>
            </a:r>
            <a:r>
              <a:rPr lang="en-US" b="1" dirty="0" err="1" smtClean="0">
                <a:latin typeface="Consolas" panose="020B0609020204030204" pitchFamily="49" charset="0"/>
              </a:rPr>
              <a:t>titik_asal.x</a:t>
            </a:r>
            <a:r>
              <a:rPr lang="en-US" b="1" dirty="0" smtClean="0">
                <a:latin typeface="Consolas" panose="020B0609020204030204" pitchFamily="49" charset="0"/>
              </a:rPr>
              <a:t>)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98533" y="2339511"/>
            <a:ext cx="2438400" cy="505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38133" y="3523490"/>
            <a:ext cx="3098800" cy="472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77200" y="1037478"/>
            <a:ext cx="2755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Buat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objek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baru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dari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tipe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koordinat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Berikan</a:t>
            </a:r>
            <a:r>
              <a:rPr lang="en-US" b="1" dirty="0" smtClean="0">
                <a:solidFill>
                  <a:srgbClr val="FF0000"/>
                </a:solidFill>
              </a:rPr>
              <a:t> 4 </a:t>
            </a:r>
            <a:r>
              <a:rPr lang="en-US" b="1" dirty="0" err="1" smtClean="0">
                <a:solidFill>
                  <a:srgbClr val="FF0000"/>
                </a:solidFill>
              </a:rPr>
              <a:t>dan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b="1" dirty="0" err="1" smtClean="0">
                <a:solidFill>
                  <a:srgbClr val="FF0000"/>
                </a:solidFill>
              </a:rPr>
              <a:t>ke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__</a:t>
            </a:r>
            <a:r>
              <a:rPr lang="en-US" b="1" dirty="0" err="1" smtClean="0"/>
              <a:t>init</a:t>
            </a:r>
            <a:r>
              <a:rPr lang="en-US" b="1" dirty="0" smtClean="0"/>
              <a:t>__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705600" y="1499143"/>
            <a:ext cx="1371600" cy="7191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77199" y="4162842"/>
            <a:ext cx="347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Akses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Atribut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dari</a:t>
            </a:r>
            <a:r>
              <a:rPr lang="en-US" b="1" dirty="0" smtClean="0">
                <a:solidFill>
                  <a:srgbClr val="FF0000"/>
                </a:solidFill>
              </a:rPr>
              <a:t> instance </a:t>
            </a:r>
            <a:r>
              <a:rPr lang="en-US" b="1" dirty="0" err="1" smtClean="0"/>
              <a:t>titik_c</a:t>
            </a:r>
            <a:endParaRPr lang="en-US" b="1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Gunakan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dot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untuk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mengakses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atribut</a:t>
            </a:r>
            <a:r>
              <a:rPr lang="en-US" b="1" dirty="0" smtClean="0">
                <a:solidFill>
                  <a:srgbClr val="FF0000"/>
                </a:solidFill>
              </a:rPr>
              <a:t> instance </a:t>
            </a:r>
            <a:r>
              <a:rPr lang="en-US" b="1" dirty="0" err="1" smtClean="0"/>
              <a:t>titik_c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41928" y="5469467"/>
            <a:ext cx="839255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FF"/>
                </a:solidFill>
              </a:rPr>
              <a:t>Data </a:t>
            </a:r>
            <a:r>
              <a:rPr lang="en-US" sz="2000" dirty="0" err="1" smtClean="0">
                <a:solidFill>
                  <a:srgbClr val="0000FF"/>
                </a:solidFill>
              </a:rPr>
              <a:t>atribut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dari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suatu</a:t>
            </a:r>
            <a:r>
              <a:rPr lang="en-US" sz="2000" dirty="0" smtClean="0">
                <a:solidFill>
                  <a:srgbClr val="0000FF"/>
                </a:solidFill>
              </a:rPr>
              <a:t> instance </a:t>
            </a:r>
            <a:r>
              <a:rPr lang="en-US" sz="2000" dirty="0" err="1" smtClean="0">
                <a:solidFill>
                  <a:srgbClr val="0000FF"/>
                </a:solidFill>
              </a:rPr>
              <a:t>atau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objek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disebut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dengan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/>
              <a:t>instance </a:t>
            </a:r>
            <a:r>
              <a:rPr lang="en-US" sz="2000" b="1" dirty="0" err="1" smtClean="0"/>
              <a:t>variabel</a:t>
            </a:r>
            <a:endParaRPr lang="en-US" sz="2000" b="1" dirty="0" smtClean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0000FF"/>
                </a:solidFill>
              </a:rPr>
              <a:t>Jangan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memanggil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/>
              <a:t>self</a:t>
            </a:r>
            <a:r>
              <a:rPr lang="en-US" sz="2000" dirty="0" smtClean="0">
                <a:solidFill>
                  <a:srgbClr val="0000FF"/>
                </a:solidFill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</a:rPr>
              <a:t>karena</a:t>
            </a:r>
            <a:r>
              <a:rPr lang="en-US" sz="2000" dirty="0" smtClean="0">
                <a:solidFill>
                  <a:srgbClr val="0000FF"/>
                </a:solidFill>
              </a:rPr>
              <a:t> Python </a:t>
            </a:r>
            <a:r>
              <a:rPr lang="en-US" sz="2000" dirty="0" err="1" smtClean="0">
                <a:solidFill>
                  <a:srgbClr val="0000FF"/>
                </a:solidFill>
              </a:rPr>
              <a:t>sudah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melakukan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secara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otomatis</a:t>
            </a:r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 flipV="1">
            <a:off x="7213600" y="4162842"/>
            <a:ext cx="863599" cy="4616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3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6162739" cy="4162891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class </a:t>
            </a:r>
            <a:r>
              <a:rPr lang="en-US" sz="2000" dirty="0" err="1" smtClean="0">
                <a:latin typeface="Consolas" panose="020B0609020204030204" pitchFamily="49" charset="0"/>
              </a:rPr>
              <a:t>Koordinat</a:t>
            </a:r>
            <a:r>
              <a:rPr lang="en-US" sz="2000" dirty="0" smtClean="0">
                <a:latin typeface="Consolas" panose="020B0609020204030204" pitchFamily="49" charset="0"/>
              </a:rPr>
              <a:t>(object):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__</a:t>
            </a:r>
            <a:r>
              <a:rPr lang="en-US" sz="2000" dirty="0" err="1" smtClean="0">
                <a:latin typeface="Consolas" panose="020B0609020204030204" pitchFamily="49" charset="0"/>
              </a:rPr>
              <a:t>init</a:t>
            </a:r>
            <a:r>
              <a:rPr lang="en-US" sz="2000" dirty="0" smtClean="0">
                <a:latin typeface="Consolas" panose="020B0609020204030204" pitchFamily="49" charset="0"/>
              </a:rPr>
              <a:t>__(</a:t>
            </a:r>
            <a:r>
              <a:rPr lang="en-US" sz="2000" dirty="0" err="1" smtClean="0">
                <a:latin typeface="Consolas" panose="020B0609020204030204" pitchFamily="49" charset="0"/>
              </a:rPr>
              <a:t>self,x,y</a:t>
            </a:r>
            <a:r>
              <a:rPr lang="en-US" sz="2000" dirty="0" smtClean="0">
                <a:latin typeface="Consolas" panose="020B0609020204030204" pitchFamily="49" charset="0"/>
              </a:rPr>
              <a:t>):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self.x</a:t>
            </a:r>
            <a:r>
              <a:rPr lang="en-US" sz="2000" dirty="0" smtClean="0">
                <a:latin typeface="Consolas" panose="020B0609020204030204" pitchFamily="49" charset="0"/>
              </a:rPr>
              <a:t> =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self.y</a:t>
            </a:r>
            <a:r>
              <a:rPr lang="en-US" sz="2000" dirty="0" smtClean="0">
                <a:latin typeface="Consolas" panose="020B0609020204030204" pitchFamily="49" charset="0"/>
              </a:rPr>
              <a:t> = y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main():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titik_c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Koordinat</a:t>
            </a:r>
            <a:r>
              <a:rPr lang="en-US" sz="2000" dirty="0" smtClean="0">
                <a:latin typeface="Consolas" panose="020B0609020204030204" pitchFamily="49" charset="0"/>
              </a:rPr>
              <a:t> (4,5)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titik_asal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Koordinat</a:t>
            </a:r>
            <a:r>
              <a:rPr lang="en-US" sz="2000" dirty="0" smtClean="0">
                <a:latin typeface="Consolas" panose="020B0609020204030204" pitchFamily="49" charset="0"/>
              </a:rPr>
              <a:t>(0,0)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print(“</a:t>
            </a:r>
            <a:r>
              <a:rPr lang="en-US" sz="2000" dirty="0" err="1" smtClean="0">
                <a:latin typeface="Consolas" panose="020B0609020204030204" pitchFamily="49" charset="0"/>
              </a:rPr>
              <a:t>titik</a:t>
            </a:r>
            <a:r>
              <a:rPr lang="en-US" sz="2000" dirty="0" smtClean="0">
                <a:latin typeface="Consolas" panose="020B0609020204030204" pitchFamily="49" charset="0"/>
              </a:rPr>
              <a:t> c: x=”, </a:t>
            </a:r>
            <a:r>
              <a:rPr lang="en-US" sz="2000" dirty="0" err="1" smtClean="0">
                <a:latin typeface="Consolas" panose="020B0609020204030204" pitchFamily="49" charset="0"/>
              </a:rPr>
              <a:t>titik_c.x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print</a:t>
            </a:r>
            <a:r>
              <a:rPr lang="en-US" sz="2000" dirty="0">
                <a:latin typeface="Consolas" panose="020B0609020204030204" pitchFamily="49" charset="0"/>
              </a:rPr>
              <a:t>(“</a:t>
            </a:r>
            <a:r>
              <a:rPr lang="en-US" sz="2000" dirty="0" err="1">
                <a:latin typeface="Consolas" panose="020B0609020204030204" pitchFamily="49" charset="0"/>
              </a:rPr>
              <a:t>titik</a:t>
            </a:r>
            <a:r>
              <a:rPr lang="en-US" sz="2000" dirty="0">
                <a:latin typeface="Consolas" panose="020B0609020204030204" pitchFamily="49" charset="0"/>
              </a:rPr>
              <a:t> c: </a:t>
            </a:r>
            <a:r>
              <a:rPr lang="en-US" sz="2000" dirty="0" smtClean="0">
                <a:latin typeface="Consolas" panose="020B0609020204030204" pitchFamily="49" charset="0"/>
              </a:rPr>
              <a:t>y=”, </a:t>
            </a:r>
            <a:r>
              <a:rPr lang="en-US" sz="2000" dirty="0" err="1" smtClean="0">
                <a:latin typeface="Consolas" panose="020B0609020204030204" pitchFamily="49" charset="0"/>
              </a:rPr>
              <a:t>titik_c.y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print</a:t>
            </a:r>
            <a:r>
              <a:rPr lang="en-US" sz="2000" dirty="0">
                <a:latin typeface="Consolas" panose="020B0609020204030204" pitchFamily="49" charset="0"/>
              </a:rPr>
              <a:t>(“</a:t>
            </a:r>
            <a:r>
              <a:rPr lang="en-US" sz="2000" dirty="0" err="1">
                <a:latin typeface="Consolas" panose="020B0609020204030204" pitchFamily="49" charset="0"/>
              </a:rPr>
              <a:t>titik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asal</a:t>
            </a:r>
            <a:r>
              <a:rPr lang="en-US" sz="2000" dirty="0" smtClean="0">
                <a:latin typeface="Consolas" panose="020B0609020204030204" pitchFamily="49" charset="0"/>
              </a:rPr>
              <a:t>: </a:t>
            </a:r>
            <a:r>
              <a:rPr lang="en-US" sz="2000" dirty="0">
                <a:latin typeface="Consolas" panose="020B0609020204030204" pitchFamily="49" charset="0"/>
              </a:rPr>
              <a:t>x=”, </a:t>
            </a:r>
            <a:r>
              <a:rPr lang="en-US" sz="2000" dirty="0" err="1" smtClean="0">
                <a:latin typeface="Consolas" panose="020B0609020204030204" pitchFamily="49" charset="0"/>
              </a:rPr>
              <a:t>titik_asal.x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print</a:t>
            </a:r>
            <a:r>
              <a:rPr lang="en-US" sz="2000" dirty="0">
                <a:latin typeface="Consolas" panose="020B0609020204030204" pitchFamily="49" charset="0"/>
              </a:rPr>
              <a:t>(“</a:t>
            </a:r>
            <a:r>
              <a:rPr lang="en-US" sz="2000" dirty="0" err="1">
                <a:latin typeface="Consolas" panose="020B0609020204030204" pitchFamily="49" charset="0"/>
              </a:rPr>
              <a:t>titik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asal</a:t>
            </a:r>
            <a:r>
              <a:rPr lang="en-US" sz="2000" dirty="0">
                <a:latin typeface="Consolas" panose="020B0609020204030204" pitchFamily="49" charset="0"/>
              </a:rPr>
              <a:t>: </a:t>
            </a:r>
            <a:r>
              <a:rPr lang="en-US" sz="2000" dirty="0" smtClean="0">
                <a:latin typeface="Consolas" panose="020B0609020204030204" pitchFamily="49" charset="0"/>
              </a:rPr>
              <a:t>y=”, </a:t>
            </a:r>
            <a:r>
              <a:rPr lang="en-US" sz="2000" dirty="0" err="1" smtClean="0">
                <a:latin typeface="Consolas" panose="020B0609020204030204" pitchFamily="49" charset="0"/>
              </a:rPr>
              <a:t>titik_asal.y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if __name__ == “__main__”: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main() 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8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procedural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anggap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Python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meneruskan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argument </a:t>
            </a:r>
            <a:r>
              <a:rPr lang="en-US" dirty="0" err="1" smtClean="0"/>
              <a:t>pertama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err="1" smtClean="0">
                <a:solidFill>
                  <a:srgbClr val="0000FF"/>
                </a:solidFill>
              </a:rPr>
              <a:t>Biasanya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menggunakan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/>
              <a:t>self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sebagai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nama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dari</a:t>
            </a:r>
            <a:r>
              <a:rPr lang="en-US" dirty="0" smtClean="0">
                <a:solidFill>
                  <a:srgbClr val="0000FF"/>
                </a:solidFill>
              </a:rPr>
              <a:t> argument </a:t>
            </a:r>
            <a:r>
              <a:rPr lang="en-US" dirty="0" err="1" smtClean="0">
                <a:solidFill>
                  <a:srgbClr val="0000FF"/>
                </a:solidFill>
              </a:rPr>
              <a:t>pertama</a:t>
            </a:r>
            <a:r>
              <a:rPr lang="en-US" dirty="0" smtClean="0">
                <a:solidFill>
                  <a:srgbClr val="0000FF"/>
                </a:solidFill>
              </a:rPr>
              <a:t> method yang </a:t>
            </a:r>
            <a:r>
              <a:rPr lang="en-US" dirty="0" err="1" smtClean="0">
                <a:solidFill>
                  <a:srgbClr val="0000FF"/>
                </a:solidFill>
              </a:rPr>
              <a:t>ada</a:t>
            </a:r>
            <a:endParaRPr lang="en-US" dirty="0" smtClean="0">
              <a:solidFill>
                <a:srgbClr val="0000FF"/>
              </a:solidFill>
            </a:endParaRPr>
          </a:p>
          <a:p>
            <a:pPr lvl="1">
              <a:buFontTx/>
              <a:buChar char="-"/>
            </a:pPr>
            <a:r>
              <a:rPr lang="en-US" dirty="0" err="1" smtClean="0">
                <a:solidFill>
                  <a:srgbClr val="0000FF"/>
                </a:solidFill>
              </a:rPr>
              <a:t>Argumen</a:t>
            </a:r>
            <a:r>
              <a:rPr lang="en-US" dirty="0" smtClean="0">
                <a:solidFill>
                  <a:srgbClr val="0000FF"/>
                </a:solidFill>
              </a:rPr>
              <a:t> yang </a:t>
            </a:r>
            <a:r>
              <a:rPr lang="en-US" dirty="0" err="1" smtClean="0">
                <a:solidFill>
                  <a:srgbClr val="0000FF"/>
                </a:solidFill>
              </a:rPr>
              <a:t>dimaksud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adalah</a:t>
            </a:r>
            <a:r>
              <a:rPr lang="en-US" dirty="0" smtClean="0">
                <a:solidFill>
                  <a:srgbClr val="0000FF"/>
                </a:solidFill>
              </a:rPr>
              <a:t> parameter formal</a:t>
            </a:r>
          </a:p>
          <a:p>
            <a:r>
              <a:rPr lang="en-US" dirty="0" err="1" smtClean="0"/>
              <a:t>Simbol</a:t>
            </a:r>
            <a:r>
              <a:rPr lang="en-US" dirty="0" smtClean="0"/>
              <a:t> “.”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class</a:t>
            </a:r>
          </a:p>
          <a:p>
            <a:pPr lvl="1">
              <a:buFontTx/>
              <a:buChar char="-"/>
            </a:pPr>
            <a:r>
              <a:rPr lang="en-US" dirty="0" err="1" smtClean="0">
                <a:solidFill>
                  <a:srgbClr val="0000FF"/>
                </a:solidFill>
              </a:rPr>
              <a:t>Bisa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jadi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atribut</a:t>
            </a:r>
            <a:r>
              <a:rPr lang="en-US" dirty="0" smtClean="0">
                <a:solidFill>
                  <a:srgbClr val="0000FF"/>
                </a:solidFill>
              </a:rPr>
              <a:t> data </a:t>
            </a:r>
            <a:r>
              <a:rPr lang="en-US" dirty="0" err="1" smtClean="0">
                <a:solidFill>
                  <a:srgbClr val="0000FF"/>
                </a:solidFill>
              </a:rPr>
              <a:t>dari</a:t>
            </a:r>
            <a:r>
              <a:rPr lang="en-US" dirty="0" smtClean="0">
                <a:solidFill>
                  <a:srgbClr val="0000FF"/>
                </a:solidFill>
              </a:rPr>
              <a:t> class</a:t>
            </a:r>
          </a:p>
          <a:p>
            <a:pPr lvl="1">
              <a:buFontTx/>
              <a:buChar char="-"/>
            </a:pPr>
            <a:r>
              <a:rPr lang="en-US" dirty="0" err="1" smtClean="0">
                <a:solidFill>
                  <a:srgbClr val="0000FF"/>
                </a:solidFill>
              </a:rPr>
              <a:t>Atau</a:t>
            </a:r>
            <a:r>
              <a:rPr lang="en-US" dirty="0" smtClean="0">
                <a:solidFill>
                  <a:srgbClr val="0000FF"/>
                </a:solidFill>
              </a:rPr>
              <a:t> method </a:t>
            </a:r>
            <a:r>
              <a:rPr lang="en-US" dirty="0" err="1" smtClean="0">
                <a:solidFill>
                  <a:srgbClr val="0000FF"/>
                </a:solidFill>
              </a:rPr>
              <a:t>dari</a:t>
            </a:r>
            <a:r>
              <a:rPr lang="en-US" dirty="0" smtClean="0">
                <a:solidFill>
                  <a:srgbClr val="0000FF"/>
                </a:solidFill>
              </a:rPr>
              <a:t> class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MENDEFINISIKAN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9" y="2034709"/>
            <a:ext cx="6433672" cy="4315291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err="1" smtClean="0"/>
              <a:t>Mendefinisikan</a:t>
            </a:r>
            <a:r>
              <a:rPr lang="en-US" dirty="0" smtClean="0"/>
              <a:t> method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kelas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Koordinat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597492"/>
              </p:ext>
            </p:extLst>
          </p:nvPr>
        </p:nvGraphicFramePr>
        <p:xfrm>
          <a:off x="1930399" y="2777064"/>
          <a:ext cx="5770880" cy="316824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770880"/>
              </a:tblGrid>
              <a:tr h="3168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Koordinat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(object):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__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__(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self,x,y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.x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= x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        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.y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= y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jarak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(self, other):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        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x_jar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= (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self.x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other.x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)**2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        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y_jar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= (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self.y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other.y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)**2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         return (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x_jar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+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y_jar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)**0.5  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11671" y="2034709"/>
            <a:ext cx="3726328" cy="2553891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Method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halnya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/>
              <a:t> </a:t>
            </a:r>
            <a:r>
              <a:rPr lang="en-US" sz="2400" dirty="0" err="1" smtClean="0"/>
              <a:t>membawa</a:t>
            </a:r>
            <a:r>
              <a:rPr lang="en-US" sz="2400" dirty="0" smtClean="0"/>
              <a:t>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Perhatikan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</a:t>
            </a:r>
            <a:r>
              <a:rPr lang="en-US" sz="2400" dirty="0" err="1" smtClean="0"/>
              <a:t>Atribut</a:t>
            </a:r>
            <a:r>
              <a:rPr lang="en-US" sz="2400" dirty="0"/>
              <a:t>, </a:t>
            </a:r>
            <a:r>
              <a:rPr lang="en-US" sz="2400" dirty="0" err="1"/>
              <a:t>gunakan</a:t>
            </a:r>
            <a:r>
              <a:rPr lang="en-US" sz="2400" dirty="0"/>
              <a:t> dot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 smtClean="0"/>
              <a:t>titik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23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MEMANGGIL METHOD – CARA 1(BIASA)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7200" y="2042836"/>
            <a:ext cx="5080000" cy="1419691"/>
          </a:xfrm>
        </p:spPr>
        <p:txBody>
          <a:bodyPr>
            <a:normAutofit/>
          </a:bodyPr>
          <a:lstStyle/>
          <a:p>
            <a:pPr marL="0" indent="0" defTabSz="236538">
              <a:spcBef>
                <a:spcPts val="6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titik_c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Koordinat</a:t>
            </a:r>
            <a:r>
              <a:rPr lang="en-US" sz="2000" dirty="0" smtClean="0">
                <a:latin typeface="Consolas" panose="020B0609020204030204" pitchFamily="49" charset="0"/>
              </a:rPr>
              <a:t>(4,5)</a:t>
            </a:r>
          </a:p>
          <a:p>
            <a:pPr marL="0" indent="0" defTabSz="236538">
              <a:spcBef>
                <a:spcPts val="6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titik_Nol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Koordinat</a:t>
            </a:r>
            <a:r>
              <a:rPr lang="en-US" sz="2000" dirty="0" smtClean="0">
                <a:latin typeface="Consolas" panose="020B0609020204030204" pitchFamily="49" charset="0"/>
              </a:rPr>
              <a:t>(0,0)</a:t>
            </a:r>
          </a:p>
          <a:p>
            <a:pPr marL="0" indent="0" defTabSz="236538">
              <a:spcBef>
                <a:spcPts val="6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print(</a:t>
            </a:r>
            <a:r>
              <a:rPr lang="en-US" sz="2000" dirty="0" err="1" smtClean="0">
                <a:latin typeface="Consolas" panose="020B0609020204030204" pitchFamily="49" charset="0"/>
              </a:rPr>
              <a:t>titik_c.jarak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titik_Nol</a:t>
            </a:r>
            <a:r>
              <a:rPr lang="en-US" sz="2000" dirty="0" smtClean="0">
                <a:latin typeface="Consolas" panose="020B0609020204030204" pitchFamily="49" charset="0"/>
              </a:rPr>
              <a:t>))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66575"/>
              </p:ext>
            </p:extLst>
          </p:nvPr>
        </p:nvGraphicFramePr>
        <p:xfrm>
          <a:off x="643366" y="2037418"/>
          <a:ext cx="5770880" cy="316824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770880"/>
              </a:tblGrid>
              <a:tr h="3168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class </a:t>
                      </a:r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Koordinat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(object):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 __</a:t>
                      </a:r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__(</a:t>
                      </a:r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self,x,y</a:t>
                      </a: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self.x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 = x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          </a:t>
                      </a:r>
                      <a:r>
                        <a:rPr lang="en-US" sz="200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self.y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 = y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jarak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(self, other):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        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x_jar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= (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self.x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other.x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)**2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        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y_jar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= (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self.y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other.y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)**2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         return (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x_jar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+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y_jar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)**0.5  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303867" y="3621541"/>
            <a:ext cx="4978400" cy="1458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01067" y="3252209"/>
            <a:ext cx="1022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method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38538" y="2844800"/>
            <a:ext cx="999066" cy="4074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52752" y="2844800"/>
            <a:ext cx="731520" cy="40740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82489" y="2844800"/>
            <a:ext cx="1280160" cy="40740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54617" y="4350770"/>
            <a:ext cx="1751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AD47"/>
                </a:solidFill>
              </a:rPr>
              <a:t>Object </a:t>
            </a:r>
            <a:r>
              <a:rPr lang="en-US" sz="2000" b="1" dirty="0" err="1" smtClean="0">
                <a:solidFill>
                  <a:srgbClr val="70AD47"/>
                </a:solidFill>
              </a:rPr>
              <a:t>untuk</a:t>
            </a:r>
            <a:r>
              <a:rPr lang="en-US" sz="2000" b="1" dirty="0" smtClean="0">
                <a:solidFill>
                  <a:srgbClr val="70AD47"/>
                </a:solidFill>
              </a:rPr>
              <a:t> </a:t>
            </a:r>
            <a:r>
              <a:rPr lang="en-US" sz="2000" b="1" dirty="0" err="1" smtClean="0">
                <a:solidFill>
                  <a:srgbClr val="70AD47"/>
                </a:solidFill>
              </a:rPr>
              <a:t>memanggil</a:t>
            </a:r>
            <a:r>
              <a:rPr lang="en-US" sz="2000" b="1" dirty="0" smtClean="0">
                <a:solidFill>
                  <a:srgbClr val="70AD47"/>
                </a:solidFill>
              </a:rPr>
              <a:t> method</a:t>
            </a:r>
            <a:endParaRPr lang="en-US" sz="2000" b="1" dirty="0">
              <a:solidFill>
                <a:srgbClr val="70AD47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52752" y="4350770"/>
            <a:ext cx="944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Nama method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80825" y="4350770"/>
            <a:ext cx="1771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D7D31"/>
                </a:solidFill>
              </a:rPr>
              <a:t>Parameter </a:t>
            </a:r>
            <a:r>
              <a:rPr lang="en-US" b="1" dirty="0" err="1" smtClean="0">
                <a:solidFill>
                  <a:srgbClr val="ED7D31"/>
                </a:solidFill>
              </a:rPr>
              <a:t>tidak</a:t>
            </a:r>
            <a:r>
              <a:rPr lang="en-US" b="1" dirty="0" smtClean="0">
                <a:solidFill>
                  <a:srgbClr val="ED7D31"/>
                </a:solidFill>
              </a:rPr>
              <a:t> </a:t>
            </a:r>
            <a:r>
              <a:rPr lang="en-US" b="1" dirty="0" err="1" smtClean="0">
                <a:solidFill>
                  <a:srgbClr val="ED7D31"/>
                </a:solidFill>
              </a:rPr>
              <a:t>dilengkapi</a:t>
            </a:r>
            <a:r>
              <a:rPr lang="en-US" b="1" dirty="0" smtClean="0">
                <a:solidFill>
                  <a:srgbClr val="ED7D31"/>
                </a:solidFill>
              </a:rPr>
              <a:t> </a:t>
            </a:r>
            <a:r>
              <a:rPr lang="en-US" b="1" dirty="0" smtClean="0"/>
              <a:t>self</a:t>
            </a:r>
          </a:p>
          <a:p>
            <a:r>
              <a:rPr lang="en-US" b="1" dirty="0" smtClean="0">
                <a:solidFill>
                  <a:srgbClr val="ED7D31"/>
                </a:solidFill>
              </a:rPr>
              <a:t>(self </a:t>
            </a:r>
            <a:r>
              <a:rPr lang="en-US" b="1" dirty="0" err="1" smtClean="0">
                <a:solidFill>
                  <a:srgbClr val="ED7D31"/>
                </a:solidFill>
              </a:rPr>
              <a:t>sudah</a:t>
            </a:r>
            <a:r>
              <a:rPr lang="en-US" b="1" dirty="0" smtClean="0">
                <a:solidFill>
                  <a:srgbClr val="ED7D31"/>
                </a:solidFill>
              </a:rPr>
              <a:t> </a:t>
            </a:r>
            <a:r>
              <a:rPr lang="en-US" b="1" dirty="0" err="1" smtClean="0">
                <a:solidFill>
                  <a:srgbClr val="ED7D31"/>
                </a:solidFill>
              </a:rPr>
              <a:t>ada</a:t>
            </a:r>
            <a:r>
              <a:rPr lang="en-US" b="1" dirty="0" smtClean="0">
                <a:solidFill>
                  <a:srgbClr val="ED7D31"/>
                </a:solidFill>
              </a:rPr>
              <a:t> di </a:t>
            </a:r>
            <a:r>
              <a:rPr lang="en-US" b="1" dirty="0" err="1" smtClean="0"/>
              <a:t>titik_c</a:t>
            </a:r>
            <a:r>
              <a:rPr lang="en-US" b="1" dirty="0" smtClean="0">
                <a:solidFill>
                  <a:srgbClr val="ED7D31"/>
                </a:solidFill>
              </a:rPr>
              <a:t>)</a:t>
            </a:r>
            <a:endParaRPr lang="en-US" b="1" dirty="0">
              <a:solidFill>
                <a:srgbClr val="ED7D31"/>
              </a:solidFill>
            </a:endParaRPr>
          </a:p>
        </p:txBody>
      </p:sp>
      <p:cxnSp>
        <p:nvCxnSpPr>
          <p:cNvPr id="14" name="Straight Arrow Connector 13"/>
          <p:cNvCxnSpPr>
            <a:stCxn id="10" idx="0"/>
          </p:cNvCxnSpPr>
          <p:nvPr/>
        </p:nvCxnSpPr>
        <p:spPr>
          <a:xfrm flipV="1">
            <a:off x="7730121" y="3252209"/>
            <a:ext cx="507950" cy="1098561"/>
          </a:xfrm>
          <a:prstGeom prst="straightConnector1">
            <a:avLst/>
          </a:prstGeom>
          <a:ln w="19050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9245703" y="3252208"/>
            <a:ext cx="1" cy="109856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</p:cNvCxnSpPr>
          <p:nvPr/>
        </p:nvCxnSpPr>
        <p:spPr>
          <a:xfrm flipH="1" flipV="1">
            <a:off x="10322569" y="3252209"/>
            <a:ext cx="743867" cy="1098561"/>
          </a:xfrm>
          <a:prstGeom prst="straightConnector1">
            <a:avLst/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86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MEMANGGIL METHOD – CARA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7200" y="2042836"/>
            <a:ext cx="5384800" cy="1419691"/>
          </a:xfrm>
        </p:spPr>
        <p:txBody>
          <a:bodyPr>
            <a:normAutofit/>
          </a:bodyPr>
          <a:lstStyle/>
          <a:p>
            <a:pPr marL="0" indent="0" defTabSz="236538">
              <a:spcBef>
                <a:spcPts val="600"/>
              </a:spcBef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titik_c</a:t>
            </a:r>
            <a:r>
              <a:rPr lang="en-US" sz="1800" dirty="0" smtClean="0"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</a:rPr>
              <a:t>Koordinat</a:t>
            </a:r>
            <a:r>
              <a:rPr lang="en-US" sz="1800" dirty="0" smtClean="0">
                <a:latin typeface="Consolas" panose="020B0609020204030204" pitchFamily="49" charset="0"/>
              </a:rPr>
              <a:t>(4,5)</a:t>
            </a:r>
          </a:p>
          <a:p>
            <a:pPr marL="0" indent="0" defTabSz="236538">
              <a:spcBef>
                <a:spcPts val="600"/>
              </a:spcBef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titik_Nol</a:t>
            </a:r>
            <a:r>
              <a:rPr lang="en-US" sz="1800" dirty="0" smtClean="0"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</a:rPr>
              <a:t>Koordinat</a:t>
            </a:r>
            <a:r>
              <a:rPr lang="en-US" sz="1800" dirty="0" smtClean="0">
                <a:latin typeface="Consolas" panose="020B0609020204030204" pitchFamily="49" charset="0"/>
              </a:rPr>
              <a:t>(0,0)</a:t>
            </a:r>
          </a:p>
          <a:p>
            <a:pPr marL="0" indent="0" defTabSz="236538">
              <a:spcBef>
                <a:spcPts val="6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print(</a:t>
            </a:r>
            <a:r>
              <a:rPr lang="en-US" sz="1800" dirty="0" err="1" smtClean="0">
                <a:latin typeface="Consolas" panose="020B0609020204030204" pitchFamily="49" charset="0"/>
              </a:rPr>
              <a:t>Koordinat.jarak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titik_c,titik_Nol</a:t>
            </a:r>
            <a:r>
              <a:rPr lang="en-US" sz="1800" dirty="0" smtClean="0">
                <a:latin typeface="Consolas" panose="020B0609020204030204" pitchFamily="49" charset="0"/>
              </a:rPr>
              <a:t>))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3366" y="2037418"/>
          <a:ext cx="5770880" cy="316824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770880"/>
              </a:tblGrid>
              <a:tr h="3168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class </a:t>
                      </a:r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Koordinat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(object):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 __</a:t>
                      </a:r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__(</a:t>
                      </a:r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self,x,y</a:t>
                      </a: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self.x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 = x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          </a:t>
                      </a:r>
                      <a:r>
                        <a:rPr lang="en-US" sz="200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self.y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 = y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jarak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(self, other):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        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x_jar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= (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self.x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other.x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)**2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        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y_jar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= (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self.y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other.y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)**2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         return (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x_jar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+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y_jar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)**0.5  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303867" y="3621541"/>
            <a:ext cx="4978400" cy="1458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01067" y="3252209"/>
            <a:ext cx="1022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method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3343" y="2734972"/>
            <a:ext cx="1188720" cy="4074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83119" y="2734971"/>
            <a:ext cx="640080" cy="40740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28206" y="2734970"/>
            <a:ext cx="2194560" cy="40740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59132" y="4350769"/>
            <a:ext cx="100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AD47"/>
                </a:solidFill>
              </a:rPr>
              <a:t>Nama Class</a:t>
            </a:r>
            <a:endParaRPr lang="en-US" sz="2000" b="1" dirty="0">
              <a:solidFill>
                <a:srgbClr val="70AD47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52752" y="4350770"/>
            <a:ext cx="944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Nama method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80825" y="4350770"/>
            <a:ext cx="1892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D7D31"/>
                </a:solidFill>
              </a:rPr>
              <a:t>Parameter </a:t>
            </a:r>
            <a:r>
              <a:rPr lang="en-US" b="1" dirty="0" err="1" smtClean="0">
                <a:solidFill>
                  <a:srgbClr val="ED7D31"/>
                </a:solidFill>
              </a:rPr>
              <a:t>dilengkapi</a:t>
            </a:r>
            <a:r>
              <a:rPr lang="en-US" b="1" dirty="0" smtClean="0">
                <a:solidFill>
                  <a:srgbClr val="ED7D31"/>
                </a:solidFill>
              </a:rPr>
              <a:t> object </a:t>
            </a:r>
            <a:r>
              <a:rPr lang="en-US" b="1" dirty="0" err="1" smtClean="0">
                <a:solidFill>
                  <a:srgbClr val="ED7D31"/>
                </a:solidFill>
              </a:rPr>
              <a:t>untuk</a:t>
            </a:r>
            <a:r>
              <a:rPr lang="en-US" b="1" dirty="0" smtClean="0">
                <a:solidFill>
                  <a:srgbClr val="ED7D31"/>
                </a:solidFill>
              </a:rPr>
              <a:t> </a:t>
            </a:r>
            <a:r>
              <a:rPr lang="en-US" b="1" dirty="0" err="1" smtClean="0">
                <a:solidFill>
                  <a:srgbClr val="ED7D31"/>
                </a:solidFill>
              </a:rPr>
              <a:t>memanggil</a:t>
            </a:r>
            <a:r>
              <a:rPr lang="en-US" b="1" dirty="0" smtClean="0">
                <a:solidFill>
                  <a:srgbClr val="ED7D31"/>
                </a:solidFill>
              </a:rPr>
              <a:t> method, </a:t>
            </a:r>
            <a:r>
              <a:rPr lang="en-US" b="1" dirty="0" err="1" smtClean="0">
                <a:solidFill>
                  <a:srgbClr val="ED7D31"/>
                </a:solidFill>
              </a:rPr>
              <a:t>representasi</a:t>
            </a:r>
            <a:r>
              <a:rPr lang="en-US" b="1" dirty="0" smtClean="0">
                <a:solidFill>
                  <a:srgbClr val="ED7D31"/>
                </a:solidFill>
              </a:rPr>
              <a:t> </a:t>
            </a:r>
            <a:r>
              <a:rPr lang="en-US" b="1" dirty="0" smtClean="0"/>
              <a:t>self</a:t>
            </a:r>
          </a:p>
        </p:txBody>
      </p:sp>
      <p:cxnSp>
        <p:nvCxnSpPr>
          <p:cNvPr id="14" name="Straight Arrow Connector 13"/>
          <p:cNvCxnSpPr>
            <a:stCxn id="10" idx="0"/>
          </p:cNvCxnSpPr>
          <p:nvPr/>
        </p:nvCxnSpPr>
        <p:spPr>
          <a:xfrm flipV="1">
            <a:off x="7859612" y="3252211"/>
            <a:ext cx="378459" cy="1098558"/>
          </a:xfrm>
          <a:prstGeom prst="straightConnector1">
            <a:avLst/>
          </a:prstGeom>
          <a:ln w="19050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9245703" y="3252208"/>
            <a:ext cx="1" cy="109856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</p:cNvCxnSpPr>
          <p:nvPr/>
        </p:nvCxnSpPr>
        <p:spPr>
          <a:xfrm flipH="1" flipV="1">
            <a:off x="10322570" y="3252210"/>
            <a:ext cx="804576" cy="1098560"/>
          </a:xfrm>
          <a:prstGeom prst="straightConnector1">
            <a:avLst/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47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MENCETAK REPRESENTASI DARI OBJEK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4298358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smtClean="0"/>
              <a:t>&lt;__main__.</a:t>
            </a:r>
            <a:r>
              <a:rPr lang="en-US" b="1" dirty="0" err="1" smtClean="0"/>
              <a:t>Koordinatobject</a:t>
            </a:r>
            <a:r>
              <a:rPr lang="en-US" b="1" dirty="0" smtClean="0"/>
              <a:t> at …&gt;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caranya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mencetak</a:t>
            </a:r>
            <a:r>
              <a:rPr lang="en-US" dirty="0" smtClean="0"/>
              <a:t> </a:t>
            </a:r>
            <a:r>
              <a:rPr lang="en-US" b="1" dirty="0" err="1" smtClean="0"/>
              <a:t>titik_c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contoh</a:t>
            </a:r>
            <a:r>
              <a:rPr lang="en-US" dirty="0" smtClean="0"/>
              <a:t>: &lt;4,6&gt;</a:t>
            </a:r>
          </a:p>
          <a:p>
            <a:r>
              <a:rPr lang="en-US" dirty="0" err="1" smtClean="0"/>
              <a:t>Mencetak</a:t>
            </a:r>
            <a:r>
              <a:rPr lang="en-US" dirty="0" smtClean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un-informative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b="1" dirty="0" smtClean="0"/>
              <a:t>__</a:t>
            </a:r>
            <a:r>
              <a:rPr lang="en-US" b="1" dirty="0" err="1" smtClean="0"/>
              <a:t>str</a:t>
            </a:r>
            <a:r>
              <a:rPr lang="en-US" b="1" dirty="0" smtClean="0"/>
              <a:t>__</a:t>
            </a:r>
            <a:r>
              <a:rPr lang="en-US" dirty="0" smtClean="0"/>
              <a:t> method </a:t>
            </a:r>
          </a:p>
          <a:p>
            <a:r>
              <a:rPr lang="en-US" dirty="0" smtClean="0"/>
              <a:t>Python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b="1" dirty="0" smtClean="0"/>
              <a:t>__</a:t>
            </a:r>
            <a:r>
              <a:rPr lang="en-US" b="1" dirty="0" err="1" smtClean="0"/>
              <a:t>str</a:t>
            </a:r>
            <a:r>
              <a:rPr lang="en-US" b="1" dirty="0" smtClean="0"/>
              <a:t>__</a:t>
            </a:r>
            <a:r>
              <a:rPr lang="en-US" dirty="0" smtClean="0"/>
              <a:t> method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print </a:t>
            </a:r>
            <a:r>
              <a:rPr lang="en-US" dirty="0" err="1" smtClean="0"/>
              <a:t>pada</a:t>
            </a:r>
            <a:r>
              <a:rPr lang="en-US" dirty="0" smtClean="0"/>
              <a:t> object 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04994"/>
              </p:ext>
            </p:extLst>
          </p:nvPr>
        </p:nvGraphicFramePr>
        <p:xfrm>
          <a:off x="1541928" y="2034709"/>
          <a:ext cx="3675380" cy="92862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75380"/>
              </a:tblGrid>
              <a:tr h="9286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titik_c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Koordinat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(4,5)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titik_c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6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MENDEFINISIKAN “PRINT” KITA SENDIRI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9200" y="2034709"/>
            <a:ext cx="4318000" cy="36040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Jalankan</a:t>
            </a:r>
            <a:r>
              <a:rPr lang="en-US" dirty="0" smtClean="0"/>
              <a:t> program:</a:t>
            </a:r>
          </a:p>
          <a:p>
            <a:pPr marL="0" indent="0" defTabSz="236538">
              <a:spcBef>
                <a:spcPts val="1200"/>
              </a:spcBef>
              <a:buNone/>
            </a:pPr>
            <a:r>
              <a:rPr lang="en-US" dirty="0"/>
              <a:t>	</a:t>
            </a:r>
            <a:endParaRPr lang="en-US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41161"/>
              </p:ext>
            </p:extLst>
          </p:nvPr>
        </p:nvGraphicFramePr>
        <p:xfrm>
          <a:off x="999065" y="2034709"/>
          <a:ext cx="5770880" cy="42062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770880"/>
              </a:tblGrid>
              <a:tr h="3168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Koordinat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(object):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__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__(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self,x,y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.x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= x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        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.y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= y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jarak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(self, other):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        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x_jar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= (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self.x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other.x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)**2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        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y_jar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= (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self.y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other.y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)**2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         return (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x_jar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+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y_jar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)**0.5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__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__(self):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         return “&lt;”+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self.x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)+”,”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                   +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self.y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)+”&gt;” 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 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43258"/>
              </p:ext>
            </p:extLst>
          </p:nvPr>
        </p:nvGraphicFramePr>
        <p:xfrm>
          <a:off x="7890510" y="2644309"/>
          <a:ext cx="3675380" cy="13106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75380"/>
              </a:tblGrid>
              <a:tr h="945557">
                <a:tc>
                  <a:txBody>
                    <a:bodyPr/>
                    <a:lstStyle/>
                    <a:p>
                      <a:pPr marL="0" indent="0" defTabSz="236538">
                        <a:spcBef>
                          <a:spcPts val="1200"/>
                        </a:spcBef>
                        <a:buNone/>
                      </a:pP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titik_c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Koordinat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(4,5)</a:t>
                      </a:r>
                    </a:p>
                    <a:p>
                      <a:pPr marL="0" indent="0" defTabSz="236538">
                        <a:spcBef>
                          <a:spcPts val="1200"/>
                        </a:spcBef>
                        <a:buNone/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titik_c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indent="0" defTabSz="236538">
                        <a:spcBef>
                          <a:spcPts val="1200"/>
                        </a:spcBef>
                        <a:buNone/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print(type(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titik_c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))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1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TUJUAN PEMBELAJARAN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Abstract Data Type (ADT)</a:t>
            </a:r>
          </a:p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algorimt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mengimplementasikan</a:t>
            </a:r>
            <a:r>
              <a:rPr lang="en-US" dirty="0" smtClean="0"/>
              <a:t> type data </a:t>
            </a:r>
            <a:r>
              <a:rPr lang="en-US" dirty="0" err="1" smtClean="0"/>
              <a:t>tunggal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6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PERHATIKAN BAHWA: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8"/>
            <a:ext cx="4926605" cy="41628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200" dirty="0" smtClean="0"/>
              <a:t>Kita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bertanya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tipe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objek</a:t>
            </a:r>
            <a:r>
              <a:rPr lang="en-US" sz="2200" dirty="0" smtClean="0"/>
              <a:t> instance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  <a:p>
            <a:endParaRPr lang="en-US" dirty="0" smtClean="0"/>
          </a:p>
          <a:p>
            <a:r>
              <a:rPr lang="en-US" sz="2200" b="1" dirty="0" smtClean="0"/>
              <a:t>Output</a:t>
            </a:r>
            <a:r>
              <a:rPr lang="en-US" sz="2200" dirty="0" smtClean="0"/>
              <a:t>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98581"/>
              </p:ext>
            </p:extLst>
          </p:nvPr>
        </p:nvGraphicFramePr>
        <p:xfrm>
          <a:off x="1862243" y="3017520"/>
          <a:ext cx="3954780" cy="13106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954780"/>
              </a:tblGrid>
              <a:tr h="945557">
                <a:tc>
                  <a:txBody>
                    <a:bodyPr/>
                    <a:lstStyle/>
                    <a:p>
                      <a:pPr marL="0" indent="0" defTabSz="236538">
                        <a:spcBef>
                          <a:spcPts val="1200"/>
                        </a:spcBef>
                        <a:buNone/>
                      </a:pP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titik_c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Koordinat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(4,5)</a:t>
                      </a:r>
                    </a:p>
                    <a:p>
                      <a:pPr marL="0" indent="0" defTabSz="236538">
                        <a:spcBef>
                          <a:spcPts val="1200"/>
                        </a:spcBef>
                        <a:buNone/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titik_c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indent="0" defTabSz="236538">
                        <a:spcBef>
                          <a:spcPts val="1200"/>
                        </a:spcBef>
                        <a:buNone/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print(type(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titik_c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))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788848" y="2034709"/>
            <a:ext cx="5149152" cy="416289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200" u="sng" dirty="0" smtClean="0"/>
              <a:t>Hal </a:t>
            </a:r>
            <a:r>
              <a:rPr lang="en-US" sz="2200" u="sng" dirty="0" err="1" smtClean="0"/>
              <a:t>ini</a:t>
            </a:r>
            <a:r>
              <a:rPr lang="en-US" sz="2200" u="sng" dirty="0" smtClean="0"/>
              <a:t> </a:t>
            </a:r>
            <a:r>
              <a:rPr lang="en-US" sz="2200" u="sng" dirty="0" err="1" smtClean="0"/>
              <a:t>menjadi</a:t>
            </a:r>
            <a:r>
              <a:rPr lang="en-US" sz="2200" u="sng" dirty="0" smtClean="0"/>
              <a:t> </a:t>
            </a:r>
            <a:r>
              <a:rPr lang="en-US" sz="2200" u="sng" dirty="0" err="1" smtClean="0"/>
              <a:t>masuk</a:t>
            </a:r>
            <a:r>
              <a:rPr lang="en-US" sz="2200" u="sng" dirty="0" smtClean="0"/>
              <a:t> </a:t>
            </a:r>
            <a:r>
              <a:rPr lang="en-US" sz="2200" u="sng" dirty="0" err="1" smtClean="0"/>
              <a:t>akal</a:t>
            </a:r>
            <a:r>
              <a:rPr lang="en-US" sz="2200" u="sng" dirty="0" smtClean="0"/>
              <a:t>, </a:t>
            </a:r>
            <a:r>
              <a:rPr lang="en-US" sz="2200" u="sng" dirty="0" err="1" smtClean="0"/>
              <a:t>karena</a:t>
            </a:r>
            <a:r>
              <a:rPr lang="en-US" sz="22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Consolas" panose="020B0609020204030204" pitchFamily="49" charset="0"/>
              </a:rPr>
              <a:t>print(</a:t>
            </a:r>
            <a:r>
              <a:rPr lang="en-US" sz="2000" dirty="0" err="1" smtClean="0">
                <a:latin typeface="Consolas" panose="020B0609020204030204" pitchFamily="49" charset="0"/>
              </a:rPr>
              <a:t>Koordinat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r>
              <a:rPr lang="en-US" dirty="0" smtClean="0"/>
              <a:t> </a:t>
            </a:r>
            <a:r>
              <a:rPr lang="en-US" sz="2200" dirty="0" err="1" smtClean="0"/>
              <a:t>menghasilkan</a:t>
            </a:r>
            <a:r>
              <a:rPr lang="en-US" sz="2200" dirty="0" smtClean="0"/>
              <a:t>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000" dirty="0" smtClean="0">
                <a:latin typeface="Consolas" panose="020B0609020204030204" pitchFamily="49" charset="0"/>
              </a:rPr>
              <a:t>&lt;class __main__.</a:t>
            </a:r>
            <a:r>
              <a:rPr lang="en-US" sz="2000" dirty="0" err="1" smtClean="0">
                <a:latin typeface="Consolas" panose="020B0609020204030204" pitchFamily="49" charset="0"/>
              </a:rPr>
              <a:t>Koordinat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endParaRPr lang="en-US" sz="2200" dirty="0" smtClean="0">
              <a:latin typeface="Consolas" panose="020B0609020204030204" pitchFamily="49" charset="0"/>
            </a:endParaRPr>
          </a:p>
          <a:p>
            <a:pPr marL="457200" lvl="1" indent="-220663">
              <a:buFontTx/>
              <a:buChar char="-"/>
            </a:pP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Koordinat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adalah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kelas</a:t>
            </a:r>
            <a:endParaRPr lang="en-US" sz="18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Consolas" panose="020B0609020204030204" pitchFamily="49" charset="0"/>
              </a:rPr>
              <a:t>print(type(</a:t>
            </a:r>
            <a:r>
              <a:rPr lang="en-US" sz="2000" dirty="0" err="1" smtClean="0">
                <a:latin typeface="Consolas" panose="020B0609020204030204" pitchFamily="49" charset="0"/>
              </a:rPr>
              <a:t>Koordinat</a:t>
            </a:r>
            <a:r>
              <a:rPr lang="en-US" sz="2000" dirty="0" smtClean="0">
                <a:latin typeface="Consolas" panose="020B0609020204030204" pitchFamily="49" charset="0"/>
              </a:rPr>
              <a:t>))</a:t>
            </a:r>
            <a:r>
              <a:rPr lang="en-US" sz="2000" dirty="0" smtClean="0"/>
              <a:t> </a:t>
            </a:r>
            <a:r>
              <a:rPr lang="en-US" sz="2200" dirty="0" err="1" smtClean="0"/>
              <a:t>menghasilkan</a:t>
            </a:r>
            <a:r>
              <a:rPr lang="en-US" dirty="0" smtClean="0"/>
              <a:t>: </a:t>
            </a:r>
            <a:r>
              <a:rPr lang="en-US" sz="2000" dirty="0" smtClean="0">
                <a:latin typeface="Consolas" panose="020B0609020204030204" pitchFamily="49" charset="0"/>
              </a:rPr>
              <a:t>&lt;type “type”&gt;</a:t>
            </a:r>
            <a:endParaRPr lang="en-US" sz="2200" dirty="0" smtClean="0">
              <a:latin typeface="Consolas" panose="020B0609020204030204" pitchFamily="49" charset="0"/>
            </a:endParaRPr>
          </a:p>
          <a:p>
            <a:pPr marL="406400" lvl="1" indent="-169863">
              <a:buFontTx/>
              <a:buChar char="-"/>
            </a:pP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Koordinat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adalah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jenis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object</a:t>
            </a:r>
          </a:p>
          <a:p>
            <a:pPr>
              <a:spcBef>
                <a:spcPts val="600"/>
              </a:spcBef>
            </a:pPr>
            <a:r>
              <a:rPr lang="en-US" sz="2200" dirty="0" err="1" smtClean="0"/>
              <a:t>Gunakan</a:t>
            </a:r>
            <a:r>
              <a:rPr lang="en-US" sz="2200" dirty="0" smtClean="0"/>
              <a:t> </a:t>
            </a:r>
            <a:r>
              <a:rPr lang="en-US" sz="2200" b="1" dirty="0" err="1" smtClean="0"/>
              <a:t>isinstance</a:t>
            </a:r>
            <a:r>
              <a:rPr lang="en-US" sz="2200" b="1" dirty="0" smtClean="0"/>
              <a:t>()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mengecek</a:t>
            </a:r>
            <a:r>
              <a:rPr lang="en-US" sz="2200" dirty="0" smtClean="0"/>
              <a:t> </a:t>
            </a:r>
            <a:r>
              <a:rPr lang="en-US" sz="2200" dirty="0" err="1" smtClean="0"/>
              <a:t>suatu</a:t>
            </a:r>
            <a:r>
              <a:rPr lang="en-US" sz="2200" dirty="0" smtClean="0"/>
              <a:t> </a:t>
            </a:r>
            <a:r>
              <a:rPr lang="en-US" sz="2200" dirty="0" err="1" smtClean="0"/>
              <a:t>objek</a:t>
            </a:r>
            <a:r>
              <a:rPr lang="en-US" sz="2200" dirty="0" smtClean="0"/>
              <a:t> </a:t>
            </a:r>
            <a:r>
              <a:rPr lang="en-US" sz="2200" dirty="0" err="1" smtClean="0"/>
              <a:t>merupakan</a:t>
            </a:r>
            <a:r>
              <a:rPr lang="en-US" sz="2200" dirty="0" smtClean="0"/>
              <a:t> instance </a:t>
            </a:r>
            <a:r>
              <a:rPr lang="en-US" sz="2200" dirty="0" err="1" smtClean="0"/>
              <a:t>dari</a:t>
            </a:r>
            <a:r>
              <a:rPr lang="en-US" sz="2200" dirty="0" smtClean="0"/>
              <a:t> class </a:t>
            </a:r>
            <a:r>
              <a:rPr lang="en-US" sz="2200" dirty="0" err="1" smtClean="0"/>
              <a:t>tertentu</a:t>
            </a:r>
            <a:endParaRPr lang="en-US" sz="2200" dirty="0" smtClean="0"/>
          </a:p>
          <a:p>
            <a:pPr marL="457200" lvl="1" indent="0">
              <a:spcBef>
                <a:spcPts val="600"/>
              </a:spcBef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564425"/>
              </p:ext>
            </p:extLst>
          </p:nvPr>
        </p:nvGraphicFramePr>
        <p:xfrm>
          <a:off x="1862243" y="5171461"/>
          <a:ext cx="3954780" cy="853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954780"/>
              </a:tblGrid>
              <a:tr h="467340">
                <a:tc>
                  <a:txBody>
                    <a:bodyPr/>
                    <a:lstStyle/>
                    <a:p>
                      <a:pPr marL="0" indent="0" defTabSz="236538">
                        <a:spcBef>
                          <a:spcPts val="1200"/>
                        </a:spcBef>
                        <a:buNone/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&lt;4,5&gt;</a:t>
                      </a:r>
                    </a:p>
                    <a:p>
                      <a:pPr marL="0" indent="0" defTabSz="236538">
                        <a:spcBef>
                          <a:spcPts val="1200"/>
                        </a:spcBef>
                        <a:buNone/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&lt;class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__main__.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Koordinat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68117"/>
              </p:ext>
            </p:extLst>
          </p:nvPr>
        </p:nvGraphicFramePr>
        <p:xfrm>
          <a:off x="6951852" y="5557561"/>
          <a:ext cx="4823143" cy="4673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23143"/>
              </a:tblGrid>
              <a:tr h="467340">
                <a:tc>
                  <a:txBody>
                    <a:bodyPr/>
                    <a:lstStyle/>
                    <a:p>
                      <a:pPr marL="0" indent="0" defTabSz="236538">
                        <a:spcBef>
                          <a:spcPts val="1200"/>
                        </a:spcBef>
                        <a:buNone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</a:rPr>
                        <a:t>isinstance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</a:rPr>
                        <a:t>titik_c,Koordinat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))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97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4332224"/>
          </a:xfrm>
        </p:spPr>
        <p:txBody>
          <a:bodyPr>
            <a:normAutofit/>
          </a:bodyPr>
          <a:lstStyle/>
          <a:p>
            <a:r>
              <a:rPr lang="en-US" dirty="0" err="1" smtClean="0"/>
              <a:t>Setiap</a:t>
            </a:r>
            <a:r>
              <a:rPr lang="en-US" dirty="0" smtClean="0"/>
              <a:t> class di python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– </a:t>
            </a:r>
            <a:r>
              <a:rPr lang="en-US" dirty="0" err="1" smtClean="0"/>
              <a:t>atribut</a:t>
            </a:r>
            <a:r>
              <a:rPr lang="en-US" dirty="0" smtClean="0"/>
              <a:t> yang </a:t>
            </a:r>
            <a:r>
              <a:rPr lang="en-US" dirty="0" err="1" smtClean="0"/>
              <a:t>memang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disiapkan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class</a:t>
            </a:r>
          </a:p>
          <a:p>
            <a:r>
              <a:rPr lang="en-US" dirty="0" err="1" smtClean="0"/>
              <a:t>Atribut</a:t>
            </a:r>
            <a:r>
              <a:rPr lang="en-US" dirty="0" smtClean="0"/>
              <a:t> –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:</a:t>
            </a:r>
          </a:p>
          <a:p>
            <a:pPr lvl="1">
              <a:buFontTx/>
              <a:buChar char="-"/>
            </a:pPr>
            <a:r>
              <a:rPr lang="en-US" dirty="0" smtClean="0"/>
              <a:t>__</a:t>
            </a:r>
            <a:r>
              <a:rPr lang="en-US" dirty="0" err="1" smtClean="0"/>
              <a:t>dict</a:t>
            </a:r>
            <a:r>
              <a:rPr lang="en-US" dirty="0" smtClean="0"/>
              <a:t>__ : dictionary yang </a:t>
            </a:r>
            <a:r>
              <a:rPr lang="en-US" dirty="0" err="1" smtClean="0"/>
              <a:t>berisi</a:t>
            </a:r>
            <a:r>
              <a:rPr lang="en-US" dirty="0" smtClean="0"/>
              <a:t> namespace </a:t>
            </a:r>
            <a:r>
              <a:rPr lang="en-US" dirty="0" err="1" smtClean="0"/>
              <a:t>dari</a:t>
            </a:r>
            <a:r>
              <a:rPr lang="en-US" dirty="0" smtClean="0"/>
              <a:t> class</a:t>
            </a:r>
          </a:p>
          <a:p>
            <a:pPr lvl="1">
              <a:buFontTx/>
              <a:buChar char="-"/>
            </a:pPr>
            <a:r>
              <a:rPr lang="en-US" dirty="0" smtClean="0"/>
              <a:t>__doc__ : </a:t>
            </a:r>
            <a:r>
              <a:rPr lang="en-US" dirty="0" err="1" smtClean="0"/>
              <a:t>docstring</a:t>
            </a:r>
            <a:r>
              <a:rPr lang="en-US" dirty="0" smtClean="0"/>
              <a:t> class</a:t>
            </a:r>
          </a:p>
          <a:p>
            <a:pPr lvl="1">
              <a:buFontTx/>
              <a:buChar char="-"/>
            </a:pPr>
            <a:r>
              <a:rPr lang="en-US" dirty="0" smtClean="0"/>
              <a:t>__name__ : </a:t>
            </a:r>
            <a:r>
              <a:rPr lang="en-US" dirty="0" err="1" smtClean="0"/>
              <a:t>nama</a:t>
            </a:r>
            <a:r>
              <a:rPr lang="en-US" dirty="0" smtClean="0"/>
              <a:t> class</a:t>
            </a:r>
          </a:p>
          <a:p>
            <a:pPr lvl="1">
              <a:buFontTx/>
              <a:buChar char="-"/>
            </a:pPr>
            <a:r>
              <a:rPr lang="en-US" dirty="0" smtClean="0"/>
              <a:t>__module__ :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class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diciptakan</a:t>
            </a:r>
            <a:r>
              <a:rPr lang="en-US" dirty="0" smtClean="0"/>
              <a:t>.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main “__main__” </a:t>
            </a:r>
            <a:r>
              <a:rPr lang="en-US" dirty="0" err="1" smtClean="0"/>
              <a:t>pada</a:t>
            </a:r>
            <a:r>
              <a:rPr lang="en-US" dirty="0" smtClean="0"/>
              <a:t> mode </a:t>
            </a:r>
            <a:r>
              <a:rPr lang="en-US" dirty="0" err="1" smtClean="0"/>
              <a:t>interaktif</a:t>
            </a:r>
            <a:endParaRPr lang="en-US" dirty="0" smtClean="0"/>
          </a:p>
          <a:p>
            <a:r>
              <a:rPr lang="en-US" dirty="0" smtClean="0"/>
              <a:t>Cara </a:t>
            </a:r>
            <a:r>
              <a:rPr lang="en-US" dirty="0" err="1" smtClean="0"/>
              <a:t>panggil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- print(</a:t>
            </a:r>
            <a:r>
              <a:rPr lang="en-US" dirty="0" err="1" smtClean="0"/>
              <a:t>Koordinat</a:t>
            </a:r>
            <a:r>
              <a:rPr lang="en-US" dirty="0" smtClean="0"/>
              <a:t>.__</a:t>
            </a:r>
            <a:r>
              <a:rPr lang="en-US" dirty="0" err="1" smtClean="0"/>
              <a:t>dict</a:t>
            </a:r>
            <a:r>
              <a:rPr lang="en-US" dirty="0" smtClean="0"/>
              <a:t>__)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0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MENGHANCURKAN OBJEK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4179824"/>
          </a:xfrm>
        </p:spPr>
        <p:txBody>
          <a:bodyPr/>
          <a:lstStyle/>
          <a:p>
            <a:r>
              <a:rPr lang="en-US" dirty="0" err="1" smtClean="0"/>
              <a:t>Dikenal</a:t>
            </a:r>
            <a:r>
              <a:rPr lang="en-US" dirty="0" smtClean="0"/>
              <a:t> juga Garbage Collection</a:t>
            </a:r>
          </a:p>
          <a:p>
            <a:r>
              <a:rPr lang="en-US" dirty="0" smtClean="0"/>
              <a:t>Python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menghancurkan</a:t>
            </a:r>
            <a:r>
              <a:rPr lang="en-US" dirty="0" smtClean="0"/>
              <a:t> object instance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membebaskan</a:t>
            </a:r>
            <a:r>
              <a:rPr lang="en-US" dirty="0" smtClean="0"/>
              <a:t> memory </a:t>
            </a:r>
            <a:r>
              <a:rPr lang="en-US" dirty="0" err="1" smtClean="0"/>
              <a:t>sepenuhnya</a:t>
            </a:r>
            <a:r>
              <a:rPr lang="en-US" dirty="0" smtClean="0"/>
              <a:t> (free memory)</a:t>
            </a:r>
          </a:p>
          <a:p>
            <a:r>
              <a:rPr lang="en-US" dirty="0" err="1" smtClean="0"/>
              <a:t>Suatu</a:t>
            </a:r>
            <a:r>
              <a:rPr lang="en-US" dirty="0" smtClean="0"/>
              <a:t> proses </a:t>
            </a:r>
            <a:r>
              <a:rPr lang="en-US" dirty="0" err="1" smtClean="0"/>
              <a:t>dimana</a:t>
            </a:r>
            <a:r>
              <a:rPr lang="en-US" dirty="0" smtClean="0"/>
              <a:t> python </a:t>
            </a:r>
            <a:r>
              <a:rPr lang="en-US" dirty="0" err="1" smtClean="0"/>
              <a:t>secara</a:t>
            </a:r>
            <a:r>
              <a:rPr lang="en-US" dirty="0" smtClean="0"/>
              <a:t> periodic </a:t>
            </a:r>
            <a:r>
              <a:rPr lang="en-US" dirty="0" err="1" smtClean="0"/>
              <a:t>mengakui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memory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, </a:t>
            </a:r>
            <a:r>
              <a:rPr lang="en-US" dirty="0" err="1" smtClean="0"/>
              <a:t>disebut</a:t>
            </a:r>
            <a:r>
              <a:rPr lang="en-US" dirty="0" smtClean="0"/>
              <a:t> garbage collection</a:t>
            </a:r>
          </a:p>
          <a:p>
            <a:r>
              <a:rPr lang="en-US" dirty="0" err="1" smtClean="0"/>
              <a:t>Gunakan</a:t>
            </a:r>
            <a:r>
              <a:rPr lang="en-US" dirty="0" smtClean="0"/>
              <a:t> method </a:t>
            </a:r>
            <a:r>
              <a:rPr lang="en-US" b="1" dirty="0" smtClean="0"/>
              <a:t>del</a:t>
            </a:r>
            <a:r>
              <a:rPr lang="en-US" dirty="0" smtClean="0"/>
              <a:t>:</a:t>
            </a:r>
          </a:p>
          <a:p>
            <a:pPr lvl="1">
              <a:buFontTx/>
              <a:buChar char="-"/>
            </a:pPr>
            <a:r>
              <a:rPr lang="en-US" dirty="0" smtClean="0"/>
              <a:t>K = </a:t>
            </a:r>
            <a:r>
              <a:rPr lang="en-US" dirty="0" err="1" smtClean="0"/>
              <a:t>Koordinat</a:t>
            </a:r>
            <a:r>
              <a:rPr lang="en-US" dirty="0" smtClean="0"/>
              <a:t>(4,5)</a:t>
            </a:r>
          </a:p>
          <a:p>
            <a:pPr lvl="1">
              <a:buFontTx/>
              <a:buChar char="-"/>
            </a:pPr>
            <a:r>
              <a:rPr lang="en-US" dirty="0" smtClean="0"/>
              <a:t>del(k)</a:t>
            </a:r>
          </a:p>
          <a:p>
            <a:pPr>
              <a:buFontTx/>
              <a:buChar char="-"/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 method </a:t>
            </a:r>
            <a:r>
              <a:rPr lang="en-US" b="1" dirty="0" smtClean="0"/>
              <a:t>__del__(self)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0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178705"/>
              </p:ext>
            </p:extLst>
          </p:nvPr>
        </p:nvGraphicFramePr>
        <p:xfrm>
          <a:off x="321731" y="1001775"/>
          <a:ext cx="6453505" cy="5151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453505"/>
              </a:tblGrid>
              <a:tr h="5151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</a:rPr>
                        <a:t>Koordinat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</a:rPr>
                        <a:t>(object):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 __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__(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</a:rPr>
                        <a:t>self,x,y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US" sz="1800" baseline="0" dirty="0" err="1" smtClean="0">
                          <a:latin typeface="Consolas" panose="020B0609020204030204" pitchFamily="49" charset="0"/>
                        </a:rPr>
                        <a:t>.x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</a:rPr>
                        <a:t> = x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aseline="0" dirty="0" smtClean="0">
                          <a:latin typeface="Consolas" panose="020B0609020204030204" pitchFamily="49" charset="0"/>
                        </a:rPr>
                        <a:t>          </a:t>
                      </a:r>
                      <a:r>
                        <a:rPr lang="en-US" sz="1800" baseline="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self</a:t>
                      </a:r>
                      <a:r>
                        <a:rPr lang="en-US" sz="1800" baseline="0" dirty="0" err="1" smtClean="0">
                          <a:latin typeface="Consolas" panose="020B0609020204030204" pitchFamily="49" charset="0"/>
                        </a:rPr>
                        <a:t>.y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</a:rPr>
                        <a:t> = y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</a:rPr>
                        <a:t>jarak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(self, other):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          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</a:rPr>
                        <a:t>x_jar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</a:rPr>
                        <a:t> = (</a:t>
                      </a:r>
                      <a:r>
                        <a:rPr lang="en-US" sz="1800" baseline="0" dirty="0" err="1" smtClean="0">
                          <a:latin typeface="Consolas" panose="020B0609020204030204" pitchFamily="49" charset="0"/>
                        </a:rPr>
                        <a:t>self.x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US" sz="1800" baseline="0" dirty="0" err="1" smtClean="0">
                          <a:latin typeface="Consolas" panose="020B0609020204030204" pitchFamily="49" charset="0"/>
                        </a:rPr>
                        <a:t>other.x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</a:rPr>
                        <a:t>)**2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          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</a:rPr>
                        <a:t>y_jar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 = (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</a:rPr>
                        <a:t>self.y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</a:rPr>
                        <a:t>other.y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)**2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          return (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</a:rPr>
                        <a:t>x_jar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 + 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</a:rPr>
                        <a:t>y_jar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)**0.5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</a:rPr>
                        <a:t> __</a:t>
                      </a:r>
                      <a:r>
                        <a:rPr lang="en-US" sz="1800" baseline="0" dirty="0" err="1" smtClean="0"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</a:rPr>
                        <a:t>__(self):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aseline="0" dirty="0" smtClean="0">
                          <a:latin typeface="Consolas" panose="020B0609020204030204" pitchFamily="49" charset="0"/>
                        </a:rPr>
                        <a:t>          return “&lt;”+</a:t>
                      </a:r>
                      <a:r>
                        <a:rPr lang="en-US" sz="1800" baseline="0" dirty="0" err="1" smtClean="0"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aseline="0" dirty="0" err="1" smtClean="0">
                          <a:latin typeface="Consolas" panose="020B0609020204030204" pitchFamily="49" charset="0"/>
                        </a:rPr>
                        <a:t>self.x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</a:rPr>
                        <a:t>)+”,”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aseline="0" dirty="0" smtClean="0">
                          <a:latin typeface="Consolas" panose="020B0609020204030204" pitchFamily="49" charset="0"/>
                        </a:rPr>
                        <a:t>                    +</a:t>
                      </a:r>
                      <a:r>
                        <a:rPr lang="en-US" sz="1800" baseline="0" dirty="0" err="1" smtClean="0"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aseline="0" dirty="0" err="1" smtClean="0">
                          <a:latin typeface="Consolas" panose="020B0609020204030204" pitchFamily="49" charset="0"/>
                        </a:rPr>
                        <a:t>self.y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</a:rPr>
                        <a:t>)+”&gt;”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aseline="0" dirty="0" smtClean="0"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1800" baseline="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</a:rPr>
                        <a:t> __del__(self):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aseline="0" dirty="0" smtClean="0">
                          <a:latin typeface="Consolas" panose="020B0609020204030204" pitchFamily="49" charset="0"/>
                        </a:rPr>
                        <a:t>          </a:t>
                      </a:r>
                      <a:r>
                        <a:rPr lang="en-US" sz="1800" baseline="0" dirty="0" err="1" smtClean="0">
                          <a:latin typeface="Consolas" panose="020B0609020204030204" pitchFamily="49" charset="0"/>
                        </a:rPr>
                        <a:t>class_name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baseline="0" dirty="0" err="1" smtClean="0">
                          <a:latin typeface="Consolas" panose="020B0609020204030204" pitchFamily="49" charset="0"/>
                        </a:rPr>
                        <a:t>self.__class__.__name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</a:rPr>
                        <a:t>__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aseline="0" dirty="0" smtClean="0">
                          <a:latin typeface="Consolas" panose="020B0609020204030204" pitchFamily="49" charset="0"/>
                        </a:rPr>
                        <a:t>          print(</a:t>
                      </a:r>
                      <a:r>
                        <a:rPr lang="en-US" sz="1800" baseline="0" dirty="0" err="1" smtClean="0">
                          <a:latin typeface="Consolas" panose="020B0609020204030204" pitchFamily="49" charset="0"/>
                        </a:rPr>
                        <a:t>class_name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</a:rPr>
                        <a:t>, “destroyed”) 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  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34715"/>
              </p:ext>
            </p:extLst>
          </p:nvPr>
        </p:nvGraphicFramePr>
        <p:xfrm>
          <a:off x="7095067" y="1001775"/>
          <a:ext cx="5096933" cy="5151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096933"/>
              </a:tblGrid>
              <a:tr h="4922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70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import mylibrary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7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main():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titik_c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Koordinat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(4,5)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titik_asal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Koordinat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(0,0)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print(“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titik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 x= ”,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titik_c.x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en-US" sz="17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“y= ”,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titik_c.y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print(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titik_c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700" dirty="0" smtClean="0">
                          <a:latin typeface="Consolas" panose="020B0609020204030204" pitchFamily="49" charset="0"/>
                        </a:rPr>
                        <a:t>    print(type(</a:t>
                      </a:r>
                      <a:r>
                        <a:rPr lang="en-US" sz="1700" dirty="0" err="1" smtClean="0">
                          <a:latin typeface="Consolas" panose="020B0609020204030204" pitchFamily="49" charset="0"/>
                        </a:rPr>
                        <a:t>titik_c</a:t>
                      </a:r>
                      <a:r>
                        <a:rPr lang="en-US" sz="1700" dirty="0" smtClean="0">
                          <a:latin typeface="Consolas" panose="020B0609020204030204" pitchFamily="49" charset="0"/>
                        </a:rPr>
                        <a:t>))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700" dirty="0" smtClean="0">
                          <a:latin typeface="Consolas" panose="020B0609020204030204" pitchFamily="49" charset="0"/>
                        </a:rPr>
                        <a:t>    print(</a:t>
                      </a:r>
                      <a:r>
                        <a:rPr lang="en-US" sz="1700" dirty="0" err="1" smtClean="0">
                          <a:latin typeface="Consolas" panose="020B0609020204030204" pitchFamily="49" charset="0"/>
                        </a:rPr>
                        <a:t>isinstance</a:t>
                      </a:r>
                      <a:r>
                        <a:rPr lang="en-US" sz="1700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700" dirty="0" err="1" smtClean="0">
                          <a:latin typeface="Consolas" panose="020B0609020204030204" pitchFamily="49" charset="0"/>
                        </a:rPr>
                        <a:t>titik_c,Koordinat</a:t>
                      </a:r>
                      <a:r>
                        <a:rPr lang="en-US" sz="1700" dirty="0" smtClean="0">
                          <a:latin typeface="Consolas" panose="020B0609020204030204" pitchFamily="49" charset="0"/>
                        </a:rPr>
                        <a:t>))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700" dirty="0" smtClean="0">
                          <a:latin typeface="Consolas" panose="020B0609020204030204" pitchFamily="49" charset="0"/>
                        </a:rPr>
                        <a:t>    print(titi_c.__</a:t>
                      </a:r>
                      <a:r>
                        <a:rPr lang="en-US" sz="1700" dirty="0" err="1" smtClean="0">
                          <a:latin typeface="Consolas" panose="020B0609020204030204" pitchFamily="49" charset="0"/>
                        </a:rPr>
                        <a:t>dict</a:t>
                      </a:r>
                      <a:r>
                        <a:rPr lang="en-US" sz="1700" dirty="0" smtClean="0">
                          <a:latin typeface="Consolas" panose="020B0609020204030204" pitchFamily="49" charset="0"/>
                        </a:rPr>
                        <a:t>__)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700" dirty="0" smtClean="0">
                          <a:latin typeface="Consolas" panose="020B0609020204030204" pitchFamily="49" charset="0"/>
                        </a:rPr>
                        <a:t>    del(</a:t>
                      </a:r>
                      <a:r>
                        <a:rPr lang="en-US" sz="1700" dirty="0" err="1" smtClean="0">
                          <a:latin typeface="Consolas" panose="020B0609020204030204" pitchFamily="49" charset="0"/>
                        </a:rPr>
                        <a:t>titik_c</a:t>
                      </a:r>
                      <a:r>
                        <a:rPr lang="en-US" sz="1700" dirty="0" smtClean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700" dirty="0" smtClean="0">
                          <a:latin typeface="Consolas" panose="020B0609020204030204" pitchFamily="49" charset="0"/>
                        </a:rPr>
                        <a:t>    print(titik_c.__</a:t>
                      </a:r>
                      <a:r>
                        <a:rPr lang="en-US" sz="1700" dirty="0" err="1" smtClean="0">
                          <a:latin typeface="Consolas" panose="020B0609020204030204" pitchFamily="49" charset="0"/>
                        </a:rPr>
                        <a:t>dict</a:t>
                      </a:r>
                      <a:r>
                        <a:rPr lang="en-US" sz="1700" dirty="0" smtClean="0">
                          <a:latin typeface="Consolas" panose="020B0609020204030204" pitchFamily="49" charset="0"/>
                        </a:rPr>
                        <a:t>__)</a:t>
                      </a:r>
                      <a:br>
                        <a:rPr lang="en-US" sz="1700" dirty="0" smtClean="0">
                          <a:latin typeface="Consolas" panose="020B0609020204030204" pitchFamily="49" charset="0"/>
                        </a:rPr>
                      </a:br>
                      <a:r>
                        <a:rPr lang="en-US" sz="1700" dirty="0" smtClean="0">
                          <a:latin typeface="Consolas" panose="020B0609020204030204" pitchFamily="49" charset="0"/>
                        </a:rPr>
                        <a:t>       #error, </a:t>
                      </a:r>
                      <a:r>
                        <a:rPr lang="en-US" sz="1700" dirty="0" err="1" smtClean="0">
                          <a:latin typeface="Consolas" panose="020B0609020204030204" pitchFamily="49" charset="0"/>
                        </a:rPr>
                        <a:t>karena</a:t>
                      </a:r>
                      <a:r>
                        <a:rPr lang="en-US" sz="17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dirty="0" err="1" smtClean="0">
                          <a:latin typeface="Consolas" panose="020B0609020204030204" pitchFamily="49" charset="0"/>
                        </a:rPr>
                        <a:t>titik</a:t>
                      </a:r>
                      <a:r>
                        <a:rPr lang="en-US" sz="1700" dirty="0" smtClean="0">
                          <a:latin typeface="Consolas" panose="020B0609020204030204" pitchFamily="49" charset="0"/>
                        </a:rPr>
                        <a:t> c </a:t>
                      </a:r>
                      <a:r>
                        <a:rPr lang="en-US" sz="1700" dirty="0" err="1" smtClean="0">
                          <a:latin typeface="Consolas" panose="020B0609020204030204" pitchFamily="49" charset="0"/>
                        </a:rPr>
                        <a:t>sudah</a:t>
                      </a:r>
                      <a:r>
                        <a:rPr lang="en-US" sz="1700" dirty="0" smtClean="0">
                          <a:latin typeface="Consolas" panose="020B0609020204030204" pitchFamily="49" charset="0"/>
                        </a:rPr>
                        <a:t> di </a:t>
                      </a:r>
                      <a:br>
                        <a:rPr lang="en-US" sz="1700" dirty="0" smtClean="0">
                          <a:latin typeface="Consolas" panose="020B0609020204030204" pitchFamily="49" charset="0"/>
                        </a:rPr>
                      </a:br>
                      <a:r>
                        <a:rPr lang="en-US" sz="1700" baseline="0" dirty="0" smtClean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700" dirty="0" smtClean="0">
                          <a:latin typeface="Consolas" panose="020B0609020204030204" pitchFamily="49" charset="0"/>
                        </a:rPr>
                        <a:t>free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700" dirty="0" smtClean="0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700" smtClean="0">
                          <a:latin typeface="Consolas" panose="020B0609020204030204" pitchFamily="49" charset="0"/>
                        </a:rPr>
                        <a:t>f</a:t>
                      </a:r>
                      <a:r>
                        <a:rPr lang="en-US" sz="1700" baseline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aseline="0" dirty="0" smtClean="0">
                          <a:latin typeface="Consolas" panose="020B0609020204030204" pitchFamily="49" charset="0"/>
                        </a:rPr>
                        <a:t>__name__ == “__main__”: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700" baseline="0" dirty="0" smtClean="0">
                          <a:latin typeface="Consolas" panose="020B0609020204030204" pitchFamily="49" charset="0"/>
                        </a:rPr>
                        <a:t>    main()</a:t>
                      </a:r>
                      <a:endParaRPr lang="en-US" sz="17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1731" y="304801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Consolas" panose="020B0609020204030204" pitchFamily="49" charset="0"/>
              </a:rPr>
              <a:t>m</a:t>
            </a:r>
            <a:r>
              <a:rPr lang="en-US" sz="2400" b="1" u="sng" dirty="0" smtClean="0">
                <a:latin typeface="Consolas" panose="020B0609020204030204" pitchFamily="49" charset="0"/>
              </a:rPr>
              <a:t>ylibrary.py</a:t>
            </a:r>
            <a:endParaRPr lang="en-US" sz="2400" b="1" u="sng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95067" y="304801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Consolas" panose="020B0609020204030204" pitchFamily="49" charset="0"/>
              </a:rPr>
              <a:t>main.py</a:t>
            </a:r>
            <a:endParaRPr lang="en-US" sz="2400" b="1" u="sng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68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10057405" cy="3604091"/>
          </a:xfrm>
        </p:spPr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program class </a:t>
            </a:r>
            <a:r>
              <a:rPr lang="en-US" dirty="0" err="1" smtClean="0"/>
              <a:t>segitiga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 </a:t>
            </a:r>
            <a:r>
              <a:rPr lang="en-US" dirty="0" err="1" smtClean="0"/>
              <a:t>misal</a:t>
            </a:r>
            <a:r>
              <a:rPr lang="en-US" dirty="0" smtClean="0"/>
              <a:t> Luas A + Luas B</a:t>
            </a:r>
          </a:p>
          <a:p>
            <a:pPr lvl="1">
              <a:buFontTx/>
              <a:buChar char="-"/>
            </a:pPr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/>
              <a:t>cuplikan</a:t>
            </a:r>
            <a:r>
              <a:rPr lang="en-US" dirty="0" smtClean="0"/>
              <a:t> </a:t>
            </a:r>
            <a:r>
              <a:rPr lang="en-US" dirty="0" err="1" smtClean="0"/>
              <a:t>progam</a:t>
            </a:r>
            <a:r>
              <a:rPr lang="en-US" dirty="0" smtClean="0"/>
              <a:t> </a:t>
            </a:r>
            <a:r>
              <a:rPr lang="en-US" dirty="0" err="1" smtClean="0"/>
              <a:t>disamping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err="1" smtClean="0"/>
              <a:t>Lengkapi</a:t>
            </a:r>
            <a:r>
              <a:rPr lang="en-US" dirty="0" smtClean="0"/>
              <a:t> program </a:t>
            </a:r>
            <a:r>
              <a:rPr lang="en-US" dirty="0" err="1" smtClean="0"/>
              <a:t>tersebut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847202"/>
              </p:ext>
            </p:extLst>
          </p:nvPr>
        </p:nvGraphicFramePr>
        <p:xfrm>
          <a:off x="1541928" y="3516734"/>
          <a:ext cx="4294505" cy="32315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294505"/>
              </a:tblGrid>
              <a:tr h="32315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segitiga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(object):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16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__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__(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self,alas,tinggi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self.alas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alas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self.tinggi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tinggi</a:t>
                      </a:r>
                      <a:endParaRPr lang="en-US" sz="1600" baseline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16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de</a:t>
                      </a:r>
                      <a:r>
                        <a:rPr lang="en-US" sz="1600" baseline="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onsolas" panose="020B0609020204030204" pitchFamily="49" charset="0"/>
                        </a:rPr>
                        <a:t>luas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():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___________________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___________________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1600" baseline="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onsolas" panose="020B0609020204030204" pitchFamily="49" charset="0"/>
                        </a:rPr>
                        <a:t>tambah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():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___________________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___________________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59009"/>
              </p:ext>
            </p:extLst>
          </p:nvPr>
        </p:nvGraphicFramePr>
        <p:xfrm>
          <a:off x="7304828" y="3516734"/>
          <a:ext cx="4294505" cy="2255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294505"/>
              </a:tblGrid>
              <a:tr h="21220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import mylibrary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main():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a =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segitiga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(10,5)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b =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segitiga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(15,4)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print(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a.luas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print(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b.luas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print(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a.tambah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(b))</a:t>
                      </a:r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88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Guttag</a:t>
            </a:r>
            <a:r>
              <a:rPr lang="en-US" dirty="0" smtClean="0"/>
              <a:t>, John V. Introduction to Computation and Programming using Python with Application to Understanding Data 2</a:t>
            </a:r>
            <a:r>
              <a:rPr lang="en-US" baseline="30000" dirty="0" smtClean="0"/>
              <a:t>nd</a:t>
            </a:r>
            <a:r>
              <a:rPr lang="en-US" dirty="0" smtClean="0"/>
              <a:t> edition. MIT Press. 2016</a:t>
            </a:r>
          </a:p>
          <a:p>
            <a:r>
              <a:rPr lang="en-US" dirty="0" err="1" smtClean="0"/>
              <a:t>Necaise</a:t>
            </a:r>
            <a:r>
              <a:rPr lang="en-US" dirty="0" smtClean="0"/>
              <a:t>, </a:t>
            </a:r>
            <a:r>
              <a:rPr lang="en-US" dirty="0" err="1" smtClean="0"/>
              <a:t>Rance</a:t>
            </a:r>
            <a:r>
              <a:rPr lang="en-US" dirty="0" smtClean="0"/>
              <a:t> D. Data Structures and Algorithms using Python. John Wiley &amp; Sons.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6777714" cy="1438761"/>
          </a:xfrm>
        </p:spPr>
        <p:txBody>
          <a:bodyPr>
            <a:normAutofit/>
          </a:bodyPr>
          <a:lstStyle/>
          <a:p>
            <a:r>
              <a:rPr lang="en-US" sz="8000" b="1" i="0" dirty="0" smtClean="0"/>
              <a:t>TERIMA KASIH</a:t>
            </a:r>
            <a:endParaRPr lang="en-ID" sz="8000" b="1" i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ADT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domain </a:t>
            </a:r>
            <a:r>
              <a:rPr lang="en-US" dirty="0" err="1" smtClean="0"/>
              <a:t>dan</a:t>
            </a:r>
            <a:r>
              <a:rPr lang="en-US" dirty="0" smtClean="0"/>
              <a:t> set </a:t>
            </a:r>
            <a:r>
              <a:rPr lang="en-US" dirty="0" err="1" smtClean="0"/>
              <a:t>operasi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domain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</a:p>
          <a:p>
            <a:pPr marL="0" indent="0" algn="r">
              <a:buNone/>
            </a:pPr>
            <a:r>
              <a:rPr lang="en-US" dirty="0" smtClean="0"/>
              <a:t>(</a:t>
            </a:r>
            <a:r>
              <a:rPr lang="en-US" i="1" dirty="0" err="1" smtClean="0"/>
              <a:t>Rance</a:t>
            </a:r>
            <a:r>
              <a:rPr lang="en-US" i="1" dirty="0" smtClean="0"/>
              <a:t> D </a:t>
            </a:r>
            <a:r>
              <a:rPr lang="en-US" i="1" dirty="0" err="1" smtClean="0"/>
              <a:t>Necaise</a:t>
            </a:r>
            <a:r>
              <a:rPr lang="en-US" dirty="0" smtClean="0"/>
              <a:t>)</a:t>
            </a:r>
          </a:p>
          <a:p>
            <a:pPr marL="0" indent="0" algn="r">
              <a:buNone/>
            </a:pPr>
            <a:endParaRPr lang="en-US" dirty="0" smtClean="0"/>
          </a:p>
          <a:p>
            <a:r>
              <a:rPr lang="en-US" dirty="0" smtClean="0"/>
              <a:t>ADT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–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i="1" dirty="0" smtClean="0"/>
              <a:t>John V </a:t>
            </a:r>
            <a:r>
              <a:rPr lang="en-US" i="1" dirty="0" err="1" smtClean="0"/>
              <a:t>Guttag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5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/>
          <p:cNvSpPr/>
          <p:nvPr/>
        </p:nvSpPr>
        <p:spPr>
          <a:xfrm rot="16200000">
            <a:off x="3283372" y="3899110"/>
            <a:ext cx="1828800" cy="3383280"/>
          </a:xfrm>
          <a:prstGeom prst="triangle">
            <a:avLst>
              <a:gd name="adj" fmla="val 29764"/>
            </a:avLst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Kata abstract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diartikan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penggunaan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operasi</a:t>
            </a:r>
            <a:r>
              <a:rPr lang="en-US" dirty="0" smtClean="0">
                <a:solidFill>
                  <a:srgbClr val="0000FF"/>
                </a:solidFill>
              </a:rPr>
              <a:t> yang </a:t>
            </a:r>
            <a:r>
              <a:rPr lang="en-US" dirty="0" err="1" smtClean="0">
                <a:solidFill>
                  <a:srgbClr val="0000FF"/>
                </a:solidFill>
              </a:rPr>
              <a:t>berbeda</a:t>
            </a:r>
            <a:r>
              <a:rPr lang="en-US" dirty="0" smtClean="0">
                <a:solidFill>
                  <a:srgbClr val="0000FF"/>
                </a:solidFill>
              </a:rPr>
              <a:t> – </a:t>
            </a:r>
            <a:r>
              <a:rPr lang="en-US" dirty="0" err="1" smtClean="0">
                <a:solidFill>
                  <a:srgbClr val="0000FF"/>
                </a:solidFill>
              </a:rPr>
              <a:t>beda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pada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suatu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tipe</a:t>
            </a:r>
            <a:r>
              <a:rPr lang="en-US" dirty="0" smtClean="0">
                <a:solidFill>
                  <a:srgbClr val="0000FF"/>
                </a:solidFill>
              </a:rPr>
              <a:t> data </a:t>
            </a:r>
            <a:r>
              <a:rPr lang="en-US" dirty="0" err="1" smtClean="0">
                <a:solidFill>
                  <a:srgbClr val="0000FF"/>
                </a:solidFill>
              </a:rPr>
              <a:t>tanpa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harus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mengetahui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cara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operasi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tersebut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bekerja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ADT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primitive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/>
              <a:t> </a:t>
            </a:r>
            <a:r>
              <a:rPr lang="en-US" dirty="0" err="1" smtClean="0"/>
              <a:t>didalamnya</a:t>
            </a:r>
            <a:r>
              <a:rPr lang="en-US" dirty="0" smtClean="0"/>
              <a:t> </a:t>
            </a:r>
            <a:r>
              <a:rPr lang="en-US" dirty="0" err="1" smtClean="0"/>
              <a:t>disembunyikan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35199" y="5384800"/>
            <a:ext cx="1794933" cy="812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User Program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61065" y="4328755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‘User program’ </a:t>
            </a:r>
            <a:r>
              <a:rPr lang="en-US" dirty="0" err="1" smtClean="0">
                <a:solidFill>
                  <a:srgbClr val="FF0000"/>
                </a:solidFill>
              </a:rPr>
              <a:t>berinteraksi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dengan</a:t>
            </a:r>
            <a:r>
              <a:rPr lang="en-US" dirty="0" smtClean="0">
                <a:solidFill>
                  <a:srgbClr val="FF0000"/>
                </a:solidFill>
              </a:rPr>
              <a:t> ADT </a:t>
            </a:r>
            <a:r>
              <a:rPr lang="en-US" dirty="0" err="1">
                <a:solidFill>
                  <a:srgbClr val="FF0000"/>
                </a:solidFill>
              </a:rPr>
              <a:t>m</a:t>
            </a:r>
            <a:r>
              <a:rPr lang="en-US" dirty="0" err="1" smtClean="0">
                <a:solidFill>
                  <a:srgbClr val="FF0000"/>
                </a:solidFill>
              </a:rPr>
              <a:t>elalui</a:t>
            </a:r>
            <a:r>
              <a:rPr lang="en-US" dirty="0" smtClean="0">
                <a:solidFill>
                  <a:srgbClr val="FF0000"/>
                </a:solidFill>
              </a:rPr>
              <a:t> interface </a:t>
            </a:r>
            <a:r>
              <a:rPr lang="en-US" dirty="0" err="1" smtClean="0">
                <a:solidFill>
                  <a:srgbClr val="FF0000"/>
                </a:solidFill>
              </a:rPr>
              <a:t>atau</a:t>
            </a:r>
            <a:r>
              <a:rPr lang="en-US" dirty="0" smtClean="0">
                <a:solidFill>
                  <a:srgbClr val="FF0000"/>
                </a:solidFill>
              </a:rPr>
              <a:t> set </a:t>
            </a:r>
            <a:r>
              <a:rPr lang="en-US" dirty="0" err="1" smtClean="0">
                <a:solidFill>
                  <a:srgbClr val="FF0000"/>
                </a:solidFill>
              </a:rPr>
              <a:t>operasi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5883333" y="4328755"/>
            <a:ext cx="1939867" cy="2176394"/>
          </a:xfrm>
          <a:prstGeom prst="cube">
            <a:avLst>
              <a:gd name="adj" fmla="val 19216"/>
            </a:avLst>
          </a:prstGeom>
        </p:spPr>
        <p:style>
          <a:lnRef idx="2">
            <a:schemeClr val="dk1"/>
          </a:lnRef>
          <a:fillRef idx="1003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/>
              <a:t>String ADT</a:t>
            </a:r>
          </a:p>
          <a:p>
            <a:pPr algn="just"/>
            <a:endParaRPr lang="en-US" sz="2000" b="1" dirty="0" smtClean="0"/>
          </a:p>
          <a:p>
            <a:pPr marL="236538" indent="-236538" algn="just">
              <a:buFont typeface="Courier New" panose="02070309020205020404" pitchFamily="49" charset="0"/>
              <a:buChar char="o"/>
            </a:pPr>
            <a:r>
              <a:rPr lang="en-US" sz="2000" b="1" dirty="0" err="1" smtClean="0">
                <a:latin typeface="Consolas" panose="020B0609020204030204" pitchFamily="49" charset="0"/>
              </a:rPr>
              <a:t>str</a:t>
            </a:r>
            <a:r>
              <a:rPr lang="en-US" sz="2000" b="1" dirty="0" smtClean="0">
                <a:latin typeface="Consolas" panose="020B0609020204030204" pitchFamily="49" charset="0"/>
              </a:rPr>
              <a:t>()</a:t>
            </a:r>
          </a:p>
          <a:p>
            <a:pPr marL="236538" indent="-236538" algn="just">
              <a:buFont typeface="Courier New" panose="02070309020205020404" pitchFamily="49" charset="0"/>
              <a:buChar char="o"/>
            </a:pPr>
            <a:r>
              <a:rPr lang="en-US" sz="2000" b="1" dirty="0" smtClean="0">
                <a:latin typeface="Consolas" panose="020B0609020204030204" pitchFamily="49" charset="0"/>
              </a:rPr>
              <a:t>upper()</a:t>
            </a:r>
          </a:p>
          <a:p>
            <a:pPr marL="236538" indent="-236538" algn="just">
              <a:buFont typeface="Courier New" panose="02070309020205020404" pitchFamily="49" charset="0"/>
              <a:buChar char="o"/>
            </a:pPr>
            <a:r>
              <a:rPr lang="en-US" sz="2000" b="1" dirty="0" smtClean="0">
                <a:latin typeface="Consolas" panose="020B0609020204030204" pitchFamily="49" charset="0"/>
              </a:rPr>
              <a:t>lower()</a:t>
            </a:r>
            <a:endParaRPr lang="en-US" sz="2000" b="1" dirty="0">
              <a:latin typeface="Consolas" panose="020B0609020204030204" pitchFamily="49" charset="0"/>
            </a:endParaRPr>
          </a:p>
          <a:p>
            <a:pPr algn="ctr"/>
            <a:endParaRPr lang="en-US" sz="2400" b="1" dirty="0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4504265" y="4790420"/>
            <a:ext cx="1202268" cy="103464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>
            <a:off x="8566410" y="4854724"/>
            <a:ext cx="0" cy="103464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44499" y="4955287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Bagaimana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cara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melakukan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Operasi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disembunyikan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seperti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dalam</a:t>
            </a:r>
            <a:r>
              <a:rPr lang="en-US" dirty="0" smtClean="0">
                <a:solidFill>
                  <a:srgbClr val="FF0000"/>
                </a:solidFill>
              </a:rPr>
              <a:t> black box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2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 -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i="1" dirty="0" smtClean="0"/>
              <a:t>object-oriented language</a:t>
            </a:r>
          </a:p>
          <a:p>
            <a:r>
              <a:rPr lang="en-US" dirty="0" err="1" smtClean="0"/>
              <a:t>Semua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python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 smtClean="0"/>
              <a:t>objek</a:t>
            </a:r>
            <a:r>
              <a:rPr lang="en-US" dirty="0" smtClean="0"/>
              <a:t> (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data)</a:t>
            </a:r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</a:t>
            </a:r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memanipulasi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endParaRPr lang="en-US" dirty="0" smtClean="0"/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menghancurkan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1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41928" y="2017775"/>
            <a:ext cx="5062072" cy="3908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:</a:t>
            </a:r>
          </a:p>
          <a:p>
            <a:pPr lvl="1">
              <a:buFontTx/>
              <a:buChar char="-"/>
            </a:pPr>
            <a:r>
              <a:rPr lang="en-US" dirty="0" err="1" smtClean="0"/>
              <a:t>Tipe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err="1" smtClean="0"/>
              <a:t>Representasi</a:t>
            </a:r>
            <a:r>
              <a:rPr lang="en-US" dirty="0" smtClean="0"/>
              <a:t> internal </a:t>
            </a:r>
            <a:r>
              <a:rPr lang="en-US" dirty="0" err="1" smtClean="0"/>
              <a:t>dari</a:t>
            </a:r>
            <a:r>
              <a:rPr lang="en-US" dirty="0" smtClean="0"/>
              <a:t> data (</a:t>
            </a:r>
            <a:r>
              <a:rPr lang="en-US" dirty="0" err="1" smtClean="0"/>
              <a:t>bisa</a:t>
            </a:r>
            <a:r>
              <a:rPr lang="en-US" dirty="0" smtClean="0"/>
              <a:t> primitive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/</a:t>
            </a:r>
            <a:r>
              <a:rPr lang="en-US" dirty="0" err="1" smtClean="0"/>
              <a:t>komposit</a:t>
            </a:r>
            <a:r>
              <a:rPr lang="en-US" dirty="0" smtClean="0"/>
              <a:t>)</a:t>
            </a:r>
          </a:p>
          <a:p>
            <a:pPr lvl="1">
              <a:buFontTx/>
              <a:buChar char="-"/>
            </a:pPr>
            <a:r>
              <a:rPr lang="en-US" dirty="0" err="1" smtClean="0"/>
              <a:t>Berisi</a:t>
            </a:r>
            <a:r>
              <a:rPr lang="en-US" dirty="0" smtClean="0"/>
              <a:t> set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lain</a:t>
            </a:r>
          </a:p>
          <a:p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instance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(terminology lain: instance of class)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lvl="1">
              <a:buFontTx/>
              <a:buChar char="-"/>
            </a:pPr>
            <a:r>
              <a:rPr lang="en-US" b="1" dirty="0" err="1" smtClean="0">
                <a:solidFill>
                  <a:srgbClr val="0000FF"/>
                </a:solidFill>
              </a:rPr>
              <a:t>Nilai</a:t>
            </a:r>
            <a:r>
              <a:rPr lang="en-US" b="1" dirty="0" smtClean="0">
                <a:solidFill>
                  <a:srgbClr val="0000FF"/>
                </a:solidFill>
              </a:rPr>
              <a:t> = 90</a:t>
            </a:r>
            <a:r>
              <a:rPr lang="en-US" dirty="0" smtClean="0"/>
              <a:t> ; </a:t>
            </a:r>
            <a:r>
              <a:rPr lang="en-US" dirty="0" err="1" smtClean="0"/>
              <a:t>merupakan</a:t>
            </a:r>
            <a:r>
              <a:rPr lang="en-US" dirty="0" smtClean="0"/>
              <a:t> instance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>
              <a:buFontTx/>
              <a:buChar char="-"/>
            </a:pPr>
            <a:r>
              <a:rPr lang="en-US" b="1" dirty="0" err="1" smtClean="0">
                <a:solidFill>
                  <a:srgbClr val="0000FF"/>
                </a:solidFill>
              </a:rPr>
              <a:t>Nilai</a:t>
            </a:r>
            <a:r>
              <a:rPr lang="en-US" b="1" dirty="0" smtClean="0">
                <a:solidFill>
                  <a:srgbClr val="0000FF"/>
                </a:solidFill>
              </a:rPr>
              <a:t> = 90.5</a:t>
            </a:r>
            <a:r>
              <a:rPr lang="en-US" dirty="0" smtClean="0"/>
              <a:t>; </a:t>
            </a:r>
            <a:r>
              <a:rPr lang="en-US" dirty="0" err="1" smtClean="0"/>
              <a:t>merupakan</a:t>
            </a:r>
            <a:r>
              <a:rPr lang="en-US" dirty="0" smtClean="0"/>
              <a:t> instance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float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448915"/>
              </p:ext>
            </p:extLst>
          </p:nvPr>
        </p:nvGraphicFramePr>
        <p:xfrm>
          <a:off x="7399865" y="2017775"/>
          <a:ext cx="109728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a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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540946"/>
              </p:ext>
            </p:extLst>
          </p:nvPr>
        </p:nvGraphicFramePr>
        <p:xfrm>
          <a:off x="9110132" y="2017775"/>
          <a:ext cx="109728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b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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35037"/>
              </p:ext>
            </p:extLst>
          </p:nvPr>
        </p:nvGraphicFramePr>
        <p:xfrm>
          <a:off x="10820399" y="2017775"/>
          <a:ext cx="109728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c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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endCxn id="11" idx="1"/>
          </p:cNvCxnSpPr>
          <p:nvPr/>
        </p:nvCxnSpPr>
        <p:spPr>
          <a:xfrm>
            <a:off x="8497145" y="2246375"/>
            <a:ext cx="612987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2" idx="1"/>
          </p:cNvCxnSpPr>
          <p:nvPr/>
        </p:nvCxnSpPr>
        <p:spPr>
          <a:xfrm>
            <a:off x="10207412" y="2246375"/>
            <a:ext cx="612987" cy="0"/>
          </a:xfrm>
          <a:prstGeom prst="line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265116"/>
              </p:ext>
            </p:extLst>
          </p:nvPr>
        </p:nvGraphicFramePr>
        <p:xfrm>
          <a:off x="6851225" y="2017775"/>
          <a:ext cx="54864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L=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915570" y="2723493"/>
            <a:ext cx="5066454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nsolas" panose="020B0609020204030204" pitchFamily="49" charset="0"/>
              </a:rPr>
              <a:t>Bagaimana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representasi</a:t>
            </a:r>
            <a:r>
              <a:rPr lang="en-US" dirty="0" smtClean="0">
                <a:latin typeface="Consolas" panose="020B0609020204030204" pitchFamily="49" charset="0"/>
              </a:rPr>
              <a:t> list </a:t>
            </a:r>
            <a:r>
              <a:rPr lang="en-US" dirty="0" err="1" smtClean="0">
                <a:latin typeface="Consolas" panose="020B0609020204030204" pitchFamily="49" charset="0"/>
              </a:rPr>
              <a:t>secara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internal</a:t>
            </a:r>
            <a:r>
              <a:rPr lang="en-US" dirty="0" smtClean="0">
                <a:latin typeface="Consolas" panose="020B0609020204030204" pitchFamily="49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nsolas" panose="020B0609020204030204" pitchFamily="49" charset="0"/>
              </a:rPr>
              <a:t>Bagaimana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memanipulasi</a:t>
            </a:r>
            <a:r>
              <a:rPr lang="en-US" dirty="0" smtClean="0">
                <a:latin typeface="Consolas" panose="020B0609020204030204" pitchFamily="49" charset="0"/>
              </a:rPr>
              <a:t> list </a:t>
            </a:r>
            <a:r>
              <a:rPr lang="en-US" dirty="0" err="1" smtClean="0">
                <a:latin typeface="Consolas" panose="020B0609020204030204" pitchFamily="49" charset="0"/>
              </a:rPr>
              <a:t>diatas</a:t>
            </a:r>
            <a:r>
              <a:rPr lang="en-US" dirty="0" smtClean="0">
                <a:latin typeface="Consolas" panose="020B0609020204030204" pitchFamily="49" charset="0"/>
              </a:rPr>
              <a:t>?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rgbClr val="70AD47"/>
                </a:solidFill>
                <a:latin typeface="Consolas" panose="020B0609020204030204" pitchFamily="49" charset="0"/>
              </a:rPr>
              <a:t>L[</a:t>
            </a:r>
            <a:r>
              <a:rPr lang="en-US" dirty="0" err="1" smtClean="0">
                <a:solidFill>
                  <a:srgbClr val="70AD47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70AD47"/>
                </a:solidFill>
                <a:latin typeface="Consolas" panose="020B0609020204030204" pitchFamily="49" charset="0"/>
              </a:rPr>
              <a:t>], L[</a:t>
            </a:r>
            <a:r>
              <a:rPr lang="en-US" dirty="0" err="1" smtClean="0">
                <a:solidFill>
                  <a:srgbClr val="70AD47"/>
                </a:solidFill>
                <a:latin typeface="Consolas" panose="020B0609020204030204" pitchFamily="49" charset="0"/>
              </a:rPr>
              <a:t>i:j</a:t>
            </a:r>
            <a:r>
              <a:rPr lang="en-US" dirty="0" smtClean="0">
                <a:solidFill>
                  <a:srgbClr val="70AD47"/>
                </a:solidFill>
                <a:latin typeface="Consolas" panose="020B0609020204030204" pitchFamily="49" charset="0"/>
              </a:rPr>
              <a:t>],</a:t>
            </a:r>
          </a:p>
          <a:p>
            <a:pPr marL="742950" lvl="1" indent="-285750">
              <a:buFontTx/>
              <a:buChar char="-"/>
            </a:pPr>
            <a:r>
              <a:rPr lang="en-US" dirty="0" err="1" smtClean="0">
                <a:solidFill>
                  <a:srgbClr val="70AD47"/>
                </a:solidFill>
                <a:latin typeface="Consolas" panose="020B0609020204030204" pitchFamily="49" charset="0"/>
              </a:rPr>
              <a:t>len</a:t>
            </a:r>
            <a:r>
              <a:rPr lang="en-US" dirty="0" smtClean="0">
                <a:solidFill>
                  <a:srgbClr val="70AD47"/>
                </a:solidFill>
                <a:latin typeface="Consolas" panose="020B0609020204030204" pitchFamily="49" charset="0"/>
              </a:rPr>
              <a:t>(), min(), max(), del(L[</a:t>
            </a:r>
            <a:r>
              <a:rPr lang="en-US" dirty="0" err="1" smtClean="0">
                <a:solidFill>
                  <a:srgbClr val="70AD47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70AD47"/>
                </a:solidFill>
                <a:latin typeface="Consolas" panose="020B0609020204030204" pitchFamily="49" charset="0"/>
              </a:rPr>
              <a:t>])</a:t>
            </a:r>
          </a:p>
          <a:p>
            <a:pPr marL="742950" lvl="1" indent="-285750">
              <a:buFontTx/>
              <a:buChar char="-"/>
            </a:pPr>
            <a:r>
              <a:rPr lang="en-US" dirty="0" err="1" smtClean="0">
                <a:solidFill>
                  <a:srgbClr val="70AD47"/>
                </a:solidFill>
                <a:latin typeface="Consolas" panose="020B0609020204030204" pitchFamily="49" charset="0"/>
              </a:rPr>
              <a:t>L.append</a:t>
            </a:r>
            <a:r>
              <a:rPr lang="en-US" dirty="0" smtClean="0">
                <a:solidFill>
                  <a:srgbClr val="70AD47"/>
                </a:solidFill>
                <a:latin typeface="Consolas" panose="020B0609020204030204" pitchFamily="49" charset="0"/>
              </a:rPr>
              <a:t>(), L, pop, </a:t>
            </a:r>
            <a:r>
              <a:rPr lang="en-US" dirty="0" err="1" smtClean="0">
                <a:solidFill>
                  <a:srgbClr val="70AD47"/>
                </a:solidFill>
                <a:latin typeface="Consolas" panose="020B0609020204030204" pitchFamily="49" charset="0"/>
              </a:rPr>
              <a:t>L.remove</a:t>
            </a:r>
            <a:r>
              <a:rPr lang="en-US" dirty="0" smtClean="0">
                <a:solidFill>
                  <a:srgbClr val="70AD47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70AD47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15570" y="4726337"/>
            <a:ext cx="5066454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Representasi</a:t>
            </a:r>
            <a:r>
              <a:rPr lang="en-US" dirty="0" smtClean="0">
                <a:latin typeface="Consolas" panose="020B0609020204030204" pitchFamily="49" charset="0"/>
              </a:rPr>
              <a:t> internal list </a:t>
            </a:r>
            <a:r>
              <a:rPr lang="en-US" dirty="0" err="1" smtClean="0">
                <a:latin typeface="Consolas" panose="020B0609020204030204" pitchFamily="49" charset="0"/>
              </a:rPr>
              <a:t>diatas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bersifat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tersembunyi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latin typeface="Consolas" panose="020B0609020204030204" pitchFamily="49" charset="0"/>
              </a:rPr>
              <a:t>private</a:t>
            </a:r>
            <a:r>
              <a:rPr lang="en-US" i="1" dirty="0" smtClean="0"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Kita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dapat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mengetahui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apa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yang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dilakukan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operasi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tersebut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4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b="1" dirty="0" smtClean="0"/>
              <a:t>data </a:t>
            </a:r>
            <a:r>
              <a:rPr lang="en-US" b="1" dirty="0" err="1" smtClean="0"/>
              <a:t>abstraksi</a:t>
            </a:r>
            <a:r>
              <a:rPr lang="en-US" dirty="0" smtClean="0"/>
              <a:t> yang </a:t>
            </a:r>
            <a:r>
              <a:rPr lang="en-US" dirty="0" err="1" smtClean="0"/>
              <a:t>menangkap</a:t>
            </a:r>
            <a:r>
              <a:rPr lang="en-US" dirty="0" smtClean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internal </a:t>
            </a:r>
            <a:r>
              <a:rPr lang="en-US" dirty="0" err="1" smtClean="0"/>
              <a:t>melalui</a:t>
            </a:r>
            <a:r>
              <a:rPr lang="en-US" dirty="0" smtClean="0"/>
              <a:t> data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smtClean="0"/>
              <a:t>interface</a:t>
            </a:r>
            <a:r>
              <a:rPr lang="en-US" dirty="0" smtClean="0"/>
              <a:t> yang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b="1" dirty="0" smtClean="0"/>
              <a:t>method</a:t>
            </a:r>
            <a:r>
              <a:rPr lang="en-US" dirty="0" smtClean="0"/>
              <a:t> (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 python, </a:t>
            </a:r>
            <a:r>
              <a:rPr lang="en-US" dirty="0" err="1" smtClean="0"/>
              <a:t>implementasi</a:t>
            </a:r>
            <a:r>
              <a:rPr lang="en-US" dirty="0" smtClean="0"/>
              <a:t> data </a:t>
            </a:r>
            <a:r>
              <a:rPr lang="en-US" dirty="0" err="1" smtClean="0"/>
              <a:t>abstraksi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(class)</a:t>
            </a:r>
          </a:p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(</a:t>
            </a:r>
            <a:r>
              <a:rPr lang="en-US" i="1" dirty="0" smtClean="0"/>
              <a:t>Object-Oriented Programming / OOP</a:t>
            </a:r>
            <a:r>
              <a:rPr lang="en-US" dirty="0" smtClean="0"/>
              <a:t>)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abstrak</a:t>
            </a:r>
            <a:r>
              <a:rPr lang="en-US" dirty="0" smtClean="0"/>
              <a:t> (abstract data type/ ADT)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MEMBUAT KELAS SENDIRI?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150435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ADT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 smtClean="0"/>
          </a:p>
          <a:p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/>
              <a:t>instance of class (object)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41927" y="3928534"/>
            <a:ext cx="4587939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</a:rPr>
              <a:t>Pembuatan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melibatkan</a:t>
            </a:r>
            <a:r>
              <a:rPr lang="en-US" sz="2000" dirty="0"/>
              <a:t>:</a:t>
            </a:r>
          </a:p>
          <a:p>
            <a:pPr lvl="1">
              <a:buFontTx/>
              <a:buChar char="-"/>
            </a:pPr>
            <a:r>
              <a:rPr lang="en-US" sz="2000" dirty="0" err="1"/>
              <a:t>Pendefinisian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class</a:t>
            </a:r>
          </a:p>
          <a:p>
            <a:pPr lvl="1">
              <a:buFontTx/>
              <a:buChar char="-"/>
            </a:pPr>
            <a:r>
              <a:rPr lang="en-US" sz="2000" dirty="0" err="1"/>
              <a:t>Pendefinisian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endParaRPr lang="en-US" sz="2000" dirty="0"/>
          </a:p>
          <a:p>
            <a:pPr lvl="1">
              <a:buFontTx/>
              <a:buChar char="-"/>
            </a:pPr>
            <a:r>
              <a:rPr lang="en-US" sz="2000" dirty="0" err="1"/>
              <a:t>Pendefinisian</a:t>
            </a:r>
            <a:r>
              <a:rPr lang="en-US" sz="2000" dirty="0"/>
              <a:t> </a:t>
            </a:r>
            <a:r>
              <a:rPr lang="en-US" sz="2000" dirty="0" smtClean="0"/>
              <a:t>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Contoh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programmer </a:t>
            </a:r>
            <a:r>
              <a:rPr lang="en-US" sz="2000" dirty="0" err="1" smtClean="0"/>
              <a:t>menuliskan</a:t>
            </a:r>
            <a:r>
              <a:rPr lang="en-US" sz="2000" dirty="0" smtClean="0"/>
              <a:t> </a:t>
            </a:r>
            <a:r>
              <a:rPr lang="en-US" sz="2000" dirty="0" err="1" smtClean="0"/>
              <a:t>kode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mengimplementasikan</a:t>
            </a:r>
            <a:r>
              <a:rPr lang="en-US" sz="2000" dirty="0" smtClean="0"/>
              <a:t> </a:t>
            </a:r>
            <a:r>
              <a:rPr lang="en-US" sz="2000" b="1" dirty="0" smtClean="0"/>
              <a:t>class list</a:t>
            </a:r>
            <a:endParaRPr lang="en-US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519333" y="3928534"/>
            <a:ext cx="4767232" cy="2246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70AD47"/>
                </a:solidFill>
              </a:rPr>
              <a:t>Penggunaan</a:t>
            </a:r>
            <a:r>
              <a:rPr lang="en-US" sz="2000" dirty="0" smtClean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melibatkan</a:t>
            </a:r>
            <a:r>
              <a:rPr lang="en-US" sz="2000" dirty="0"/>
              <a:t>:</a:t>
            </a:r>
          </a:p>
          <a:p>
            <a:pPr lvl="1">
              <a:buFontTx/>
              <a:buChar char="-"/>
            </a:pPr>
            <a:r>
              <a:rPr lang="en-US" sz="2000" dirty="0" err="1"/>
              <a:t>Pembuatan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tx1"/>
                </a:solidFill>
              </a:rPr>
              <a:t>instance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endParaRPr lang="en-US" sz="2000" dirty="0"/>
          </a:p>
          <a:p>
            <a:pPr lvl="1">
              <a:buFontTx/>
              <a:buChar char="-"/>
            </a:pPr>
            <a:r>
              <a:rPr lang="en-US" sz="2000" dirty="0" err="1"/>
              <a:t>Jalankan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instance </a:t>
            </a:r>
            <a:r>
              <a:rPr lang="en-US" sz="2000" dirty="0" err="1"/>
              <a:t>tersebut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err="1" smtClean="0"/>
              <a:t>Contoh</a:t>
            </a:r>
            <a:r>
              <a:rPr lang="en-US" sz="2000" dirty="0" smtClean="0"/>
              <a:t>: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L = [1, 2] </a:t>
            </a:r>
            <a:r>
              <a:rPr lang="en-US" sz="2000" dirty="0" err="1" smtClean="0">
                <a:latin typeface="Consolas" panose="020B0609020204030204" pitchFamily="49" charset="0"/>
              </a:rPr>
              <a:t>dan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L.append</a:t>
            </a:r>
            <a:r>
              <a:rPr lang="en-US" sz="2000" dirty="0" smtClean="0">
                <a:latin typeface="Consolas" panose="020B0609020204030204" pitchFamily="49" charset="0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82566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MEMBUAT ADT KITA SENDIRI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5146739" cy="16228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err="1" smtClean="0"/>
              <a:t>Gunakan</a:t>
            </a:r>
            <a:r>
              <a:rPr lang="en-US" dirty="0" smtClean="0"/>
              <a:t> kata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b="1" dirty="0" err="1" smtClean="0"/>
              <a:t>tipe</a:t>
            </a:r>
            <a:r>
              <a:rPr lang="en-US" dirty="0" smtClean="0"/>
              <a:t> yang </a:t>
            </a:r>
            <a:r>
              <a:rPr lang="en-US" dirty="0" err="1" smtClean="0"/>
              <a:t>baru</a:t>
            </a:r>
            <a:endParaRPr lang="en-US" dirty="0" smtClean="0"/>
          </a:p>
          <a:p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b="1" dirty="0" err="1" smtClean="0"/>
              <a:t>Koordinat</a:t>
            </a:r>
            <a:r>
              <a:rPr lang="en-US" dirty="0" smtClean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33644"/>
              </p:ext>
            </p:extLst>
          </p:nvPr>
        </p:nvGraphicFramePr>
        <p:xfrm>
          <a:off x="989412" y="5068183"/>
          <a:ext cx="5835968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835968"/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800" b="0" dirty="0" smtClean="0">
                          <a:latin typeface="Consolas" panose="020B0609020204030204" pitchFamily="49" charset="0"/>
                        </a:rPr>
                        <a:t>class </a:t>
                      </a:r>
                      <a:r>
                        <a:rPr lang="en-US" sz="2800" b="0" dirty="0" err="1" smtClean="0">
                          <a:latin typeface="Consolas" panose="020B0609020204030204" pitchFamily="49" charset="0"/>
                        </a:rPr>
                        <a:t>Koordinat</a:t>
                      </a:r>
                      <a:r>
                        <a:rPr lang="en-US" sz="2800" b="0" dirty="0" smtClean="0">
                          <a:latin typeface="Consolas" panose="020B0609020204030204" pitchFamily="49" charset="0"/>
                        </a:rPr>
                        <a:t>(object) :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800" b="0" dirty="0" smtClean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2600" b="0" dirty="0" smtClean="0"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2600" b="0" dirty="0" err="1" smtClean="0">
                          <a:latin typeface="Consolas" panose="020B0609020204030204" pitchFamily="49" charset="0"/>
                        </a:rPr>
                        <a:t>definisikan</a:t>
                      </a:r>
                      <a:r>
                        <a:rPr lang="en-US" sz="2600" b="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b="0" baseline="0" dirty="0" err="1" smtClean="0">
                          <a:latin typeface="Consolas" panose="020B0609020204030204" pitchFamily="49" charset="0"/>
                        </a:rPr>
                        <a:t>atribut</a:t>
                      </a:r>
                      <a:r>
                        <a:rPr lang="en-US" sz="2600" b="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b="0" baseline="0" dirty="0" err="1" smtClean="0">
                          <a:latin typeface="Consolas" panose="020B0609020204030204" pitchFamily="49" charset="0"/>
                        </a:rPr>
                        <a:t>disini</a:t>
                      </a:r>
                      <a:endParaRPr lang="en-US" sz="26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3345" y="4374028"/>
            <a:ext cx="1515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0000FF"/>
                </a:solidFill>
              </a:rPr>
              <a:t>d</a:t>
            </a:r>
            <a:r>
              <a:rPr lang="en-US" sz="2000" dirty="0" err="1" smtClean="0">
                <a:solidFill>
                  <a:srgbClr val="0000FF"/>
                </a:solidFill>
              </a:rPr>
              <a:t>efinisi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kelas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5276" y="4377554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</a:rPr>
              <a:t>nama</a:t>
            </a:r>
            <a:r>
              <a:rPr lang="en-US" sz="2000" dirty="0" smtClean="0">
                <a:solidFill>
                  <a:srgbClr val="FF0000"/>
                </a:solidFill>
              </a:rPr>
              <a:t>/</a:t>
            </a:r>
            <a:r>
              <a:rPr lang="en-US" sz="2000" dirty="0" err="1" smtClean="0">
                <a:solidFill>
                  <a:srgbClr val="FF0000"/>
                </a:solidFill>
              </a:rPr>
              <a:t>tipe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 rot="5400000" flipV="1">
            <a:off x="1404783" y="4579961"/>
            <a:ext cx="252988" cy="9144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5400000" flipV="1">
            <a:off x="2985675" y="4219614"/>
            <a:ext cx="252988" cy="1645920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5400000" flipV="1">
            <a:off x="4635293" y="4579961"/>
            <a:ext cx="252988" cy="914400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047971" y="4374028"/>
            <a:ext cx="1427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c</a:t>
            </a:r>
            <a:r>
              <a:rPr lang="en-US" sz="2000" dirty="0" smtClean="0">
                <a:solidFill>
                  <a:srgbClr val="00B050"/>
                </a:solidFill>
              </a:rPr>
              <a:t>lass parent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825380" y="2034709"/>
            <a:ext cx="5146739" cy="3604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, </a:t>
            </a:r>
            <a:r>
              <a:rPr lang="en-US" b="1" dirty="0" err="1" smtClean="0"/>
              <a:t>definisi</a:t>
            </a:r>
            <a:r>
              <a:rPr lang="en-US" b="1" dirty="0" smtClean="0"/>
              <a:t> class</a:t>
            </a:r>
            <a:r>
              <a:rPr lang="en-US" dirty="0" smtClean="0"/>
              <a:t> juga </a:t>
            </a:r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indentasi</a:t>
            </a:r>
            <a:r>
              <a:rPr lang="en-US" dirty="0" smtClean="0"/>
              <a:t>, </a:t>
            </a:r>
            <a:r>
              <a:rPr lang="en-US" dirty="0" err="1" smtClean="0"/>
              <a:t>guna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code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Code ‘</a:t>
            </a:r>
            <a:r>
              <a:rPr lang="en-US" b="1" dirty="0" smtClean="0"/>
              <a:t>object</a:t>
            </a:r>
            <a:r>
              <a:rPr lang="en-US" dirty="0" smtClean="0"/>
              <a:t>’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class </a:t>
            </a:r>
            <a:r>
              <a:rPr lang="en-US" dirty="0" err="1" smtClean="0"/>
              <a:t>Koordinat</a:t>
            </a:r>
            <a:r>
              <a:rPr lang="en-US" dirty="0" smtClean="0"/>
              <a:t> </a:t>
            </a:r>
            <a:r>
              <a:rPr lang="en-US" dirty="0" err="1" smtClean="0"/>
              <a:t>mewarisi</a:t>
            </a:r>
            <a:r>
              <a:rPr lang="en-US" dirty="0" smtClean="0"/>
              <a:t> (inherit)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‘object’ </a:t>
            </a:r>
            <a:r>
              <a:rPr lang="en-US" dirty="0" err="1" smtClean="0"/>
              <a:t>merupakan</a:t>
            </a:r>
            <a:r>
              <a:rPr lang="en-US" dirty="0" smtClean="0"/>
              <a:t> superclass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8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2485</TotalTime>
  <Words>1611</Words>
  <Application>Microsoft Office PowerPoint</Application>
  <PresentationFormat>Widescreen</PresentationFormat>
  <Paragraphs>319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Arial Black</vt:lpstr>
      <vt:lpstr>Calibri</vt:lpstr>
      <vt:lpstr>Consolas</vt:lpstr>
      <vt:lpstr>Courier New</vt:lpstr>
      <vt:lpstr>Signika</vt:lpstr>
      <vt:lpstr>Symbol</vt:lpstr>
      <vt:lpstr>Tahoma</vt:lpstr>
      <vt:lpstr>1_Custom Design</vt:lpstr>
      <vt:lpstr>ABSTRACT DATA TYPE</vt:lpstr>
      <vt:lpstr>TUJUAN PEMBELAJARAN</vt:lpstr>
      <vt:lpstr>ABSTRACT DATA TYPE</vt:lpstr>
      <vt:lpstr>ABSTRACT DATA TYPE</vt:lpstr>
      <vt:lpstr>ABSTRACT DATA TYPE - PYTHON</vt:lpstr>
      <vt:lpstr>OBJEK</vt:lpstr>
      <vt:lpstr>CLASS</vt:lpstr>
      <vt:lpstr>MEMBUAT KELAS SENDIRI?</vt:lpstr>
      <vt:lpstr>MEMBUAT ADT KITA SENDIRI</vt:lpstr>
      <vt:lpstr>ISI ATRIBUT DAN METHOD DARI CLASS KOORDINAT</vt:lpstr>
      <vt:lpstr>MENDEFINISIKAN BAGAIMANA MEMBUAT  INSTANCE OF CLASS (OBJECT)</vt:lpstr>
      <vt:lpstr>PEMBUATAN OBJECT</vt:lpstr>
      <vt:lpstr>FULL CODE</vt:lpstr>
      <vt:lpstr>METHOD</vt:lpstr>
      <vt:lpstr>MENDEFINISIKAN METHOD</vt:lpstr>
      <vt:lpstr>MEMANGGIL METHOD – CARA 1(BIASA)</vt:lpstr>
      <vt:lpstr>MEMANGGIL METHOD – CARA 2</vt:lpstr>
      <vt:lpstr>MENCETAK REPRESENTASI DARI OBJEK</vt:lpstr>
      <vt:lpstr>MENDEFINISIKAN “PRINT” KITA SENDIRI</vt:lpstr>
      <vt:lpstr>PERHATIKAN BAHWA:</vt:lpstr>
      <vt:lpstr>BUILT IN CLASS ATTRIBUTES</vt:lpstr>
      <vt:lpstr>MENGHANCURKAN OBJEK</vt:lpstr>
      <vt:lpstr>PowerPoint Presentation</vt:lpstr>
      <vt:lpstr>LATIHAN</vt:lpstr>
      <vt:lpstr>Referensi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DanangWU</cp:lastModifiedBy>
  <cp:revision>164</cp:revision>
  <dcterms:created xsi:type="dcterms:W3CDTF">2020-07-23T01:18:59Z</dcterms:created>
  <dcterms:modified xsi:type="dcterms:W3CDTF">2020-08-18T11:15:37Z</dcterms:modified>
</cp:coreProperties>
</file>