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61" r:id="rId3"/>
    <p:sldId id="263" r:id="rId4"/>
    <p:sldId id="257" r:id="rId5"/>
    <p:sldId id="307" r:id="rId6"/>
    <p:sldId id="266" r:id="rId7"/>
    <p:sldId id="308" r:id="rId8"/>
    <p:sldId id="309" r:id="rId9"/>
    <p:sldId id="310" r:id="rId10"/>
    <p:sldId id="280" r:id="rId11"/>
    <p:sldId id="281" r:id="rId12"/>
    <p:sldId id="311" r:id="rId13"/>
    <p:sldId id="267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Bebas Neue" panose="020B0604020202020204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Medium" panose="020B0604020202020204" charset="0"/>
      <p:regular r:id="rId22"/>
      <p:bold r:id="rId23"/>
      <p:italic r:id="rId24"/>
      <p:boldItalic r:id="rId25"/>
    </p:embeddedFont>
    <p:embeddedFont>
      <p:font typeface="Poppins" panose="020B0502040204020203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D4D868-9A9C-4D6C-B4FF-51598C89204A}">
  <a:tblStyle styleId="{1FD4D868-9A9C-4D6C-B4FF-51598C892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642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473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218b304e94d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218b304e94d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67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22de8e5c9b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22de8e5c9b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5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22de8e5c9b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22de8e5c9b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2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218b304e94d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218b304e94d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18b304e94d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18b304e94d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75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18b304e94d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18b304e94d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36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18b304e9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18b304e9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16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18b304e9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18b304e9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22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18b304e94d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18b304e94d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8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18b304e94d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18b304e94d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96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18b304e94d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18b304e94d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9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18b304e94d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18b304e94d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_1_1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78" name="Google Shape;1178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4" name="Google Shape;1224;p2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6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26"/>
          <p:cNvSpPr txBox="1">
            <a:spLocks noGrp="1"/>
          </p:cNvSpPr>
          <p:nvPr>
            <p:ph type="subTitle" idx="1"/>
          </p:nvPr>
        </p:nvSpPr>
        <p:spPr>
          <a:xfrm>
            <a:off x="1352454" y="2319759"/>
            <a:ext cx="2052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6"/>
          <p:cNvSpPr txBox="1">
            <a:spLocks noGrp="1"/>
          </p:cNvSpPr>
          <p:nvPr>
            <p:ph type="subTitle" idx="2"/>
          </p:nvPr>
        </p:nvSpPr>
        <p:spPr>
          <a:xfrm>
            <a:off x="1352454" y="2122908"/>
            <a:ext cx="2052300" cy="3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8" name="Google Shape;1228;p26"/>
          <p:cNvSpPr txBox="1">
            <a:spLocks noGrp="1"/>
          </p:cNvSpPr>
          <p:nvPr>
            <p:ph type="subTitle" idx="3"/>
          </p:nvPr>
        </p:nvSpPr>
        <p:spPr>
          <a:xfrm>
            <a:off x="3545855" y="2319934"/>
            <a:ext cx="2052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4"/>
          </p:nvPr>
        </p:nvSpPr>
        <p:spPr>
          <a:xfrm>
            <a:off x="3545897" y="2122908"/>
            <a:ext cx="2052300" cy="3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0" name="Google Shape;1230;p26"/>
          <p:cNvSpPr txBox="1">
            <a:spLocks noGrp="1"/>
          </p:cNvSpPr>
          <p:nvPr>
            <p:ph type="subTitle" idx="5"/>
          </p:nvPr>
        </p:nvSpPr>
        <p:spPr>
          <a:xfrm>
            <a:off x="5739238" y="2319934"/>
            <a:ext cx="2052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6"/>
          <p:cNvSpPr txBox="1">
            <a:spLocks noGrp="1"/>
          </p:cNvSpPr>
          <p:nvPr>
            <p:ph type="subTitle" idx="6"/>
          </p:nvPr>
        </p:nvSpPr>
        <p:spPr>
          <a:xfrm>
            <a:off x="5739229" y="2122908"/>
            <a:ext cx="2052300" cy="3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2" name="Google Shape;1232;p26"/>
          <p:cNvSpPr txBox="1">
            <a:spLocks noGrp="1"/>
          </p:cNvSpPr>
          <p:nvPr>
            <p:ph type="subTitle" idx="7"/>
          </p:nvPr>
        </p:nvSpPr>
        <p:spPr>
          <a:xfrm>
            <a:off x="1352454" y="3940183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6"/>
          <p:cNvSpPr txBox="1">
            <a:spLocks noGrp="1"/>
          </p:cNvSpPr>
          <p:nvPr>
            <p:ph type="subTitle" idx="8"/>
          </p:nvPr>
        </p:nvSpPr>
        <p:spPr>
          <a:xfrm>
            <a:off x="1352454" y="3745684"/>
            <a:ext cx="2052300" cy="3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4" name="Google Shape;1234;p26"/>
          <p:cNvSpPr txBox="1">
            <a:spLocks noGrp="1"/>
          </p:cNvSpPr>
          <p:nvPr>
            <p:ph type="subTitle" idx="9"/>
          </p:nvPr>
        </p:nvSpPr>
        <p:spPr>
          <a:xfrm>
            <a:off x="3545855" y="3940183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6"/>
          <p:cNvSpPr txBox="1">
            <a:spLocks noGrp="1"/>
          </p:cNvSpPr>
          <p:nvPr>
            <p:ph type="subTitle" idx="13"/>
          </p:nvPr>
        </p:nvSpPr>
        <p:spPr>
          <a:xfrm>
            <a:off x="3545842" y="3746296"/>
            <a:ext cx="2052300" cy="3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6" name="Google Shape;1236;p26"/>
          <p:cNvSpPr txBox="1">
            <a:spLocks noGrp="1"/>
          </p:cNvSpPr>
          <p:nvPr>
            <p:ph type="subTitle" idx="14"/>
          </p:nvPr>
        </p:nvSpPr>
        <p:spPr>
          <a:xfrm>
            <a:off x="5739238" y="3940908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26"/>
          <p:cNvSpPr txBox="1">
            <a:spLocks noGrp="1"/>
          </p:cNvSpPr>
          <p:nvPr>
            <p:ph type="subTitle" idx="15"/>
          </p:nvPr>
        </p:nvSpPr>
        <p:spPr>
          <a:xfrm>
            <a:off x="5739229" y="3746298"/>
            <a:ext cx="2052300" cy="3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2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40" name="Google Shape;1240;p2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2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2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2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2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2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2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2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2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2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2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2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2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6" name="Google Shape;1286;p2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27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500" name="Google Shape;150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0" name="Google Shape;152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1" name="Google Shape;152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2" name="Google Shape;152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3" name="Google Shape;152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4" name="Google Shape;152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5" name="Google Shape;152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6" name="Google Shape;152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7" name="Google Shape;152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9" name="Google Shape;152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0" name="Google Shape;153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1" name="Google Shape;153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2" name="Google Shape;153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3" name="Google Shape;153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6" name="Google Shape;1546;p32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2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548" name="Google Shape;1548;p32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549" name="Google Shape;154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32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32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561" name="Google Shape;156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4" name="Google Shape;1564;p32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2" name="Google Shape;1572;p32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573" name="Google Shape;157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32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577" name="Google Shape;157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4" name="Google Shape;1584;p32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32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601" name="Google Shape;160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8" name="Google Shape;1608;p32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2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0" name="Google Shape;1610;p32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611" name="Google Shape;1611;p32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612" name="Google Shape;1612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32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616" name="Google Shape;1616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9" name="Google Shape;1619;p32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620" name="Google Shape;1620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3" name="Google Shape;1623;p32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624" name="Google Shape;1624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9" name="Google Shape;1629;p3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3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3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3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3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3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3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6" name="Google Shape;1636;p3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3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3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3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3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3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3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3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4" name="Google Shape;1644;p3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3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3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3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8" name="Google Shape;1648;p3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9" name="Google Shape;1649;p3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3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1" name="Google Shape;1651;p3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2" name="Google Shape;1652;p3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3" name="Google Shape;1653;p3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4" name="Google Shape;1654;p3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3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6" name="Google Shape;1656;p3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7" name="Google Shape;1657;p3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8" name="Google Shape;1658;p3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9" name="Google Shape;1659;p3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3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1" name="Google Shape;1661;p3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2" name="Google Shape;1662;p3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3" name="Google Shape;1663;p3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4" name="Google Shape;1664;p3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3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3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3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8" name="Google Shape;1668;p3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9" name="Google Shape;1669;p3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0" name="Google Shape;1670;p3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3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3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3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3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5" name="Google Shape;1675;p33"/>
          <p:cNvSpPr/>
          <p:nvPr/>
        </p:nvSpPr>
        <p:spPr>
          <a:xfrm>
            <a:off x="715625" y="543200"/>
            <a:ext cx="1862100" cy="3113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3"/>
          <p:cNvSpPr/>
          <p:nvPr/>
        </p:nvSpPr>
        <p:spPr>
          <a:xfrm>
            <a:off x="5939225" y="2898150"/>
            <a:ext cx="2494500" cy="1757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" name="Google Shape;162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1"/>
          </p:nvPr>
        </p:nvSpPr>
        <p:spPr>
          <a:xfrm>
            <a:off x="3096975" y="3325624"/>
            <a:ext cx="2380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2"/>
          </p:nvPr>
        </p:nvSpPr>
        <p:spPr>
          <a:xfrm>
            <a:off x="5713975" y="3325624"/>
            <a:ext cx="2380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3"/>
          </p:nvPr>
        </p:nvSpPr>
        <p:spPr>
          <a:xfrm>
            <a:off x="3096996" y="2845913"/>
            <a:ext cx="23802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ubTitle" idx="4"/>
          </p:nvPr>
        </p:nvSpPr>
        <p:spPr>
          <a:xfrm>
            <a:off x="5713976" y="2845913"/>
            <a:ext cx="23802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3" name="Google Shape;213;p5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16" name="Google Shape;216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2" name="Google Shape;362;p8"/>
          <p:cNvSpPr txBox="1">
            <a:spLocks noGrp="1"/>
          </p:cNvSpPr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239525" y="1234825"/>
            <a:ext cx="4665300" cy="11184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239525" y="2694575"/>
            <a:ext cx="4665300" cy="12141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7" name="Google Shape;577;p14"/>
          <p:cNvSpPr txBox="1">
            <a:spLocks noGrp="1"/>
          </p:cNvSpPr>
          <p:nvPr>
            <p:ph type="subTitle" idx="1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14"/>
          <p:cNvSpPr txBox="1">
            <a:spLocks noGrp="1"/>
          </p:cNvSpPr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2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62" name="Google Shape;1062;p2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2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2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2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2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2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2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2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2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8" name="Google Shape;1108;p2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4"/>
          <p:cNvSpPr txBox="1">
            <a:spLocks noGrp="1"/>
          </p:cNvSpPr>
          <p:nvPr>
            <p:ph type="subTitle" idx="1"/>
          </p:nvPr>
        </p:nvSpPr>
        <p:spPr>
          <a:xfrm flipH="1">
            <a:off x="1887363" y="2058833"/>
            <a:ext cx="188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0" name="Google Shape;1110;p24"/>
          <p:cNvSpPr txBox="1">
            <a:spLocks noGrp="1"/>
          </p:cNvSpPr>
          <p:nvPr>
            <p:ph type="subTitle" idx="2"/>
          </p:nvPr>
        </p:nvSpPr>
        <p:spPr>
          <a:xfrm flipH="1">
            <a:off x="1887366" y="1751975"/>
            <a:ext cx="1887300" cy="4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1" name="Google Shape;1111;p24"/>
          <p:cNvSpPr txBox="1">
            <a:spLocks noGrp="1"/>
          </p:cNvSpPr>
          <p:nvPr>
            <p:ph type="subTitle" idx="3"/>
          </p:nvPr>
        </p:nvSpPr>
        <p:spPr>
          <a:xfrm flipH="1">
            <a:off x="1887363" y="3560700"/>
            <a:ext cx="188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2" name="Google Shape;1112;p24"/>
          <p:cNvSpPr txBox="1">
            <a:spLocks noGrp="1"/>
          </p:cNvSpPr>
          <p:nvPr>
            <p:ph type="subTitle" idx="4"/>
          </p:nvPr>
        </p:nvSpPr>
        <p:spPr>
          <a:xfrm flipH="1">
            <a:off x="1887366" y="3253841"/>
            <a:ext cx="1887300" cy="4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3" name="Google Shape;1113;p24"/>
          <p:cNvSpPr txBox="1">
            <a:spLocks noGrp="1"/>
          </p:cNvSpPr>
          <p:nvPr>
            <p:ph type="subTitle" idx="5"/>
          </p:nvPr>
        </p:nvSpPr>
        <p:spPr>
          <a:xfrm>
            <a:off x="4677694" y="2058833"/>
            <a:ext cx="188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4" name="Google Shape;1114;p24"/>
          <p:cNvSpPr txBox="1">
            <a:spLocks noGrp="1"/>
          </p:cNvSpPr>
          <p:nvPr>
            <p:ph type="subTitle" idx="6"/>
          </p:nvPr>
        </p:nvSpPr>
        <p:spPr>
          <a:xfrm>
            <a:off x="4677691" y="1751975"/>
            <a:ext cx="1887300" cy="4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5" name="Google Shape;1115;p24"/>
          <p:cNvSpPr txBox="1">
            <a:spLocks noGrp="1"/>
          </p:cNvSpPr>
          <p:nvPr>
            <p:ph type="subTitle" idx="7"/>
          </p:nvPr>
        </p:nvSpPr>
        <p:spPr>
          <a:xfrm>
            <a:off x="4677694" y="3560700"/>
            <a:ext cx="188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6" name="Google Shape;1116;p24"/>
          <p:cNvSpPr txBox="1">
            <a:spLocks noGrp="1"/>
          </p:cNvSpPr>
          <p:nvPr>
            <p:ph type="subTitle" idx="8"/>
          </p:nvPr>
        </p:nvSpPr>
        <p:spPr>
          <a:xfrm>
            <a:off x="4677691" y="3253841"/>
            <a:ext cx="1887300" cy="4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7" name="Google Shape;1117;p24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8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20" name="Google Shape;1120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6" name="Google Shape;1166;p2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5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8" name="Google Shape;1168;p25"/>
          <p:cNvSpPr txBox="1">
            <a:spLocks noGrp="1"/>
          </p:cNvSpPr>
          <p:nvPr>
            <p:ph type="subTitle" idx="1"/>
          </p:nvPr>
        </p:nvSpPr>
        <p:spPr>
          <a:xfrm flipH="1">
            <a:off x="1000524" y="2064100"/>
            <a:ext cx="3420000" cy="11013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9" name="Google Shape;1169;p25"/>
          <p:cNvSpPr txBox="1">
            <a:spLocks noGrp="1"/>
          </p:cNvSpPr>
          <p:nvPr>
            <p:ph type="subTitle" idx="2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0" name="Google Shape;1170;p25"/>
          <p:cNvSpPr txBox="1">
            <a:spLocks noGrp="1"/>
          </p:cNvSpPr>
          <p:nvPr>
            <p:ph type="subTitle" idx="3"/>
          </p:nvPr>
        </p:nvSpPr>
        <p:spPr>
          <a:xfrm flipH="1">
            <a:off x="4572000" y="2064100"/>
            <a:ext cx="3420000" cy="1101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1" name="Google Shape;1171;p25"/>
          <p:cNvSpPr txBox="1">
            <a:spLocks noGrp="1"/>
          </p:cNvSpPr>
          <p:nvPr>
            <p:ph type="subTitle" idx="4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2" name="Google Shape;1172;p25"/>
          <p:cNvSpPr txBox="1">
            <a:spLocks noGrp="1"/>
          </p:cNvSpPr>
          <p:nvPr>
            <p:ph type="subTitle" idx="5"/>
          </p:nvPr>
        </p:nvSpPr>
        <p:spPr>
          <a:xfrm flipH="1">
            <a:off x="1000524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3" name="Google Shape;1173;p25"/>
          <p:cNvSpPr txBox="1">
            <a:spLocks noGrp="1"/>
          </p:cNvSpPr>
          <p:nvPr>
            <p:ph type="subTitle" idx="6"/>
          </p:nvPr>
        </p:nvSpPr>
        <p:spPr>
          <a:xfrm flipH="1">
            <a:off x="1000522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4" name="Google Shape;1174;p25"/>
          <p:cNvSpPr txBox="1">
            <a:spLocks noGrp="1"/>
          </p:cNvSpPr>
          <p:nvPr>
            <p:ph type="subTitle" idx="7"/>
          </p:nvPr>
        </p:nvSpPr>
        <p:spPr>
          <a:xfrm flipH="1">
            <a:off x="4572000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5" name="Google Shape;1175;p25"/>
          <p:cNvSpPr txBox="1">
            <a:spLocks noGrp="1"/>
          </p:cNvSpPr>
          <p:nvPr>
            <p:ph type="subTitle" idx="8"/>
          </p:nvPr>
        </p:nvSpPr>
        <p:spPr>
          <a:xfrm flipH="1">
            <a:off x="4572007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448600" y="748150"/>
            <a:ext cx="1555800" cy="19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37"/>
          <p:cNvSpPr/>
          <p:nvPr/>
        </p:nvSpPr>
        <p:spPr>
          <a:xfrm>
            <a:off x="2235661" y="748175"/>
            <a:ext cx="6334200" cy="36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Tarmuji S.T, M.Cs</a:t>
            </a:r>
            <a:endParaRPr dirty="0"/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2484552" y="1782389"/>
            <a:ext cx="5970650" cy="1199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UK – 1 APPL</a:t>
            </a:r>
            <a:br>
              <a:rPr lang="en" dirty="0"/>
            </a:br>
            <a:r>
              <a:rPr lang="en" sz="1800" dirty="0"/>
              <a:t>ANALISIS PERANCANGAN PERANGKAT LUNAK</a:t>
            </a:r>
            <a:br>
              <a:rPr lang="en" sz="1800"/>
            </a:b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782792" y="879145"/>
            <a:ext cx="835554" cy="1623982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2512046" y="604569"/>
            <a:ext cx="5872577" cy="511271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6528550" y="3253000"/>
            <a:ext cx="2239500" cy="1516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448600" y="2939975"/>
            <a:ext cx="1555800" cy="144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6860375" y="3481575"/>
            <a:ext cx="1575850" cy="1059050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2478325" y="3875050"/>
            <a:ext cx="374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203550" y="3265075"/>
            <a:ext cx="483097" cy="310873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737606" y="3715219"/>
            <a:ext cx="483076" cy="31085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61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2808" name="Google Shape;2808;p61"/>
          <p:cNvSpPr/>
          <p:nvPr/>
        </p:nvSpPr>
        <p:spPr>
          <a:xfrm flipH="1">
            <a:off x="1669972" y="1498136"/>
            <a:ext cx="25854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09" name="Google Shape;2809;p61"/>
          <p:cNvSpPr txBox="1"/>
          <p:nvPr/>
        </p:nvSpPr>
        <p:spPr>
          <a:xfrm>
            <a:off x="1703712" y="1872933"/>
            <a:ext cx="2585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20" name="Google Shape;2820;p61"/>
          <p:cNvGrpSpPr/>
          <p:nvPr/>
        </p:nvGrpSpPr>
        <p:grpSpPr>
          <a:xfrm flipH="1">
            <a:off x="415757" y="1449335"/>
            <a:ext cx="531539" cy="3091388"/>
            <a:chOff x="8167932" y="1504647"/>
            <a:chExt cx="531539" cy="3091388"/>
          </a:xfrm>
        </p:grpSpPr>
        <p:grpSp>
          <p:nvGrpSpPr>
            <p:cNvPr id="2821" name="Google Shape;2821;p61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822" name="Google Shape;2822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5" name="Google Shape;2825;p61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826" name="Google Shape;2826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9" name="Google Shape;2829;p61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830" name="Google Shape;2830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3" name="Google Shape;2833;p61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834" name="Google Shape;2834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61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838" name="Google Shape;2838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61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842" name="Google Shape;2842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61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846" name="Google Shape;2846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9" name="Google Shape;2849;p61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850" name="Google Shape;2850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3" name="Google Shape;2853;p61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854" name="Google Shape;2854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7" name="Google Shape;2857;p61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858" name="Google Shape;2858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1" name="Google Shape;2861;p61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862" name="Google Shape;2862;p6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2" name="Picture 61"/>
          <p:cNvPicPr/>
          <p:nvPr/>
        </p:nvPicPr>
        <p:blipFill>
          <a:blip r:embed="rId3" cstate="print"/>
          <a:srcRect/>
          <a:stretch/>
        </p:blipFill>
        <p:spPr>
          <a:xfrm>
            <a:off x="2199753" y="1358538"/>
            <a:ext cx="4744494" cy="32729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62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Penjelasan</a:t>
            </a:r>
            <a:r>
              <a:rPr lang="en-US" dirty="0"/>
              <a:t> Use Case Diagram</a:t>
            </a:r>
            <a:endParaRPr dirty="0"/>
          </a:p>
        </p:txBody>
      </p:sp>
      <p:sp>
        <p:nvSpPr>
          <p:cNvPr id="2870" name="Google Shape;2870;p62"/>
          <p:cNvSpPr txBox="1">
            <a:spLocks noGrp="1"/>
          </p:cNvSpPr>
          <p:nvPr>
            <p:ph type="subTitle" idx="1"/>
          </p:nvPr>
        </p:nvSpPr>
        <p:spPr>
          <a:xfrm flipH="1">
            <a:off x="1000524" y="2064100"/>
            <a:ext cx="3420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hak</a:t>
            </a:r>
            <a:r>
              <a:rPr lang="en-ID" sz="1200" dirty="0"/>
              <a:t> </a:t>
            </a:r>
            <a:r>
              <a:rPr lang="en-ID" sz="1200" dirty="0" err="1"/>
              <a:t>akses</a:t>
            </a:r>
            <a:r>
              <a:rPr lang="en-ID" sz="1200" dirty="0"/>
              <a:t> </a:t>
            </a:r>
            <a:r>
              <a:rPr lang="en-ID" sz="1200" dirty="0" err="1"/>
              <a:t>penuh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2871" name="Google Shape;2871;p62"/>
          <p:cNvSpPr txBox="1">
            <a:spLocks noGrp="1"/>
          </p:cNvSpPr>
          <p:nvPr>
            <p:ph type="subTitle" idx="3"/>
          </p:nvPr>
        </p:nvSpPr>
        <p:spPr>
          <a:xfrm flipH="1">
            <a:off x="4572000" y="2064100"/>
            <a:ext cx="3420000" cy="945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200" dirty="0" err="1"/>
              <a:t>Manajemen</a:t>
            </a:r>
            <a:r>
              <a:rPr lang="en-ID" sz="1200" dirty="0"/>
              <a:t> </a:t>
            </a:r>
            <a:r>
              <a:rPr lang="en-ID" sz="1200" dirty="0" err="1"/>
              <a:t>puskesmas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data </a:t>
            </a:r>
            <a:r>
              <a:rPr lang="en-ID" sz="1200" dirty="0" err="1"/>
              <a:t>puskemas</a:t>
            </a:r>
            <a:r>
              <a:rPr lang="en-ID" sz="1200" dirty="0"/>
              <a:t>, yang </a:t>
            </a:r>
            <a:r>
              <a:rPr lang="en-ID" sz="1200" dirty="0" err="1"/>
              <a:t>terdiri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data </a:t>
            </a:r>
            <a:r>
              <a:rPr lang="en-ID" sz="1200" dirty="0" err="1"/>
              <a:t>pegawai</a:t>
            </a:r>
            <a:r>
              <a:rPr lang="en-ID" sz="1200" dirty="0"/>
              <a:t>, data </a:t>
            </a:r>
            <a:r>
              <a:rPr lang="en-ID" sz="1200" dirty="0" err="1"/>
              <a:t>pasien</a:t>
            </a:r>
            <a:r>
              <a:rPr lang="en-ID" sz="1200" dirty="0"/>
              <a:t>, data </a:t>
            </a:r>
            <a:r>
              <a:rPr lang="en-ID" sz="1200" dirty="0" err="1"/>
              <a:t>obat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alat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data </a:t>
            </a:r>
            <a:r>
              <a:rPr lang="en-ID" sz="1200" dirty="0" err="1"/>
              <a:t>inventaris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2" name="Google Shape;2872;p62"/>
          <p:cNvSpPr txBox="1">
            <a:spLocks noGrp="1"/>
          </p:cNvSpPr>
          <p:nvPr>
            <p:ph type="subTitle" idx="2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</a:t>
            </a:r>
            <a:endParaRPr dirty="0"/>
          </a:p>
        </p:txBody>
      </p:sp>
      <p:sp>
        <p:nvSpPr>
          <p:cNvPr id="2873" name="Google Shape;2873;p62"/>
          <p:cNvSpPr txBox="1">
            <a:spLocks noGrp="1"/>
          </p:cNvSpPr>
          <p:nvPr>
            <p:ph type="subTitle" idx="4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Puskesmas</a:t>
            </a:r>
            <a:endParaRPr dirty="0"/>
          </a:p>
        </p:txBody>
      </p:sp>
      <p:sp>
        <p:nvSpPr>
          <p:cNvPr id="2874" name="Google Shape;2874;p62"/>
          <p:cNvSpPr txBox="1">
            <a:spLocks noGrp="1"/>
          </p:cNvSpPr>
          <p:nvPr>
            <p:ph type="subTitle" idx="5"/>
          </p:nvPr>
        </p:nvSpPr>
        <p:spPr>
          <a:xfrm flipH="1">
            <a:off x="1000524" y="3710950"/>
            <a:ext cx="3420000" cy="95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</a:pP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hal</a:t>
            </a:r>
            <a:r>
              <a:rPr lang="en-ID" sz="1200" dirty="0"/>
              <a:t> yang </a:t>
            </a:r>
            <a:r>
              <a:rPr lang="en-ID" sz="1200" dirty="0" err="1"/>
              <a:t>berhubungan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proses </a:t>
            </a:r>
            <a:r>
              <a:rPr lang="en-ID" sz="1200" dirty="0" err="1"/>
              <a:t>pendaftaran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pencatatan</a:t>
            </a:r>
            <a:r>
              <a:rPr lang="en-ID" sz="1200" dirty="0"/>
              <a:t> data </a:t>
            </a:r>
            <a:r>
              <a:rPr lang="en-ID" sz="1200" dirty="0" err="1"/>
              <a:t>pasien</a:t>
            </a:r>
            <a:r>
              <a:rPr lang="en-ID" sz="1200" dirty="0"/>
              <a:t>,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,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pembuatan</a:t>
            </a:r>
            <a:r>
              <a:rPr lang="en-ID" sz="1200" dirty="0"/>
              <a:t> </a:t>
            </a:r>
            <a:r>
              <a:rPr lang="en-ID" sz="1200" dirty="0" err="1"/>
              <a:t>kartu</a:t>
            </a:r>
            <a:r>
              <a:rPr lang="en-ID" sz="1200" dirty="0"/>
              <a:t> </a:t>
            </a:r>
            <a:r>
              <a:rPr lang="en-ID" sz="1200" dirty="0" err="1"/>
              <a:t>rekam</a:t>
            </a:r>
            <a:r>
              <a:rPr lang="en-ID" sz="1200" dirty="0"/>
              <a:t> </a:t>
            </a:r>
            <a:r>
              <a:rPr lang="en-ID" sz="1200" dirty="0" err="1"/>
              <a:t>medis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2875" name="Google Shape;2875;p62"/>
          <p:cNvSpPr txBox="1">
            <a:spLocks noGrp="1"/>
          </p:cNvSpPr>
          <p:nvPr>
            <p:ph type="subTitle" idx="6"/>
          </p:nvPr>
        </p:nvSpPr>
        <p:spPr>
          <a:xfrm flipH="1">
            <a:off x="1000522" y="313637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Pendaftaran</a:t>
            </a:r>
            <a:endParaRPr dirty="0"/>
          </a:p>
        </p:txBody>
      </p:sp>
      <p:sp>
        <p:nvSpPr>
          <p:cNvPr id="2876" name="Google Shape;2876;p62"/>
          <p:cNvSpPr txBox="1">
            <a:spLocks noGrp="1"/>
          </p:cNvSpPr>
          <p:nvPr>
            <p:ph type="subTitle" idx="7"/>
          </p:nvPr>
        </p:nvSpPr>
        <p:spPr>
          <a:xfrm flipH="1">
            <a:off x="4572000" y="3710950"/>
            <a:ext cx="3420000" cy="95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</a:pPr>
            <a:r>
              <a:rPr lang="en-ID" sz="1200" dirty="0" err="1"/>
              <a:t>mengelola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data </a:t>
            </a:r>
            <a:r>
              <a:rPr lang="en-ID" sz="1200" dirty="0" err="1"/>
              <a:t>rekam</a:t>
            </a:r>
            <a:r>
              <a:rPr lang="en-ID" sz="1200" dirty="0"/>
              <a:t> </a:t>
            </a:r>
            <a:r>
              <a:rPr lang="en-ID" sz="1200" dirty="0" err="1"/>
              <a:t>medis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riwayat</a:t>
            </a:r>
            <a:r>
              <a:rPr lang="en-ID" sz="1200" dirty="0"/>
              <a:t> </a:t>
            </a:r>
            <a:r>
              <a:rPr lang="en-ID" sz="1200" dirty="0" err="1"/>
              <a:t>penyakit</a:t>
            </a:r>
            <a:r>
              <a:rPr lang="en-ID" sz="1200" dirty="0"/>
              <a:t>,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laboratorium</a:t>
            </a:r>
            <a:r>
              <a:rPr lang="en-ID" sz="1200" dirty="0"/>
              <a:t>,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diagnosa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877" name="Google Shape;2877;p62"/>
          <p:cNvSpPr txBox="1">
            <a:spLocks noGrp="1"/>
          </p:cNvSpPr>
          <p:nvPr>
            <p:ph type="subTitle" idx="8"/>
          </p:nvPr>
        </p:nvSpPr>
        <p:spPr>
          <a:xfrm flipH="1">
            <a:off x="4584226" y="3141796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Rekam</a:t>
            </a:r>
            <a:r>
              <a:rPr lang="en-ID" dirty="0"/>
              <a:t> </a:t>
            </a:r>
            <a:r>
              <a:rPr lang="en-ID" dirty="0" err="1"/>
              <a:t>Medis</a:t>
            </a:r>
            <a:endParaRPr dirty="0"/>
          </a:p>
        </p:txBody>
      </p:sp>
      <p:grpSp>
        <p:nvGrpSpPr>
          <p:cNvPr id="2878" name="Google Shape;2878;p62"/>
          <p:cNvGrpSpPr/>
          <p:nvPr/>
        </p:nvGrpSpPr>
        <p:grpSpPr>
          <a:xfrm>
            <a:off x="8167932" y="1449335"/>
            <a:ext cx="531539" cy="3091388"/>
            <a:chOff x="8167932" y="1504647"/>
            <a:chExt cx="531539" cy="3091388"/>
          </a:xfrm>
        </p:grpSpPr>
        <p:grpSp>
          <p:nvGrpSpPr>
            <p:cNvPr id="2879" name="Google Shape;2879;p62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880" name="Google Shape;288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3" name="Google Shape;2883;p62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884" name="Google Shape;2884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7" name="Google Shape;2887;p62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888" name="Google Shape;2888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1" name="Google Shape;2891;p62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892" name="Google Shape;2892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5" name="Google Shape;2895;p62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896" name="Google Shape;2896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62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900" name="Google Shape;290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3" name="Google Shape;2903;p62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904" name="Google Shape;2904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7" name="Google Shape;2907;p62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908" name="Google Shape;2908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1" name="Google Shape;2911;p62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912" name="Google Shape;2912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5" name="Google Shape;2915;p62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916" name="Google Shape;2916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62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920" name="Google Shape;292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62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Penjelasan</a:t>
            </a:r>
            <a:r>
              <a:rPr lang="en-US" dirty="0"/>
              <a:t> Use Case Diagram</a:t>
            </a:r>
            <a:endParaRPr dirty="0"/>
          </a:p>
        </p:txBody>
      </p:sp>
      <p:sp>
        <p:nvSpPr>
          <p:cNvPr id="2870" name="Google Shape;2870;p62"/>
          <p:cNvSpPr txBox="1">
            <a:spLocks noGrp="1"/>
          </p:cNvSpPr>
          <p:nvPr>
            <p:ph type="subTitle" idx="1"/>
          </p:nvPr>
        </p:nvSpPr>
        <p:spPr>
          <a:xfrm flipH="1">
            <a:off x="1000524" y="2064100"/>
            <a:ext cx="3420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1200" dirty="0" err="1"/>
              <a:t>Mengelola</a:t>
            </a:r>
            <a:r>
              <a:rPr lang="en-ID" sz="1200" dirty="0"/>
              <a:t> proses </a:t>
            </a:r>
            <a:r>
              <a:rPr lang="en-ID" sz="1200" dirty="0" err="1"/>
              <a:t>pemeriksaan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oleh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pencatatan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pemeriksaan</a:t>
            </a:r>
            <a:r>
              <a:rPr lang="en-ID" sz="1200" dirty="0"/>
              <a:t>, </a:t>
            </a:r>
            <a:r>
              <a:rPr lang="en-ID" sz="1200" dirty="0" err="1"/>
              <a:t>pengiriman</a:t>
            </a:r>
            <a:r>
              <a:rPr lang="en-ID" sz="1200" dirty="0"/>
              <a:t> </a:t>
            </a:r>
            <a:r>
              <a:rPr lang="en-ID" sz="1200" dirty="0" err="1"/>
              <a:t>resep</a:t>
            </a:r>
            <a:r>
              <a:rPr lang="en-ID" sz="1200" dirty="0"/>
              <a:t> </a:t>
            </a:r>
            <a:r>
              <a:rPr lang="en-ID" sz="1200" dirty="0" err="1"/>
              <a:t>obat</a:t>
            </a:r>
            <a:r>
              <a:rPr lang="en-ID" sz="1200" dirty="0"/>
              <a:t>,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pemberian</a:t>
            </a:r>
            <a:r>
              <a:rPr lang="en-ID" sz="1200" dirty="0"/>
              <a:t> saran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pengobatan</a:t>
            </a:r>
            <a:r>
              <a:rPr lang="en-ID" sz="1200" dirty="0"/>
              <a:t> </a:t>
            </a:r>
            <a:r>
              <a:rPr lang="en-ID" sz="1200" dirty="0" err="1"/>
              <a:t>lanjutan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>
              <a:spcAft>
                <a:spcPts val="1200"/>
              </a:spcAft>
            </a:pPr>
            <a:endParaRPr sz="1200" dirty="0"/>
          </a:p>
        </p:txBody>
      </p:sp>
      <p:sp>
        <p:nvSpPr>
          <p:cNvPr id="2871" name="Google Shape;2871;p62"/>
          <p:cNvSpPr txBox="1">
            <a:spLocks noGrp="1"/>
          </p:cNvSpPr>
          <p:nvPr>
            <p:ph type="subTitle" idx="3"/>
          </p:nvPr>
        </p:nvSpPr>
        <p:spPr>
          <a:xfrm flipH="1">
            <a:off x="4572000" y="2064100"/>
            <a:ext cx="3420000" cy="945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200" dirty="0" err="1"/>
              <a:t>Laporan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sekaligus</a:t>
            </a:r>
            <a:r>
              <a:rPr lang="en-ID" sz="1200" dirty="0"/>
              <a:t> </a:t>
            </a:r>
            <a:r>
              <a:rPr lang="en-ID" sz="1200" dirty="0" err="1"/>
              <a:t>pengelolaan</a:t>
            </a:r>
            <a:r>
              <a:rPr lang="en-ID" sz="1200" dirty="0"/>
              <a:t> data </a:t>
            </a:r>
            <a:r>
              <a:rPr lang="en-ID" sz="1200" dirty="0" err="1"/>
              <a:t>keuangan</a:t>
            </a:r>
            <a:r>
              <a:rPr lang="en-ID" sz="1200" dirty="0"/>
              <a:t> </a:t>
            </a:r>
            <a:r>
              <a:rPr lang="en-ID" sz="1200" dirty="0" err="1"/>
              <a:t>puskesmas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2" name="Google Shape;2872;p62"/>
          <p:cNvSpPr txBox="1">
            <a:spLocks noGrp="1"/>
          </p:cNvSpPr>
          <p:nvPr>
            <p:ph type="subTitle" idx="2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Pemeriksaan</a:t>
            </a:r>
            <a:endParaRPr dirty="0"/>
          </a:p>
        </p:txBody>
      </p:sp>
      <p:sp>
        <p:nvSpPr>
          <p:cNvPr id="2873" name="Google Shape;2873;p62"/>
          <p:cNvSpPr txBox="1">
            <a:spLocks noGrp="1"/>
          </p:cNvSpPr>
          <p:nvPr>
            <p:ph type="subTitle" idx="4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Laporan</a:t>
            </a:r>
            <a:endParaRPr dirty="0"/>
          </a:p>
        </p:txBody>
      </p:sp>
      <p:sp>
        <p:nvSpPr>
          <p:cNvPr id="2874" name="Google Shape;2874;p62"/>
          <p:cNvSpPr txBox="1">
            <a:spLocks noGrp="1"/>
          </p:cNvSpPr>
          <p:nvPr>
            <p:ph type="subTitle" idx="5"/>
          </p:nvPr>
        </p:nvSpPr>
        <p:spPr>
          <a:xfrm flipH="1">
            <a:off x="1000524" y="3710950"/>
            <a:ext cx="3420000" cy="95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1200" dirty="0" err="1"/>
              <a:t>Mengelola</a:t>
            </a:r>
            <a:r>
              <a:rPr lang="en-ID" sz="1200" dirty="0"/>
              <a:t> </a:t>
            </a:r>
            <a:r>
              <a:rPr lang="en-ID" sz="1200" dirty="0" err="1"/>
              <a:t>resep</a:t>
            </a:r>
            <a:r>
              <a:rPr lang="en-ID" sz="1200" dirty="0"/>
              <a:t> </a:t>
            </a:r>
            <a:r>
              <a:rPr lang="en-ID" sz="1200" dirty="0" err="1"/>
              <a:t>obat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, yang </a:t>
            </a:r>
            <a:r>
              <a:rPr lang="en-ID" sz="1200" dirty="0" err="1"/>
              <a:t>terdiri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pengiriman</a:t>
            </a:r>
            <a:r>
              <a:rPr lang="en-ID" sz="1200" dirty="0"/>
              <a:t> </a:t>
            </a:r>
            <a:r>
              <a:rPr lang="en-ID" sz="1200" dirty="0" err="1"/>
              <a:t>resep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apotek</a:t>
            </a:r>
            <a:r>
              <a:rPr lang="en-ID" sz="1200" dirty="0"/>
              <a:t>, </a:t>
            </a:r>
            <a:r>
              <a:rPr lang="en-ID" sz="1200" dirty="0" err="1"/>
              <a:t>pencatatan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obat</a:t>
            </a:r>
            <a:r>
              <a:rPr lang="en-ID" sz="1200" dirty="0"/>
              <a:t>,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pengelolaan</a:t>
            </a:r>
            <a:r>
              <a:rPr lang="en-ID" sz="1200" dirty="0"/>
              <a:t> </a:t>
            </a:r>
            <a:r>
              <a:rPr lang="en-ID" sz="1200" dirty="0" err="1"/>
              <a:t>stok</a:t>
            </a:r>
            <a:r>
              <a:rPr lang="en-ID" sz="1200" dirty="0"/>
              <a:t> </a:t>
            </a:r>
            <a:r>
              <a:rPr lang="en-ID" sz="1200" dirty="0" err="1"/>
              <a:t>obat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2875" name="Google Shape;2875;p62"/>
          <p:cNvSpPr txBox="1">
            <a:spLocks noGrp="1"/>
          </p:cNvSpPr>
          <p:nvPr>
            <p:ph type="subTitle" idx="6"/>
          </p:nvPr>
        </p:nvSpPr>
        <p:spPr>
          <a:xfrm flipH="1">
            <a:off x="1000522" y="3136375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dirty="0"/>
          </a:p>
        </p:txBody>
      </p:sp>
      <p:sp>
        <p:nvSpPr>
          <p:cNvPr id="2876" name="Google Shape;2876;p62"/>
          <p:cNvSpPr txBox="1">
            <a:spLocks noGrp="1"/>
          </p:cNvSpPr>
          <p:nvPr>
            <p:ph type="subTitle" idx="7"/>
          </p:nvPr>
        </p:nvSpPr>
        <p:spPr>
          <a:xfrm flipH="1">
            <a:off x="4572000" y="3710950"/>
            <a:ext cx="3420000" cy="95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praktek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877" name="Google Shape;2877;p62"/>
          <p:cNvSpPr txBox="1">
            <a:spLocks noGrp="1"/>
          </p:cNvSpPr>
          <p:nvPr>
            <p:ph type="subTitle" idx="8"/>
          </p:nvPr>
        </p:nvSpPr>
        <p:spPr>
          <a:xfrm flipH="1">
            <a:off x="4584226" y="3141796"/>
            <a:ext cx="34200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Dokter</a:t>
            </a:r>
            <a:endParaRPr dirty="0"/>
          </a:p>
        </p:txBody>
      </p:sp>
      <p:grpSp>
        <p:nvGrpSpPr>
          <p:cNvPr id="2878" name="Google Shape;2878;p62"/>
          <p:cNvGrpSpPr/>
          <p:nvPr/>
        </p:nvGrpSpPr>
        <p:grpSpPr>
          <a:xfrm>
            <a:off x="8167932" y="1449335"/>
            <a:ext cx="531539" cy="3091388"/>
            <a:chOff x="8167932" y="1504647"/>
            <a:chExt cx="531539" cy="3091388"/>
          </a:xfrm>
        </p:grpSpPr>
        <p:grpSp>
          <p:nvGrpSpPr>
            <p:cNvPr id="2879" name="Google Shape;2879;p62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880" name="Google Shape;288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3" name="Google Shape;2883;p62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884" name="Google Shape;2884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7" name="Google Shape;2887;p62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888" name="Google Shape;2888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1" name="Google Shape;2891;p62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892" name="Google Shape;2892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5" name="Google Shape;2895;p62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896" name="Google Shape;2896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62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900" name="Google Shape;290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3" name="Google Shape;2903;p62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904" name="Google Shape;2904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7" name="Google Shape;2907;p62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908" name="Google Shape;2908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1" name="Google Shape;2911;p62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912" name="Google Shape;2912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5" name="Google Shape;2915;p62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916" name="Google Shape;2916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62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920" name="Google Shape;2920;p6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9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48"/>
          <p:cNvSpPr/>
          <p:nvPr/>
        </p:nvSpPr>
        <p:spPr>
          <a:xfrm>
            <a:off x="531900" y="1752950"/>
            <a:ext cx="2247600" cy="2853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48"/>
          <p:cNvGrpSpPr/>
          <p:nvPr/>
        </p:nvGrpSpPr>
        <p:grpSpPr>
          <a:xfrm>
            <a:off x="891121" y="2233576"/>
            <a:ext cx="1529144" cy="1891741"/>
            <a:chOff x="1697500" y="3523950"/>
            <a:chExt cx="1234375" cy="1527075"/>
          </a:xfrm>
        </p:grpSpPr>
        <p:sp>
          <p:nvSpPr>
            <p:cNvPr id="2296" name="Google Shape;2296;p48"/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48"/>
          <p:cNvSpPr/>
          <p:nvPr/>
        </p:nvSpPr>
        <p:spPr>
          <a:xfrm>
            <a:off x="5170500" y="543200"/>
            <a:ext cx="3441600" cy="285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3" name="Google Shape;2303;p48"/>
          <p:cNvGrpSpPr/>
          <p:nvPr/>
        </p:nvGrpSpPr>
        <p:grpSpPr>
          <a:xfrm>
            <a:off x="5630971" y="876463"/>
            <a:ext cx="2604880" cy="2019449"/>
            <a:chOff x="5630971" y="876463"/>
            <a:chExt cx="2604880" cy="2019449"/>
          </a:xfrm>
        </p:grpSpPr>
        <p:grpSp>
          <p:nvGrpSpPr>
            <p:cNvPr id="2304" name="Google Shape;2304;p48"/>
            <p:cNvGrpSpPr/>
            <p:nvPr/>
          </p:nvGrpSpPr>
          <p:grpSpPr>
            <a:xfrm rot="5400000">
              <a:off x="7314918" y="1974979"/>
              <a:ext cx="977144" cy="864723"/>
              <a:chOff x="5170650" y="1470575"/>
              <a:chExt cx="816600" cy="722650"/>
            </a:xfrm>
          </p:grpSpPr>
          <p:sp>
            <p:nvSpPr>
              <p:cNvPr id="2305" name="Google Shape;2305;p48"/>
              <p:cNvSpPr/>
              <p:nvPr/>
            </p:nvSpPr>
            <p:spPr>
              <a:xfrm>
                <a:off x="5197475" y="1470575"/>
                <a:ext cx="789775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28906" extrusionOk="0">
                    <a:moveTo>
                      <a:pt x="29605" y="7373"/>
                    </a:moveTo>
                    <a:cubicBezTo>
                      <a:pt x="29605" y="7384"/>
                      <a:pt x="29611" y="7396"/>
                      <a:pt x="29617" y="7407"/>
                    </a:cubicBezTo>
                    <a:lnTo>
                      <a:pt x="29617" y="7407"/>
                    </a:lnTo>
                    <a:lnTo>
                      <a:pt x="29605" y="7373"/>
                    </a:lnTo>
                    <a:close/>
                    <a:moveTo>
                      <a:pt x="29617" y="7407"/>
                    </a:moveTo>
                    <a:lnTo>
                      <a:pt x="29628" y="7441"/>
                    </a:lnTo>
                    <a:cubicBezTo>
                      <a:pt x="29628" y="7430"/>
                      <a:pt x="29622" y="7418"/>
                      <a:pt x="29617" y="7407"/>
                    </a:cubicBezTo>
                    <a:close/>
                    <a:moveTo>
                      <a:pt x="29520" y="19704"/>
                    </a:moveTo>
                    <a:cubicBezTo>
                      <a:pt x="29516" y="19709"/>
                      <a:pt x="29514" y="19714"/>
                      <a:pt x="29514" y="19721"/>
                    </a:cubicBezTo>
                    <a:cubicBezTo>
                      <a:pt x="29516" y="19716"/>
                      <a:pt x="29518" y="19710"/>
                      <a:pt x="29520" y="19704"/>
                    </a:cubicBezTo>
                    <a:close/>
                    <a:moveTo>
                      <a:pt x="17371" y="0"/>
                    </a:moveTo>
                    <a:cubicBezTo>
                      <a:pt x="17097" y="0"/>
                      <a:pt x="16800" y="23"/>
                      <a:pt x="16526" y="23"/>
                    </a:cubicBezTo>
                    <a:cubicBezTo>
                      <a:pt x="14723" y="114"/>
                      <a:pt x="12943" y="525"/>
                      <a:pt x="11276" y="1233"/>
                    </a:cubicBezTo>
                    <a:cubicBezTo>
                      <a:pt x="10500" y="1575"/>
                      <a:pt x="9724" y="1986"/>
                      <a:pt x="9017" y="2465"/>
                    </a:cubicBezTo>
                    <a:cubicBezTo>
                      <a:pt x="8309" y="2945"/>
                      <a:pt x="7624" y="3470"/>
                      <a:pt x="7008" y="4040"/>
                    </a:cubicBezTo>
                    <a:cubicBezTo>
                      <a:pt x="5730" y="5204"/>
                      <a:pt x="4634" y="6551"/>
                      <a:pt x="3676" y="7943"/>
                    </a:cubicBezTo>
                    <a:cubicBezTo>
                      <a:pt x="2306" y="9929"/>
                      <a:pt x="1165" y="12052"/>
                      <a:pt x="92" y="14198"/>
                    </a:cubicBezTo>
                    <a:cubicBezTo>
                      <a:pt x="1" y="14380"/>
                      <a:pt x="92" y="14608"/>
                      <a:pt x="275" y="14700"/>
                    </a:cubicBezTo>
                    <a:cubicBezTo>
                      <a:pt x="329" y="14727"/>
                      <a:pt x="388" y="14740"/>
                      <a:pt x="445" y="14740"/>
                    </a:cubicBezTo>
                    <a:cubicBezTo>
                      <a:pt x="581" y="14740"/>
                      <a:pt x="713" y="14668"/>
                      <a:pt x="777" y="14540"/>
                    </a:cubicBezTo>
                    <a:cubicBezTo>
                      <a:pt x="1781" y="12531"/>
                      <a:pt x="2854" y="10523"/>
                      <a:pt x="4109" y="8651"/>
                    </a:cubicBezTo>
                    <a:cubicBezTo>
                      <a:pt x="5205" y="7030"/>
                      <a:pt x="6483" y="5478"/>
                      <a:pt x="7990" y="4200"/>
                    </a:cubicBezTo>
                    <a:cubicBezTo>
                      <a:pt x="8971" y="3356"/>
                      <a:pt x="10044" y="2648"/>
                      <a:pt x="11208" y="2100"/>
                    </a:cubicBezTo>
                    <a:cubicBezTo>
                      <a:pt x="12326" y="1575"/>
                      <a:pt x="13513" y="1210"/>
                      <a:pt x="14723" y="1005"/>
                    </a:cubicBezTo>
                    <a:lnTo>
                      <a:pt x="14632" y="1005"/>
                    </a:lnTo>
                    <a:cubicBezTo>
                      <a:pt x="15534" y="849"/>
                      <a:pt x="16456" y="768"/>
                      <a:pt x="17379" y="768"/>
                    </a:cubicBezTo>
                    <a:cubicBezTo>
                      <a:pt x="17811" y="768"/>
                      <a:pt x="18242" y="786"/>
                      <a:pt x="18672" y="822"/>
                    </a:cubicBezTo>
                    <a:cubicBezTo>
                      <a:pt x="20087" y="936"/>
                      <a:pt x="21457" y="1233"/>
                      <a:pt x="22803" y="1689"/>
                    </a:cubicBezTo>
                    <a:cubicBezTo>
                      <a:pt x="23922" y="2100"/>
                      <a:pt x="25017" y="2625"/>
                      <a:pt x="26022" y="3310"/>
                    </a:cubicBezTo>
                    <a:cubicBezTo>
                      <a:pt x="25999" y="3287"/>
                      <a:pt x="25953" y="3264"/>
                      <a:pt x="25930" y="3241"/>
                    </a:cubicBezTo>
                    <a:lnTo>
                      <a:pt x="25930" y="3241"/>
                    </a:lnTo>
                    <a:cubicBezTo>
                      <a:pt x="26775" y="3812"/>
                      <a:pt x="27528" y="4474"/>
                      <a:pt x="28190" y="5227"/>
                    </a:cubicBezTo>
                    <a:cubicBezTo>
                      <a:pt x="28761" y="5889"/>
                      <a:pt x="29217" y="6597"/>
                      <a:pt x="29605" y="7350"/>
                    </a:cubicBezTo>
                    <a:cubicBezTo>
                      <a:pt x="29788" y="7761"/>
                      <a:pt x="29948" y="8172"/>
                      <a:pt x="30084" y="8583"/>
                    </a:cubicBezTo>
                    <a:cubicBezTo>
                      <a:pt x="30244" y="9062"/>
                      <a:pt x="30358" y="9564"/>
                      <a:pt x="30450" y="10043"/>
                    </a:cubicBezTo>
                    <a:cubicBezTo>
                      <a:pt x="30701" y="11504"/>
                      <a:pt x="30769" y="12988"/>
                      <a:pt x="30655" y="14471"/>
                    </a:cubicBezTo>
                    <a:cubicBezTo>
                      <a:pt x="30519" y="16269"/>
                      <a:pt x="30110" y="18020"/>
                      <a:pt x="29520" y="19704"/>
                    </a:cubicBezTo>
                    <a:lnTo>
                      <a:pt x="29520" y="19704"/>
                    </a:lnTo>
                    <a:cubicBezTo>
                      <a:pt x="29523" y="19700"/>
                      <a:pt x="29527" y="19697"/>
                      <a:pt x="29531" y="19693"/>
                    </a:cubicBezTo>
                    <a:lnTo>
                      <a:pt x="29531" y="19693"/>
                    </a:lnTo>
                    <a:cubicBezTo>
                      <a:pt x="28641" y="22197"/>
                      <a:pt x="27365" y="24542"/>
                      <a:pt x="25885" y="26751"/>
                    </a:cubicBezTo>
                    <a:cubicBezTo>
                      <a:pt x="25542" y="27254"/>
                      <a:pt x="25177" y="27756"/>
                      <a:pt x="24812" y="28258"/>
                    </a:cubicBezTo>
                    <a:cubicBezTo>
                      <a:pt x="24743" y="28349"/>
                      <a:pt x="24698" y="28440"/>
                      <a:pt x="24721" y="28532"/>
                    </a:cubicBezTo>
                    <a:cubicBezTo>
                      <a:pt x="24721" y="28646"/>
                      <a:pt x="24766" y="28737"/>
                      <a:pt x="24835" y="28806"/>
                    </a:cubicBezTo>
                    <a:cubicBezTo>
                      <a:pt x="24911" y="28872"/>
                      <a:pt x="25009" y="28906"/>
                      <a:pt x="25106" y="28906"/>
                    </a:cubicBezTo>
                    <a:cubicBezTo>
                      <a:pt x="25209" y="28906"/>
                      <a:pt x="25311" y="28866"/>
                      <a:pt x="25382" y="28783"/>
                    </a:cubicBezTo>
                    <a:cubicBezTo>
                      <a:pt x="27962" y="25313"/>
                      <a:pt x="30107" y="21410"/>
                      <a:pt x="31020" y="17165"/>
                    </a:cubicBezTo>
                    <a:cubicBezTo>
                      <a:pt x="31477" y="15065"/>
                      <a:pt x="31591" y="12874"/>
                      <a:pt x="31317" y="10728"/>
                    </a:cubicBezTo>
                    <a:cubicBezTo>
                      <a:pt x="31180" y="9769"/>
                      <a:pt x="30998" y="8811"/>
                      <a:pt x="30655" y="7898"/>
                    </a:cubicBezTo>
                    <a:cubicBezTo>
                      <a:pt x="30358" y="7122"/>
                      <a:pt x="29970" y="6368"/>
                      <a:pt x="29514" y="5684"/>
                    </a:cubicBezTo>
                    <a:cubicBezTo>
                      <a:pt x="27642" y="2945"/>
                      <a:pt x="24561" y="1256"/>
                      <a:pt x="21388" y="480"/>
                    </a:cubicBezTo>
                    <a:cubicBezTo>
                      <a:pt x="20087" y="183"/>
                      <a:pt x="18717" y="0"/>
                      <a:pt x="17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8"/>
              <p:cNvSpPr/>
              <p:nvPr/>
            </p:nvSpPr>
            <p:spPr>
              <a:xfrm>
                <a:off x="5170650" y="1585825"/>
                <a:ext cx="3412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13651" h="10434" extrusionOk="0">
                    <a:moveTo>
                      <a:pt x="10843" y="6255"/>
                    </a:moveTo>
                    <a:lnTo>
                      <a:pt x="10843" y="6255"/>
                    </a:lnTo>
                    <a:cubicBezTo>
                      <a:pt x="10828" y="6262"/>
                      <a:pt x="10812" y="6270"/>
                      <a:pt x="10797" y="6277"/>
                    </a:cubicBezTo>
                    <a:lnTo>
                      <a:pt x="10797" y="6277"/>
                    </a:lnTo>
                    <a:cubicBezTo>
                      <a:pt x="10812" y="6275"/>
                      <a:pt x="10828" y="6270"/>
                      <a:pt x="10843" y="6255"/>
                    </a:cubicBezTo>
                    <a:close/>
                    <a:moveTo>
                      <a:pt x="366" y="1"/>
                    </a:moveTo>
                    <a:cubicBezTo>
                      <a:pt x="184" y="1"/>
                      <a:pt x="1" y="184"/>
                      <a:pt x="24" y="389"/>
                    </a:cubicBezTo>
                    <a:cubicBezTo>
                      <a:pt x="298" y="3630"/>
                      <a:pt x="1074" y="6803"/>
                      <a:pt x="1097" y="10067"/>
                    </a:cubicBezTo>
                    <a:cubicBezTo>
                      <a:pt x="1097" y="10240"/>
                      <a:pt x="1261" y="10434"/>
                      <a:pt x="1453" y="10434"/>
                    </a:cubicBezTo>
                    <a:cubicBezTo>
                      <a:pt x="1464" y="10434"/>
                      <a:pt x="1474" y="10433"/>
                      <a:pt x="1485" y="10432"/>
                    </a:cubicBezTo>
                    <a:cubicBezTo>
                      <a:pt x="3128" y="10249"/>
                      <a:pt x="4657" y="9542"/>
                      <a:pt x="6118" y="8789"/>
                    </a:cubicBezTo>
                    <a:cubicBezTo>
                      <a:pt x="7678" y="7975"/>
                      <a:pt x="9194" y="7049"/>
                      <a:pt x="10797" y="6277"/>
                    </a:cubicBezTo>
                    <a:lnTo>
                      <a:pt x="10797" y="6277"/>
                    </a:lnTo>
                    <a:cubicBezTo>
                      <a:pt x="10790" y="6278"/>
                      <a:pt x="10782" y="6278"/>
                      <a:pt x="10774" y="6278"/>
                    </a:cubicBezTo>
                    <a:cubicBezTo>
                      <a:pt x="11619" y="5890"/>
                      <a:pt x="12464" y="5547"/>
                      <a:pt x="13331" y="5342"/>
                    </a:cubicBezTo>
                    <a:cubicBezTo>
                      <a:pt x="13536" y="5274"/>
                      <a:pt x="13650" y="5045"/>
                      <a:pt x="13582" y="4863"/>
                    </a:cubicBezTo>
                    <a:cubicBezTo>
                      <a:pt x="13525" y="4692"/>
                      <a:pt x="13374" y="4600"/>
                      <a:pt x="13206" y="4600"/>
                    </a:cubicBezTo>
                    <a:cubicBezTo>
                      <a:pt x="13172" y="4600"/>
                      <a:pt x="13137" y="4604"/>
                      <a:pt x="13103" y="4612"/>
                    </a:cubicBezTo>
                    <a:cubicBezTo>
                      <a:pt x="11642" y="4977"/>
                      <a:pt x="10272" y="5662"/>
                      <a:pt x="8926" y="6392"/>
                    </a:cubicBezTo>
                    <a:cubicBezTo>
                      <a:pt x="7556" y="7122"/>
                      <a:pt x="6187" y="7944"/>
                      <a:pt x="4771" y="8606"/>
                    </a:cubicBezTo>
                    <a:cubicBezTo>
                      <a:pt x="4794" y="8606"/>
                      <a:pt x="4840" y="8583"/>
                      <a:pt x="4863" y="8583"/>
                    </a:cubicBezTo>
                    <a:cubicBezTo>
                      <a:pt x="3927" y="9017"/>
                      <a:pt x="2968" y="9405"/>
                      <a:pt x="1941" y="9588"/>
                    </a:cubicBezTo>
                    <a:cubicBezTo>
                      <a:pt x="1918" y="9610"/>
                      <a:pt x="1873" y="9610"/>
                      <a:pt x="1850" y="9610"/>
                    </a:cubicBezTo>
                    <a:cubicBezTo>
                      <a:pt x="1781" y="6506"/>
                      <a:pt x="1051" y="3448"/>
                      <a:pt x="777" y="343"/>
                    </a:cubicBez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7" name="Google Shape;2307;p48"/>
            <p:cNvSpPr/>
            <p:nvPr/>
          </p:nvSpPr>
          <p:spPr>
            <a:xfrm rot="-559010">
              <a:off x="7145496" y="942199"/>
              <a:ext cx="857021" cy="551493"/>
            </a:xfrm>
            <a:custGeom>
              <a:avLst/>
              <a:gdLst/>
              <a:ahLst/>
              <a:cxnLst/>
              <a:rect l="l" t="t" r="r" b="b"/>
              <a:pathLst>
                <a:path w="19324" h="12435" extrusionOk="0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 rot="1184300">
              <a:off x="5698917" y="1320344"/>
              <a:ext cx="856984" cy="551470"/>
            </a:xfrm>
            <a:custGeom>
              <a:avLst/>
              <a:gdLst/>
              <a:ahLst/>
              <a:cxnLst/>
              <a:rect l="l" t="t" r="r" b="b"/>
              <a:pathLst>
                <a:path w="19324" h="12435" extrusionOk="0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9" name="Google Shape;2309;p48"/>
          <p:cNvSpPr txBox="1">
            <a:spLocks noGrp="1"/>
          </p:cNvSpPr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Thankyou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2"/>
          <p:cNvSpPr/>
          <p:nvPr/>
        </p:nvSpPr>
        <p:spPr>
          <a:xfrm>
            <a:off x="5479900" y="904350"/>
            <a:ext cx="2953800" cy="3334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 txBox="1">
            <a:spLocks noGrp="1"/>
          </p:cNvSpPr>
          <p:nvPr>
            <p:ph type="subTitle" idx="1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1800" b="1" dirty="0">
                <a:latin typeface="Jua" panose="020B0604020202020204" charset="-127"/>
                <a:ea typeface="Jua" panose="020B0604020202020204" charset="-127"/>
              </a:rPr>
              <a:t>Aplikasi Sistem Informasi Puskesmas</a:t>
            </a:r>
            <a:br>
              <a:rPr lang="en" sz="1800" b="1" dirty="0">
                <a:latin typeface="Jua" panose="020B0604020202020204" charset="-127"/>
                <a:ea typeface="Jua" panose="020B0604020202020204" charset="-127"/>
              </a:rPr>
            </a:br>
            <a:r>
              <a:rPr lang="en" sz="1800" b="1" dirty="0">
                <a:latin typeface="Jua" panose="020B0604020202020204" charset="-127"/>
                <a:ea typeface="Jua" panose="020B0604020202020204" charset="-127"/>
              </a:rPr>
              <a:t>( Public Health Centre )</a:t>
            </a:r>
            <a:endParaRPr lang="en-US" sz="1800" b="1" dirty="0">
              <a:latin typeface="Jua" panose="020B0604020202020204" charset="-127"/>
              <a:ea typeface="Jua" panose="020B0604020202020204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Dola</a:t>
            </a:r>
            <a:r>
              <a:rPr lang="en-US" sz="1200" dirty="0"/>
              <a:t> Sri </a:t>
            </a:r>
            <a:r>
              <a:rPr lang="en-US" sz="1200" dirty="0" err="1"/>
              <a:t>Rejeki</a:t>
            </a:r>
            <a:r>
              <a:rPr lang="en-US" sz="1200" dirty="0"/>
              <a:t> – 2100018430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Naufal</a:t>
            </a:r>
            <a:r>
              <a:rPr lang="en-US" sz="1200" dirty="0"/>
              <a:t> </a:t>
            </a:r>
            <a:r>
              <a:rPr lang="en-US" sz="1200" dirty="0" err="1"/>
              <a:t>Anas</a:t>
            </a:r>
            <a:r>
              <a:rPr lang="en-US" sz="1200" dirty="0"/>
              <a:t> ES </a:t>
            </a:r>
            <a:r>
              <a:rPr lang="en-US" sz="1200" dirty="0" err="1"/>
              <a:t>Abiyyu</a:t>
            </a:r>
            <a:r>
              <a:rPr lang="en-US" sz="1200" dirty="0"/>
              <a:t> - 2100018465</a:t>
            </a:r>
            <a:endParaRPr sz="1200" dirty="0"/>
          </a:p>
        </p:txBody>
      </p:sp>
      <p:sp>
        <p:nvSpPr>
          <p:cNvPr id="1971" name="Google Shape;1971;p42"/>
          <p:cNvSpPr txBox="1">
            <a:spLocks noGrp="1"/>
          </p:cNvSpPr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DonaTeam (Digital On a Team)</a:t>
            </a:r>
            <a:endParaRPr dirty="0"/>
          </a:p>
        </p:txBody>
      </p:sp>
      <p:grpSp>
        <p:nvGrpSpPr>
          <p:cNvPr id="1972" name="Google Shape;1972;p42"/>
          <p:cNvGrpSpPr/>
          <p:nvPr/>
        </p:nvGrpSpPr>
        <p:grpSpPr>
          <a:xfrm>
            <a:off x="5704668" y="628784"/>
            <a:ext cx="2504252" cy="531539"/>
            <a:chOff x="2553143" y="372809"/>
            <a:chExt cx="2504252" cy="531539"/>
          </a:xfrm>
        </p:grpSpPr>
        <p:grpSp>
          <p:nvGrpSpPr>
            <p:cNvPr id="1973" name="Google Shape;1973;p42"/>
            <p:cNvGrpSpPr/>
            <p:nvPr/>
          </p:nvGrpSpPr>
          <p:grpSpPr>
            <a:xfrm rot="-5400000" flipH="1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974" name="Google Shape;197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42"/>
            <p:cNvGrpSpPr/>
            <p:nvPr/>
          </p:nvGrpSpPr>
          <p:grpSpPr>
            <a:xfrm rot="-5400000" flipH="1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978" name="Google Shape;197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1" name="Google Shape;1981;p42"/>
            <p:cNvGrpSpPr/>
            <p:nvPr/>
          </p:nvGrpSpPr>
          <p:grpSpPr>
            <a:xfrm rot="-5400000" flipH="1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982" name="Google Shape;198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5" name="Google Shape;1985;p42"/>
            <p:cNvGrpSpPr/>
            <p:nvPr/>
          </p:nvGrpSpPr>
          <p:grpSpPr>
            <a:xfrm rot="-5400000" flipH="1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986" name="Google Shape;198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9" name="Google Shape;1989;p42"/>
            <p:cNvGrpSpPr/>
            <p:nvPr/>
          </p:nvGrpSpPr>
          <p:grpSpPr>
            <a:xfrm rot="-5400000" flipH="1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990" name="Google Shape;1990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3" name="Google Shape;1993;p42"/>
            <p:cNvGrpSpPr/>
            <p:nvPr/>
          </p:nvGrpSpPr>
          <p:grpSpPr>
            <a:xfrm rot="-5400000" flipH="1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994" name="Google Shape;1994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7" name="Google Shape;1997;p42"/>
            <p:cNvGrpSpPr/>
            <p:nvPr/>
          </p:nvGrpSpPr>
          <p:grpSpPr>
            <a:xfrm rot="-5400000" flipH="1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998" name="Google Shape;1998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42"/>
            <p:cNvGrpSpPr/>
            <p:nvPr/>
          </p:nvGrpSpPr>
          <p:grpSpPr>
            <a:xfrm rot="-5400000" flipH="1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2002" name="Google Shape;2002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5" name="Google Shape;2005;p42"/>
            <p:cNvGrpSpPr/>
            <p:nvPr/>
          </p:nvGrpSpPr>
          <p:grpSpPr>
            <a:xfrm rot="-5400000" flipH="1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2006" name="Google Shape;2006;p4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9" name="Google Shape;2009;p42"/>
          <p:cNvGrpSpPr/>
          <p:nvPr/>
        </p:nvGrpSpPr>
        <p:grpSpPr>
          <a:xfrm flipH="1">
            <a:off x="6192221" y="1699301"/>
            <a:ext cx="1529144" cy="1891741"/>
            <a:chOff x="1697500" y="3523950"/>
            <a:chExt cx="1234375" cy="1527075"/>
          </a:xfrm>
        </p:grpSpPr>
        <p:sp>
          <p:nvSpPr>
            <p:cNvPr id="2010" name="Google Shape;2010;p42"/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4"/>
          <p:cNvSpPr/>
          <p:nvPr/>
        </p:nvSpPr>
        <p:spPr>
          <a:xfrm flipH="1">
            <a:off x="998813" y="17977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44"/>
          <p:cNvSpPr/>
          <p:nvPr/>
        </p:nvSpPr>
        <p:spPr>
          <a:xfrm>
            <a:off x="4437916" y="17977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44"/>
          <p:cNvSpPr/>
          <p:nvPr/>
        </p:nvSpPr>
        <p:spPr>
          <a:xfrm flipH="1">
            <a:off x="998813" y="3299637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44"/>
          <p:cNvSpPr/>
          <p:nvPr/>
        </p:nvSpPr>
        <p:spPr>
          <a:xfrm>
            <a:off x="4437916" y="3265534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44"/>
          <p:cNvSpPr txBox="1">
            <a:spLocks noGrp="1"/>
          </p:cNvSpPr>
          <p:nvPr>
            <p:ph type="subTitle" idx="1"/>
          </p:nvPr>
        </p:nvSpPr>
        <p:spPr>
          <a:xfrm flipH="1">
            <a:off x="1887362" y="2058833"/>
            <a:ext cx="2714127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1a-Pendaftaran </a:t>
            </a:r>
            <a:r>
              <a:rPr lang="en-US" sz="1100" dirty="0" err="1"/>
              <a:t>wa</a:t>
            </a:r>
            <a:r>
              <a:rPr lang="en-US" sz="1100" dirty="0"/>
              <a:t> </a:t>
            </a:r>
            <a:r>
              <a:rPr lang="en-US" sz="1100" dirty="0" err="1"/>
              <a:t>grup</a:t>
            </a:r>
            <a:endParaRPr lang="en-US" sz="1100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1b-Pendaftaran </a:t>
            </a:r>
            <a:r>
              <a:rPr lang="en-US" sz="1100" dirty="0" err="1"/>
              <a:t>Git</a:t>
            </a:r>
            <a:endParaRPr sz="1100" dirty="0"/>
          </a:p>
        </p:txBody>
      </p:sp>
      <p:sp>
        <p:nvSpPr>
          <p:cNvPr id="2097" name="Google Shape;2097;p44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aftar Isi Tugas 1-4</a:t>
            </a:r>
            <a:endParaRPr dirty="0"/>
          </a:p>
        </p:txBody>
      </p:sp>
      <p:sp>
        <p:nvSpPr>
          <p:cNvPr id="2098" name="Google Shape;2098;p44"/>
          <p:cNvSpPr txBox="1">
            <a:spLocks noGrp="1"/>
          </p:cNvSpPr>
          <p:nvPr>
            <p:ph type="subTitle" idx="2"/>
          </p:nvPr>
        </p:nvSpPr>
        <p:spPr>
          <a:xfrm flipH="1">
            <a:off x="1887366" y="1751975"/>
            <a:ext cx="188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1</a:t>
            </a:r>
            <a:endParaRPr dirty="0"/>
          </a:p>
        </p:txBody>
      </p:sp>
      <p:sp>
        <p:nvSpPr>
          <p:cNvPr id="2099" name="Google Shape;2099;p44"/>
          <p:cNvSpPr txBox="1">
            <a:spLocks noGrp="1"/>
          </p:cNvSpPr>
          <p:nvPr>
            <p:ph type="subTitle" idx="3"/>
          </p:nvPr>
        </p:nvSpPr>
        <p:spPr>
          <a:xfrm flipH="1">
            <a:off x="1887362" y="3560700"/>
            <a:ext cx="2394195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/>
              <a:t>Pembuatan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 SRS </a:t>
            </a:r>
            <a:endParaRPr sz="1200" dirty="0"/>
          </a:p>
        </p:txBody>
      </p:sp>
      <p:sp>
        <p:nvSpPr>
          <p:cNvPr id="2100" name="Google Shape;2100;p44"/>
          <p:cNvSpPr txBox="1">
            <a:spLocks noGrp="1"/>
          </p:cNvSpPr>
          <p:nvPr>
            <p:ph type="subTitle" idx="4"/>
          </p:nvPr>
        </p:nvSpPr>
        <p:spPr>
          <a:xfrm flipH="1">
            <a:off x="1887366" y="3253841"/>
            <a:ext cx="188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3</a:t>
            </a:r>
            <a:endParaRPr dirty="0"/>
          </a:p>
        </p:txBody>
      </p:sp>
      <p:sp>
        <p:nvSpPr>
          <p:cNvPr id="2101" name="Google Shape;2101;p44"/>
          <p:cNvSpPr txBox="1">
            <a:spLocks noGrp="1"/>
          </p:cNvSpPr>
          <p:nvPr>
            <p:ph type="subTitle" idx="5"/>
          </p:nvPr>
        </p:nvSpPr>
        <p:spPr>
          <a:xfrm>
            <a:off x="5504513" y="2058833"/>
            <a:ext cx="3284379" cy="81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2a-Pendaftaran judul projek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2b-Pembuatan proses bisnis</a:t>
            </a:r>
            <a:endParaRPr sz="1100" dirty="0"/>
          </a:p>
        </p:txBody>
      </p:sp>
      <p:sp>
        <p:nvSpPr>
          <p:cNvPr id="2102" name="Google Shape;2102;p44"/>
          <p:cNvSpPr txBox="1">
            <a:spLocks noGrp="1"/>
          </p:cNvSpPr>
          <p:nvPr>
            <p:ph type="subTitle" idx="6"/>
          </p:nvPr>
        </p:nvSpPr>
        <p:spPr>
          <a:xfrm>
            <a:off x="5415122" y="1645174"/>
            <a:ext cx="188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2</a:t>
            </a:r>
            <a:endParaRPr dirty="0"/>
          </a:p>
        </p:txBody>
      </p:sp>
      <p:sp>
        <p:nvSpPr>
          <p:cNvPr id="2103" name="Google Shape;2103;p44"/>
          <p:cNvSpPr txBox="1">
            <a:spLocks noGrp="1"/>
          </p:cNvSpPr>
          <p:nvPr>
            <p:ph type="subTitle" idx="7"/>
          </p:nvPr>
        </p:nvSpPr>
        <p:spPr>
          <a:xfrm>
            <a:off x="5445996" y="3551748"/>
            <a:ext cx="2623806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/>
              <a:t>Membuat</a:t>
            </a:r>
            <a:r>
              <a:rPr lang="en-US" sz="1200" dirty="0"/>
              <a:t> Use Case Diagram</a:t>
            </a:r>
            <a:endParaRPr sz="1200"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ubTitle" idx="8"/>
          </p:nvPr>
        </p:nvSpPr>
        <p:spPr>
          <a:xfrm>
            <a:off x="5348156" y="3170209"/>
            <a:ext cx="188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4</a:t>
            </a:r>
            <a:endParaRPr dirty="0"/>
          </a:p>
        </p:txBody>
      </p:sp>
      <p:grpSp>
        <p:nvGrpSpPr>
          <p:cNvPr id="2105" name="Google Shape;2105;p44"/>
          <p:cNvGrpSpPr/>
          <p:nvPr/>
        </p:nvGrpSpPr>
        <p:grpSpPr>
          <a:xfrm>
            <a:off x="4591034" y="3437652"/>
            <a:ext cx="502924" cy="385548"/>
            <a:chOff x="2567841" y="1994124"/>
            <a:chExt cx="399812" cy="306477"/>
          </a:xfrm>
        </p:grpSpPr>
        <p:sp>
          <p:nvSpPr>
            <p:cNvPr id="2106" name="Google Shape;2106;p4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44"/>
          <p:cNvGrpSpPr/>
          <p:nvPr/>
        </p:nvGrpSpPr>
        <p:grpSpPr>
          <a:xfrm>
            <a:off x="1225858" y="1929650"/>
            <a:ext cx="358310" cy="470023"/>
            <a:chOff x="1805901" y="1960358"/>
            <a:chExt cx="284847" cy="373627"/>
          </a:xfrm>
        </p:grpSpPr>
        <p:sp>
          <p:nvSpPr>
            <p:cNvPr id="2110" name="Google Shape;2110;p44"/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2" name="Google Shape;2112;p44"/>
          <p:cNvSpPr/>
          <p:nvPr/>
        </p:nvSpPr>
        <p:spPr>
          <a:xfrm>
            <a:off x="4602722" y="1998285"/>
            <a:ext cx="479548" cy="393071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3" name="Google Shape;2113;p44"/>
          <p:cNvGrpSpPr/>
          <p:nvPr/>
        </p:nvGrpSpPr>
        <p:grpSpPr>
          <a:xfrm>
            <a:off x="1203659" y="3450620"/>
            <a:ext cx="402708" cy="431833"/>
            <a:chOff x="1750887" y="2425727"/>
            <a:chExt cx="320143" cy="343269"/>
          </a:xfrm>
        </p:grpSpPr>
        <p:sp>
          <p:nvSpPr>
            <p:cNvPr id="2114" name="Google Shape;2114;p44"/>
            <p:cNvSpPr/>
            <p:nvPr/>
          </p:nvSpPr>
          <p:spPr>
            <a:xfrm>
              <a:off x="1750887" y="2425727"/>
              <a:ext cx="320143" cy="289052"/>
            </a:xfrm>
            <a:custGeom>
              <a:avLst/>
              <a:gdLst/>
              <a:ahLst/>
              <a:cxnLst/>
              <a:rect l="l" t="t" r="r" b="b"/>
              <a:pathLst>
                <a:path w="10050" h="9074" extrusionOk="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1751652" y="2558467"/>
              <a:ext cx="319378" cy="210530"/>
            </a:xfrm>
            <a:custGeom>
              <a:avLst/>
              <a:gdLst/>
              <a:ahLst/>
              <a:cxnLst/>
              <a:rect l="l" t="t" r="r" b="b"/>
              <a:pathLst>
                <a:path w="10026" h="660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8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Bisnis saat ini</a:t>
            </a:r>
            <a:endParaRPr dirty="0"/>
          </a:p>
        </p:txBody>
      </p:sp>
      <p:sp>
        <p:nvSpPr>
          <p:cNvPr id="1775" name="Google Shape;1775;p38"/>
          <p:cNvSpPr txBox="1"/>
          <p:nvPr/>
        </p:nvSpPr>
        <p:spPr>
          <a:xfrm>
            <a:off x="3412100" y="4060972"/>
            <a:ext cx="34191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2582"/>
          <a:stretch/>
        </p:blipFill>
        <p:spPr bwMode="auto">
          <a:xfrm>
            <a:off x="1448793" y="1712547"/>
            <a:ext cx="6097226" cy="2763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8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Bisnis yang diharapkan</a:t>
            </a:r>
            <a:endParaRPr dirty="0"/>
          </a:p>
        </p:txBody>
      </p:sp>
      <p:sp>
        <p:nvSpPr>
          <p:cNvPr id="1775" name="Google Shape;1775;p38"/>
          <p:cNvSpPr txBox="1"/>
          <p:nvPr/>
        </p:nvSpPr>
        <p:spPr>
          <a:xfrm>
            <a:off x="3412100" y="4060972"/>
            <a:ext cx="34191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37" y="1251348"/>
            <a:ext cx="4859525" cy="34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7"/>
          <p:cNvSpPr txBox="1">
            <a:spLocks noGrp="1"/>
          </p:cNvSpPr>
          <p:nvPr>
            <p:ph type="subTitle" idx="3"/>
          </p:nvPr>
        </p:nvSpPr>
        <p:spPr>
          <a:xfrm>
            <a:off x="3446800" y="1666703"/>
            <a:ext cx="2052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memberikan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</a:t>
            </a:r>
            <a:r>
              <a:rPr lang="en-ID" sz="1050" dirty="0" err="1"/>
              <a:t>tentang</a:t>
            </a:r>
            <a:r>
              <a:rPr lang="en-ID" sz="1050" dirty="0"/>
              <a:t> </a:t>
            </a:r>
            <a:r>
              <a:rPr lang="en-ID" sz="1050" dirty="0" err="1"/>
              <a:t>stok</a:t>
            </a:r>
            <a:r>
              <a:rPr lang="en-ID" sz="1050" dirty="0"/>
              <a:t> </a:t>
            </a:r>
            <a:r>
              <a:rPr lang="en-ID" sz="1050" dirty="0" err="1"/>
              <a:t>obat</a:t>
            </a:r>
            <a:r>
              <a:rPr lang="en-ID" sz="1050" dirty="0"/>
              <a:t> yang </a:t>
            </a:r>
            <a:r>
              <a:rPr lang="en-ID" sz="1050" dirty="0" err="1"/>
              <a:t>tersedia</a:t>
            </a:r>
            <a:r>
              <a:rPr lang="en-ID" sz="1050" dirty="0"/>
              <a:t> di </a:t>
            </a:r>
            <a:r>
              <a:rPr lang="en-ID" sz="1050" dirty="0" err="1"/>
              <a:t>puskesmas</a:t>
            </a:r>
            <a:r>
              <a:rPr lang="en-ID" sz="1050" dirty="0"/>
              <a:t>, yang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berupa</a:t>
            </a:r>
            <a:r>
              <a:rPr lang="en-ID" sz="1050" dirty="0"/>
              <a:t> </a:t>
            </a:r>
            <a:r>
              <a:rPr lang="en-ID" sz="1050" dirty="0" err="1"/>
              <a:t>pemasukan</a:t>
            </a:r>
            <a:r>
              <a:rPr lang="en-ID" sz="1050" dirty="0"/>
              <a:t> </a:t>
            </a:r>
            <a:r>
              <a:rPr lang="en-ID" sz="1050" dirty="0" err="1"/>
              <a:t>stok</a:t>
            </a:r>
            <a:r>
              <a:rPr lang="en-ID" sz="1050" dirty="0"/>
              <a:t> </a:t>
            </a:r>
            <a:r>
              <a:rPr lang="en-ID" sz="1050" dirty="0" err="1"/>
              <a:t>obat</a:t>
            </a:r>
            <a:r>
              <a:rPr lang="en-ID" sz="1050" dirty="0"/>
              <a:t>, </a:t>
            </a:r>
            <a:r>
              <a:rPr lang="en-ID" sz="1050" dirty="0" err="1"/>
              <a:t>distribusi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penjualan</a:t>
            </a:r>
            <a:r>
              <a:rPr lang="en-ID" sz="1050" dirty="0"/>
              <a:t> </a:t>
            </a:r>
            <a:r>
              <a:rPr lang="en-ID" sz="1050" dirty="0" err="1"/>
              <a:t>obat</a:t>
            </a:r>
            <a:endParaRPr lang="en-US" sz="10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2212" name="Google Shape;2212;p47"/>
          <p:cNvSpPr txBox="1">
            <a:spLocks noGrp="1"/>
          </p:cNvSpPr>
          <p:nvPr>
            <p:ph type="subTitle" idx="2"/>
          </p:nvPr>
        </p:nvSpPr>
        <p:spPr>
          <a:xfrm>
            <a:off x="1048938" y="1119608"/>
            <a:ext cx="2193358" cy="59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400" dirty="0"/>
              <a:t>1. </a:t>
            </a:r>
            <a:r>
              <a:rPr lang="en-ID" sz="1400" dirty="0" err="1"/>
              <a:t>Administrasi</a:t>
            </a:r>
            <a:r>
              <a:rPr lang="en-ID" sz="1400" dirty="0"/>
              <a:t> </a:t>
            </a:r>
            <a:r>
              <a:rPr lang="en-ID" sz="1400" dirty="0" err="1"/>
              <a:t>Pasien</a:t>
            </a:r>
            <a:endParaRPr sz="1400" dirty="0"/>
          </a:p>
        </p:txBody>
      </p:sp>
      <p:sp>
        <p:nvSpPr>
          <p:cNvPr id="2213" name="Google Shape;2213;p47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sz="1800" dirty="0"/>
            </a:br>
            <a:r>
              <a:rPr lang="en-ID" sz="1800" dirty="0"/>
              <a:t>SRS (Software Requirements Specification Functional </a:t>
            </a:r>
            <a:r>
              <a:rPr lang="en-ID" sz="1800" dirty="0" err="1"/>
              <a:t>Puskesmas</a:t>
            </a:r>
            <a:r>
              <a:rPr lang="en-ID" sz="1800" dirty="0"/>
              <a:t>)</a:t>
            </a:r>
            <a:br>
              <a:rPr lang="en-US" dirty="0"/>
            </a:br>
            <a:endParaRPr dirty="0"/>
          </a:p>
        </p:txBody>
      </p:sp>
      <p:sp>
        <p:nvSpPr>
          <p:cNvPr id="2214" name="Google Shape;2214;p47"/>
          <p:cNvSpPr txBox="1">
            <a:spLocks noGrp="1"/>
          </p:cNvSpPr>
          <p:nvPr>
            <p:ph type="subTitle" idx="1"/>
          </p:nvPr>
        </p:nvSpPr>
        <p:spPr>
          <a:xfrm>
            <a:off x="1154371" y="1666703"/>
            <a:ext cx="2052300" cy="127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menyimpan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menhimpun</a:t>
            </a:r>
            <a:r>
              <a:rPr lang="en-ID" sz="1050" dirty="0"/>
              <a:t> data </a:t>
            </a:r>
            <a:r>
              <a:rPr lang="en-ID" sz="1050" dirty="0" err="1"/>
              <a:t>pasien</a:t>
            </a:r>
            <a:r>
              <a:rPr lang="en-ID" sz="1050" dirty="0"/>
              <a:t>. Yang </a:t>
            </a:r>
            <a:r>
              <a:rPr lang="en-ID" sz="1050" dirty="0" err="1"/>
              <a:t>terdiri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</a:t>
            </a:r>
            <a:r>
              <a:rPr lang="en-ID" sz="1050" dirty="0" err="1"/>
              <a:t>pribadi</a:t>
            </a:r>
            <a:r>
              <a:rPr lang="en-ID" sz="1050" dirty="0"/>
              <a:t>, </a:t>
            </a:r>
            <a:r>
              <a:rPr lang="en-ID" sz="1050" dirty="0" err="1"/>
              <a:t>riwayat</a:t>
            </a:r>
            <a:r>
              <a:rPr lang="en-ID" sz="1050" dirty="0"/>
              <a:t> </a:t>
            </a:r>
            <a:r>
              <a:rPr lang="en-ID" sz="1050" dirty="0" err="1"/>
              <a:t>rekam</a:t>
            </a:r>
            <a:r>
              <a:rPr lang="en-ID" sz="1050" dirty="0"/>
              <a:t> </a:t>
            </a:r>
            <a:r>
              <a:rPr lang="en-ID" sz="1050" dirty="0" err="1"/>
              <a:t>medis</a:t>
            </a:r>
            <a:r>
              <a:rPr lang="en-ID" sz="1050" dirty="0"/>
              <a:t>, </a:t>
            </a:r>
            <a:r>
              <a:rPr lang="en-ID" sz="1050" dirty="0" err="1"/>
              <a:t>obat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jadwal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dokter</a:t>
            </a:r>
            <a:endParaRPr sz="1050" dirty="0"/>
          </a:p>
        </p:txBody>
      </p:sp>
      <p:sp>
        <p:nvSpPr>
          <p:cNvPr id="2215" name="Google Shape;2215;p47"/>
          <p:cNvSpPr txBox="1">
            <a:spLocks noGrp="1"/>
          </p:cNvSpPr>
          <p:nvPr>
            <p:ph type="subTitle" idx="4"/>
          </p:nvPr>
        </p:nvSpPr>
        <p:spPr>
          <a:xfrm>
            <a:off x="3374341" y="1438578"/>
            <a:ext cx="2052245" cy="269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2. </a:t>
            </a:r>
            <a:r>
              <a:rPr lang="en-US" sz="1400" dirty="0" err="1"/>
              <a:t>Administrasi</a:t>
            </a:r>
            <a:r>
              <a:rPr lang="en-US" sz="1400" dirty="0"/>
              <a:t> </a:t>
            </a:r>
            <a:r>
              <a:rPr lang="en-US" sz="1400" dirty="0" err="1"/>
              <a:t>Obat</a:t>
            </a:r>
            <a:endParaRPr sz="1400" dirty="0"/>
          </a:p>
        </p:txBody>
      </p:sp>
      <p:sp>
        <p:nvSpPr>
          <p:cNvPr id="2216" name="Google Shape;2216;p47"/>
          <p:cNvSpPr txBox="1">
            <a:spLocks noGrp="1"/>
          </p:cNvSpPr>
          <p:nvPr>
            <p:ph type="subTitle" idx="5"/>
          </p:nvPr>
        </p:nvSpPr>
        <p:spPr>
          <a:xfrm>
            <a:off x="5703604" y="1653922"/>
            <a:ext cx="2052300" cy="124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menampilkan</a:t>
            </a:r>
            <a:r>
              <a:rPr lang="en-ID" sz="1050" dirty="0"/>
              <a:t> </a:t>
            </a:r>
            <a:r>
              <a:rPr lang="en-ID" sz="1050" dirty="0" err="1"/>
              <a:t>jadwal</a:t>
            </a:r>
            <a:r>
              <a:rPr lang="en-ID" sz="1050" dirty="0"/>
              <a:t> </a:t>
            </a:r>
            <a:r>
              <a:rPr lang="en-ID" sz="1050" dirty="0" err="1"/>
              <a:t>dokter</a:t>
            </a:r>
            <a:r>
              <a:rPr lang="en-ID" sz="1050" dirty="0"/>
              <a:t>, </a:t>
            </a:r>
            <a:r>
              <a:rPr lang="en-ID" sz="1050" dirty="0" err="1"/>
              <a:t>sehingga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membuat</a:t>
            </a:r>
            <a:r>
              <a:rPr lang="en-ID" sz="1050" dirty="0"/>
              <a:t> </a:t>
            </a:r>
            <a:r>
              <a:rPr lang="en-ID" sz="1050" dirty="0" err="1"/>
              <a:t>janji</a:t>
            </a:r>
            <a:r>
              <a:rPr lang="en-ID" sz="1050" dirty="0"/>
              <a:t> </a:t>
            </a:r>
            <a:r>
              <a:rPr lang="en-ID" sz="1050" dirty="0" err="1"/>
              <a:t>temu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dokter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memberi</a:t>
            </a:r>
            <a:r>
              <a:rPr lang="en-ID" sz="1050" dirty="0"/>
              <a:t> </a:t>
            </a:r>
            <a:r>
              <a:rPr lang="en-ID" sz="1050" dirty="0" err="1"/>
              <a:t>pemberitahuan</a:t>
            </a:r>
            <a:r>
              <a:rPr lang="en-ID" sz="1050" dirty="0"/>
              <a:t> </a:t>
            </a:r>
            <a:r>
              <a:rPr lang="en-ID" sz="1050" dirty="0" err="1"/>
              <a:t>tentang</a:t>
            </a:r>
            <a:r>
              <a:rPr lang="en-ID" sz="1050" dirty="0"/>
              <a:t> </a:t>
            </a:r>
            <a:r>
              <a:rPr lang="en-ID" sz="1050" dirty="0" err="1"/>
              <a:t>jadwal</a:t>
            </a:r>
            <a:r>
              <a:rPr lang="en-ID" sz="1050" dirty="0"/>
              <a:t> yang </a:t>
            </a:r>
            <a:r>
              <a:rPr lang="en-ID" sz="1050" dirty="0" err="1"/>
              <a:t>ada</a:t>
            </a:r>
            <a:r>
              <a:rPr lang="en-ID" sz="1050" dirty="0"/>
              <a:t>.</a:t>
            </a:r>
            <a:endParaRPr sz="1050" dirty="0"/>
          </a:p>
        </p:txBody>
      </p:sp>
      <p:sp>
        <p:nvSpPr>
          <p:cNvPr id="2217" name="Google Shape;2217;p47"/>
          <p:cNvSpPr txBox="1">
            <a:spLocks noGrp="1"/>
          </p:cNvSpPr>
          <p:nvPr>
            <p:ph type="subTitle" idx="6"/>
          </p:nvPr>
        </p:nvSpPr>
        <p:spPr>
          <a:xfrm>
            <a:off x="5703604" y="1371969"/>
            <a:ext cx="20523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3. </a:t>
            </a:r>
            <a:r>
              <a:rPr lang="en-ID" sz="1400" dirty="0" err="1"/>
              <a:t>Jadwal</a:t>
            </a:r>
            <a:r>
              <a:rPr lang="en-ID" sz="1400" dirty="0"/>
              <a:t> </a:t>
            </a:r>
            <a:r>
              <a:rPr lang="en-ID" sz="1400" dirty="0" err="1"/>
              <a:t>Dokter</a:t>
            </a:r>
            <a:endParaRPr sz="1400" dirty="0"/>
          </a:p>
        </p:txBody>
      </p:sp>
      <p:sp>
        <p:nvSpPr>
          <p:cNvPr id="2218" name="Google Shape;2218;p47"/>
          <p:cNvSpPr txBox="1">
            <a:spLocks noGrp="1"/>
          </p:cNvSpPr>
          <p:nvPr>
            <p:ph type="subTitle" idx="7"/>
          </p:nvPr>
        </p:nvSpPr>
        <p:spPr>
          <a:xfrm>
            <a:off x="1088371" y="3421357"/>
            <a:ext cx="2175407" cy="142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menyimpan</a:t>
            </a:r>
            <a:r>
              <a:rPr lang="en-ID" sz="1050" dirty="0"/>
              <a:t>, </a:t>
            </a:r>
            <a:r>
              <a:rPr lang="en-ID" sz="1050" dirty="0" err="1"/>
              <a:t>menghimpun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 </a:t>
            </a:r>
            <a:r>
              <a:rPr lang="en-ID" sz="1050" dirty="0" err="1"/>
              <a:t>mengelola</a:t>
            </a:r>
            <a:r>
              <a:rPr lang="en-ID" sz="1050" dirty="0"/>
              <a:t> </a:t>
            </a:r>
            <a:r>
              <a:rPr lang="en-ID" sz="1050" dirty="0" err="1"/>
              <a:t>rekam</a:t>
            </a:r>
            <a:r>
              <a:rPr lang="en-ID" sz="1050" dirty="0"/>
              <a:t> </a:t>
            </a:r>
            <a:r>
              <a:rPr lang="en-ID" sz="1050" dirty="0" err="1"/>
              <a:t>medis</a:t>
            </a:r>
            <a:r>
              <a:rPr lang="en-ID" sz="1050" dirty="0"/>
              <a:t> </a:t>
            </a:r>
            <a:r>
              <a:rPr lang="en-ID" sz="1050" dirty="0" err="1"/>
              <a:t>elektronik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, yang </a:t>
            </a:r>
            <a:r>
              <a:rPr lang="en-ID" sz="1050" dirty="0" err="1"/>
              <a:t>terdiri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diagnose, </a:t>
            </a:r>
            <a:r>
              <a:rPr lang="en-ID" sz="1050" dirty="0" err="1"/>
              <a:t>Riwayat</a:t>
            </a:r>
            <a:r>
              <a:rPr lang="en-ID" sz="1050" dirty="0"/>
              <a:t> </a:t>
            </a:r>
            <a:r>
              <a:rPr lang="en-ID" sz="1050" dirty="0" err="1"/>
              <a:t>penyakit</a:t>
            </a:r>
            <a:r>
              <a:rPr lang="en-ID" sz="1050" dirty="0"/>
              <a:t> , </a:t>
            </a:r>
            <a:r>
              <a:rPr lang="en-ID" sz="1050" dirty="0" err="1"/>
              <a:t>hasil</a:t>
            </a:r>
            <a:r>
              <a:rPr lang="en-ID" sz="1050" dirty="0"/>
              <a:t> </a:t>
            </a:r>
            <a:r>
              <a:rPr lang="en-ID" sz="1050" dirty="0" err="1"/>
              <a:t>laboratorium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Tindakan</a:t>
            </a:r>
            <a:r>
              <a:rPr lang="en-ID" sz="1050" dirty="0"/>
              <a:t> </a:t>
            </a:r>
            <a:r>
              <a:rPr lang="en-ID" sz="1050" dirty="0" err="1"/>
              <a:t>medis</a:t>
            </a:r>
            <a:endParaRPr sz="1050" dirty="0"/>
          </a:p>
        </p:txBody>
      </p:sp>
      <p:sp>
        <p:nvSpPr>
          <p:cNvPr id="2219" name="Google Shape;2219;p47"/>
          <p:cNvSpPr txBox="1">
            <a:spLocks noGrp="1"/>
          </p:cNvSpPr>
          <p:nvPr>
            <p:ph type="subTitle" idx="8"/>
          </p:nvPr>
        </p:nvSpPr>
        <p:spPr>
          <a:xfrm>
            <a:off x="1048938" y="3224204"/>
            <a:ext cx="2457457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4. </a:t>
            </a:r>
            <a:r>
              <a:rPr lang="en-ID" sz="1400" dirty="0" err="1"/>
              <a:t>Rekam</a:t>
            </a:r>
            <a:r>
              <a:rPr lang="en-ID" sz="1400" dirty="0"/>
              <a:t> </a:t>
            </a:r>
            <a:r>
              <a:rPr lang="en-ID" sz="1400" dirty="0" err="1"/>
              <a:t>Medis</a:t>
            </a:r>
            <a:r>
              <a:rPr lang="en-ID" sz="1400" dirty="0"/>
              <a:t> </a:t>
            </a:r>
            <a:r>
              <a:rPr lang="en-ID" sz="1400" dirty="0" err="1"/>
              <a:t>Pasien</a:t>
            </a:r>
            <a:r>
              <a:rPr lang="en-ID" sz="1400" dirty="0"/>
              <a:t> </a:t>
            </a:r>
            <a:r>
              <a:rPr lang="en-ID" sz="1400" dirty="0" err="1"/>
              <a:t>Elektronik</a:t>
            </a:r>
            <a:endParaRPr sz="1400" dirty="0"/>
          </a:p>
        </p:txBody>
      </p:sp>
      <p:sp>
        <p:nvSpPr>
          <p:cNvPr id="2220" name="Google Shape;2220;p47"/>
          <p:cNvSpPr txBox="1">
            <a:spLocks noGrp="1"/>
          </p:cNvSpPr>
          <p:nvPr>
            <p:ph type="subTitle" idx="9"/>
          </p:nvPr>
        </p:nvSpPr>
        <p:spPr>
          <a:xfrm>
            <a:off x="3446800" y="3421357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memberikan</a:t>
            </a:r>
            <a:r>
              <a:rPr lang="en-ID" sz="1050" dirty="0"/>
              <a:t> </a:t>
            </a:r>
            <a:r>
              <a:rPr lang="en-ID" sz="1050" dirty="0" err="1"/>
              <a:t>laporan</a:t>
            </a:r>
            <a:r>
              <a:rPr lang="en-ID" sz="1050" dirty="0"/>
              <a:t> </a:t>
            </a:r>
            <a:r>
              <a:rPr lang="en-ID" sz="1050" dirty="0" err="1"/>
              <a:t>tentang</a:t>
            </a:r>
            <a:r>
              <a:rPr lang="en-ID" sz="1050" dirty="0"/>
              <a:t> </a:t>
            </a:r>
            <a:r>
              <a:rPr lang="en-ID" sz="1050" dirty="0" err="1"/>
              <a:t>evaluasi</a:t>
            </a:r>
            <a:r>
              <a:rPr lang="en-ID" sz="1050" dirty="0"/>
              <a:t> </a:t>
            </a:r>
            <a:r>
              <a:rPr lang="en-ID" sz="1050" dirty="0" err="1"/>
              <a:t>mingguan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, </a:t>
            </a:r>
            <a:r>
              <a:rPr lang="en-ID" sz="1050" dirty="0" err="1"/>
              <a:t>berupa</a:t>
            </a:r>
            <a:r>
              <a:rPr lang="en-ID" sz="1050" dirty="0"/>
              <a:t> </a:t>
            </a:r>
            <a:r>
              <a:rPr lang="en-ID" sz="1050" dirty="0" err="1"/>
              <a:t>jumlah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, </a:t>
            </a:r>
            <a:r>
              <a:rPr lang="en-ID" sz="1050" dirty="0" err="1"/>
              <a:t>pelayanan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obat</a:t>
            </a:r>
            <a:r>
              <a:rPr lang="en-ID" sz="1050" dirty="0"/>
              <a:t> yang </a:t>
            </a:r>
            <a:r>
              <a:rPr lang="en-ID" sz="1050" dirty="0" err="1"/>
              <a:t>diberikan</a:t>
            </a:r>
            <a:r>
              <a:rPr lang="en-ID" sz="1050" dirty="0"/>
              <a:t> </a:t>
            </a:r>
            <a:r>
              <a:rPr lang="en-ID" sz="1050" dirty="0" err="1"/>
              <a:t>kepada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1" name="Google Shape;2221;p47"/>
          <p:cNvSpPr txBox="1">
            <a:spLocks noGrp="1"/>
          </p:cNvSpPr>
          <p:nvPr>
            <p:ph type="subTitle" idx="13"/>
          </p:nvPr>
        </p:nvSpPr>
        <p:spPr>
          <a:xfrm>
            <a:off x="3397254" y="2978400"/>
            <a:ext cx="2052300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5.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Pelaporan</a:t>
            </a:r>
            <a:endParaRPr sz="1400" dirty="0"/>
          </a:p>
        </p:txBody>
      </p:sp>
      <p:sp>
        <p:nvSpPr>
          <p:cNvPr id="2222" name="Google Shape;2222;p47"/>
          <p:cNvSpPr txBox="1">
            <a:spLocks noGrp="1"/>
          </p:cNvSpPr>
          <p:nvPr>
            <p:ph type="subTitle" idx="14"/>
          </p:nvPr>
        </p:nvSpPr>
        <p:spPr>
          <a:xfrm>
            <a:off x="5682122" y="3271754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menjamin</a:t>
            </a:r>
            <a:r>
              <a:rPr lang="en-ID" sz="1050" dirty="0"/>
              <a:t> </a:t>
            </a:r>
            <a:r>
              <a:rPr lang="en-ID" sz="1050" dirty="0" err="1"/>
              <a:t>keamanan</a:t>
            </a:r>
            <a:r>
              <a:rPr lang="en-ID" sz="1050" dirty="0"/>
              <a:t> data </a:t>
            </a:r>
            <a:r>
              <a:rPr lang="en-ID" sz="1050" dirty="0" err="1"/>
              <a:t>pasien</a:t>
            </a:r>
            <a:r>
              <a:rPr lang="en-ID" sz="1050" dirty="0"/>
              <a:t> </a:t>
            </a: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pribadi</a:t>
            </a:r>
            <a:r>
              <a:rPr lang="en-ID" sz="1050" dirty="0"/>
              <a:t> </a:t>
            </a:r>
            <a:r>
              <a:rPr lang="en-ID" sz="1050" dirty="0" err="1"/>
              <a:t>ataupun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lain yang </a:t>
            </a:r>
            <a:r>
              <a:rPr lang="en-ID" sz="1050" dirty="0" err="1"/>
              <a:t>berhubungan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, </a:t>
            </a:r>
            <a:r>
              <a:rPr lang="en-ID" sz="1050" dirty="0" err="1"/>
              <a:t>melalui</a:t>
            </a:r>
            <a:r>
              <a:rPr lang="en-ID" sz="1050" dirty="0"/>
              <a:t> </a:t>
            </a:r>
            <a:r>
              <a:rPr lang="en-ID" sz="1050" dirty="0" err="1"/>
              <a:t>enkripsi</a:t>
            </a:r>
            <a:r>
              <a:rPr lang="en-ID" sz="1050" dirty="0"/>
              <a:t> </a:t>
            </a:r>
            <a:r>
              <a:rPr lang="en-ID" sz="1050" dirty="0" err="1"/>
              <a:t>ataupun</a:t>
            </a:r>
            <a:r>
              <a:rPr lang="en-ID" sz="1050" dirty="0"/>
              <a:t> </a:t>
            </a:r>
            <a:r>
              <a:rPr lang="en-ID" sz="1050" dirty="0" err="1"/>
              <a:t>Tindakan</a:t>
            </a:r>
            <a:r>
              <a:rPr lang="en-ID" sz="1050" dirty="0"/>
              <a:t> </a:t>
            </a:r>
            <a:r>
              <a:rPr lang="en-ID" sz="1050" dirty="0" err="1"/>
              <a:t>keamanan</a:t>
            </a:r>
            <a:r>
              <a:rPr lang="en-ID" sz="1050" dirty="0"/>
              <a:t> yang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dilakukan</a:t>
            </a:r>
            <a:endParaRPr sz="1050" dirty="0"/>
          </a:p>
        </p:txBody>
      </p:sp>
      <p:sp>
        <p:nvSpPr>
          <p:cNvPr id="2223" name="Google Shape;2223;p47"/>
          <p:cNvSpPr txBox="1">
            <a:spLocks noGrp="1"/>
          </p:cNvSpPr>
          <p:nvPr>
            <p:ph type="subTitle" idx="15"/>
          </p:nvPr>
        </p:nvSpPr>
        <p:spPr>
          <a:xfrm>
            <a:off x="5703604" y="2963726"/>
            <a:ext cx="2585621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6. </a:t>
            </a:r>
            <a:r>
              <a:rPr lang="en-ID" sz="1400" dirty="0" err="1"/>
              <a:t>Keamanan</a:t>
            </a:r>
            <a:r>
              <a:rPr lang="en-ID" sz="1400" dirty="0"/>
              <a:t> Data </a:t>
            </a:r>
            <a:r>
              <a:rPr lang="en-ID" sz="1400" dirty="0" err="1"/>
              <a:t>Pasien</a:t>
            </a:r>
            <a:endParaRPr sz="1400" dirty="0"/>
          </a:p>
        </p:txBody>
      </p:sp>
      <p:grpSp>
        <p:nvGrpSpPr>
          <p:cNvPr id="2224" name="Google Shape;2224;p47"/>
          <p:cNvGrpSpPr/>
          <p:nvPr/>
        </p:nvGrpSpPr>
        <p:grpSpPr>
          <a:xfrm flipH="1">
            <a:off x="415757" y="1449335"/>
            <a:ext cx="531539" cy="3091388"/>
            <a:chOff x="8167932" y="1504647"/>
            <a:chExt cx="531539" cy="3091388"/>
          </a:xfrm>
        </p:grpSpPr>
        <p:grpSp>
          <p:nvGrpSpPr>
            <p:cNvPr id="2225" name="Google Shape;2225;p47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226" name="Google Shape;222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7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230" name="Google Shape;223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" name="Google Shape;2233;p47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234" name="Google Shape;223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7" name="Google Shape;2237;p47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238" name="Google Shape;223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47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242" name="Google Shape;224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47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246" name="Google Shape;224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47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250" name="Google Shape;225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47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254" name="Google Shape;225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7" name="Google Shape;2257;p47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258" name="Google Shape;225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47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262" name="Google Shape;226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47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266" name="Google Shape;226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7"/>
          <p:cNvSpPr txBox="1">
            <a:spLocks noGrp="1"/>
          </p:cNvSpPr>
          <p:nvPr>
            <p:ph type="subTitle" idx="3"/>
          </p:nvPr>
        </p:nvSpPr>
        <p:spPr>
          <a:xfrm>
            <a:off x="3446800" y="1666703"/>
            <a:ext cx="2052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memproses</a:t>
            </a:r>
            <a:r>
              <a:rPr lang="en-ID" sz="1050" dirty="0"/>
              <a:t> </a:t>
            </a:r>
            <a:r>
              <a:rPr lang="en-ID" sz="1050" dirty="0" err="1"/>
              <a:t>pembayaran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,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melalui</a:t>
            </a:r>
            <a:r>
              <a:rPr lang="en-ID" sz="1050" dirty="0"/>
              <a:t> </a:t>
            </a:r>
            <a:r>
              <a:rPr lang="en-ID" sz="1050" dirty="0" err="1"/>
              <a:t>asuransi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berbagai</a:t>
            </a:r>
            <a:r>
              <a:rPr lang="en-ID" sz="1050" dirty="0"/>
              <a:t> </a:t>
            </a:r>
            <a:r>
              <a:rPr lang="en-ID" sz="1050" dirty="0" err="1"/>
              <a:t>jenis</a:t>
            </a:r>
            <a:r>
              <a:rPr lang="en-ID" sz="1050" dirty="0"/>
              <a:t> </a:t>
            </a:r>
            <a:r>
              <a:rPr lang="en-ID" sz="1050" dirty="0" err="1"/>
              <a:t>maupun</a:t>
            </a:r>
            <a:r>
              <a:rPr lang="en-ID" sz="1050" dirty="0"/>
              <a:t> </a:t>
            </a:r>
            <a:r>
              <a:rPr lang="en-ID" sz="1050" dirty="0" err="1"/>
              <a:t>pembayaran</a:t>
            </a:r>
            <a:r>
              <a:rPr lang="en-ID" sz="1050" dirty="0"/>
              <a:t> </a:t>
            </a:r>
            <a:r>
              <a:rPr lang="en-ID" sz="1050" dirty="0" err="1"/>
              <a:t>langsung</a:t>
            </a:r>
            <a:r>
              <a:rPr lang="en-ID" sz="1050" dirty="0"/>
              <a:t>.</a:t>
            </a:r>
            <a:endParaRPr sz="1050" dirty="0"/>
          </a:p>
        </p:txBody>
      </p:sp>
      <p:sp>
        <p:nvSpPr>
          <p:cNvPr id="2212" name="Google Shape;2212;p47"/>
          <p:cNvSpPr txBox="1">
            <a:spLocks noGrp="1"/>
          </p:cNvSpPr>
          <p:nvPr>
            <p:ph type="subTitle" idx="2"/>
          </p:nvPr>
        </p:nvSpPr>
        <p:spPr>
          <a:xfrm>
            <a:off x="1104167" y="1387174"/>
            <a:ext cx="2193358" cy="59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7. </a:t>
            </a:r>
            <a:r>
              <a:rPr lang="en-ID" sz="1400" dirty="0" err="1"/>
              <a:t>Sistem</a:t>
            </a:r>
            <a:r>
              <a:rPr lang="en-ID" sz="1400" dirty="0"/>
              <a:t> yang </a:t>
            </a:r>
            <a:r>
              <a:rPr lang="en-ID" sz="1400" dirty="0" err="1"/>
              <a:t>saling</a:t>
            </a:r>
            <a:r>
              <a:rPr lang="en-ID" sz="1400" dirty="0"/>
              <a:t> </a:t>
            </a:r>
            <a:r>
              <a:rPr lang="en-ID" sz="1400" dirty="0" err="1"/>
              <a:t>berhubungan</a:t>
            </a:r>
            <a:endParaRPr sz="1400" dirty="0"/>
          </a:p>
        </p:txBody>
      </p:sp>
      <p:sp>
        <p:nvSpPr>
          <p:cNvPr id="2213" name="Google Shape;2213;p47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sz="1800" dirty="0"/>
            </a:br>
            <a:r>
              <a:rPr lang="en-ID" sz="1800" dirty="0"/>
              <a:t>SRS (Software Requirements Specification Functional </a:t>
            </a:r>
            <a:r>
              <a:rPr lang="en-ID" sz="1800" dirty="0" err="1"/>
              <a:t>Puskesmas</a:t>
            </a:r>
            <a:r>
              <a:rPr lang="en-ID" sz="1800" dirty="0"/>
              <a:t>)</a:t>
            </a:r>
            <a:br>
              <a:rPr lang="en-US" dirty="0"/>
            </a:br>
            <a:endParaRPr dirty="0"/>
          </a:p>
        </p:txBody>
      </p:sp>
      <p:sp>
        <p:nvSpPr>
          <p:cNvPr id="2214" name="Google Shape;2214;p47"/>
          <p:cNvSpPr txBox="1">
            <a:spLocks noGrp="1"/>
          </p:cNvSpPr>
          <p:nvPr>
            <p:ph type="subTitle" idx="1"/>
          </p:nvPr>
        </p:nvSpPr>
        <p:spPr>
          <a:xfrm>
            <a:off x="1096572" y="1876232"/>
            <a:ext cx="2052300" cy="127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terintegrasi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r>
              <a:rPr lang="en-ID" sz="1050" dirty="0"/>
              <a:t> lain yang </a:t>
            </a:r>
            <a:r>
              <a:rPr lang="en-ID" sz="1050" dirty="0" err="1"/>
              <a:t>ada</a:t>
            </a:r>
            <a:r>
              <a:rPr lang="en-ID" sz="1050" dirty="0"/>
              <a:t> di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maupun</a:t>
            </a:r>
            <a:r>
              <a:rPr lang="en-ID" sz="1050" dirty="0"/>
              <a:t> di </a:t>
            </a:r>
            <a:r>
              <a:rPr lang="en-ID" sz="1050" dirty="0" err="1"/>
              <a:t>luar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 yang </a:t>
            </a:r>
            <a:r>
              <a:rPr lang="en-ID" sz="1050" dirty="0" err="1"/>
              <a:t>terkait</a:t>
            </a:r>
            <a:r>
              <a:rPr lang="en-ID" sz="1050" dirty="0"/>
              <a:t>, </a:t>
            </a:r>
            <a:r>
              <a:rPr lang="en-ID" sz="1050" dirty="0" err="1"/>
              <a:t>seperti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</a:t>
            </a:r>
            <a:r>
              <a:rPr lang="en-ID" sz="1050" dirty="0" err="1"/>
              <a:t>laboratorium,sistem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</a:t>
            </a:r>
            <a:r>
              <a:rPr lang="en-ID" sz="1050" dirty="0" err="1"/>
              <a:t>keuangan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r>
              <a:rPr lang="en-ID" sz="1050" dirty="0"/>
              <a:t> data </a:t>
            </a:r>
            <a:r>
              <a:rPr lang="en-ID" sz="1050" dirty="0" err="1"/>
              <a:t>kependudukan</a:t>
            </a:r>
            <a:endParaRPr sz="1050" dirty="0"/>
          </a:p>
        </p:txBody>
      </p:sp>
      <p:sp>
        <p:nvSpPr>
          <p:cNvPr id="2215" name="Google Shape;2215;p47"/>
          <p:cNvSpPr txBox="1">
            <a:spLocks noGrp="1"/>
          </p:cNvSpPr>
          <p:nvPr>
            <p:ph type="subTitle" idx="4"/>
          </p:nvPr>
        </p:nvSpPr>
        <p:spPr>
          <a:xfrm>
            <a:off x="3374341" y="1438578"/>
            <a:ext cx="2477916" cy="269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8.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Pembayaran</a:t>
            </a:r>
            <a:endParaRPr sz="1400" dirty="0"/>
          </a:p>
        </p:txBody>
      </p:sp>
      <p:sp>
        <p:nvSpPr>
          <p:cNvPr id="2216" name="Google Shape;2216;p47"/>
          <p:cNvSpPr txBox="1">
            <a:spLocks noGrp="1"/>
          </p:cNvSpPr>
          <p:nvPr>
            <p:ph type="subTitle" idx="5"/>
          </p:nvPr>
        </p:nvSpPr>
        <p:spPr>
          <a:xfrm>
            <a:off x="5703604" y="1653922"/>
            <a:ext cx="2052300" cy="124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diakses</a:t>
            </a:r>
            <a:r>
              <a:rPr lang="en-ID" sz="1050" dirty="0"/>
              <a:t> </a:t>
            </a:r>
            <a:r>
              <a:rPr lang="en-ID" sz="1050" dirty="0" err="1"/>
              <a:t>oleh</a:t>
            </a:r>
            <a:r>
              <a:rPr lang="en-ID" sz="1050" dirty="0"/>
              <a:t> </a:t>
            </a:r>
            <a:r>
              <a:rPr lang="en-ID" sz="1050" dirty="0" err="1"/>
              <a:t>semua</a:t>
            </a:r>
            <a:r>
              <a:rPr lang="en-ID" sz="1050" dirty="0"/>
              <a:t> </a:t>
            </a:r>
            <a:r>
              <a:rPr lang="en-ID" sz="1050" dirty="0" err="1"/>
              <a:t>pengguna</a:t>
            </a:r>
            <a:r>
              <a:rPr lang="en-ID" sz="1050" dirty="0"/>
              <a:t> yang </a:t>
            </a:r>
            <a:r>
              <a:rPr lang="en-ID" sz="1050" dirty="0" err="1"/>
              <a:t>terdiri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pasien</a:t>
            </a:r>
            <a:r>
              <a:rPr lang="en-ID" sz="1050" dirty="0"/>
              <a:t>, </a:t>
            </a:r>
            <a:r>
              <a:rPr lang="en-ID" sz="1050" dirty="0" err="1"/>
              <a:t>dokter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staf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lainnya</a:t>
            </a:r>
            <a:r>
              <a:rPr lang="en-ID" sz="1050" dirty="0"/>
              <a:t>, </a:t>
            </a:r>
            <a:r>
              <a:rPr lang="en-ID" sz="1050" dirty="0" err="1"/>
              <a:t>melalui</a:t>
            </a:r>
            <a:r>
              <a:rPr lang="en-ID" sz="1050" dirty="0"/>
              <a:t> </a:t>
            </a:r>
            <a:r>
              <a:rPr lang="en-ID" sz="1050" dirty="0" err="1"/>
              <a:t>antarmuka</a:t>
            </a:r>
            <a:r>
              <a:rPr lang="en-ID" sz="1050" dirty="0"/>
              <a:t> yang </a:t>
            </a:r>
            <a:r>
              <a:rPr lang="en-ID" sz="1050" dirty="0" err="1"/>
              <a:t>mudah</a:t>
            </a:r>
            <a:r>
              <a:rPr lang="en-ID" sz="1050" dirty="0"/>
              <a:t>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oleh</a:t>
            </a:r>
            <a:r>
              <a:rPr lang="en-ID" sz="1050" dirty="0"/>
              <a:t> </a:t>
            </a:r>
            <a:r>
              <a:rPr lang="en-ID" sz="1050" dirty="0" err="1"/>
              <a:t>semua</a:t>
            </a:r>
            <a:r>
              <a:rPr lang="en-ID" sz="1050" dirty="0"/>
              <a:t> </a:t>
            </a:r>
            <a:r>
              <a:rPr lang="en-ID" sz="1050" dirty="0" err="1"/>
              <a:t>kalangan</a:t>
            </a:r>
            <a:endParaRPr sz="1050" dirty="0"/>
          </a:p>
        </p:txBody>
      </p:sp>
      <p:sp>
        <p:nvSpPr>
          <p:cNvPr id="2217" name="Google Shape;2217;p47"/>
          <p:cNvSpPr txBox="1">
            <a:spLocks noGrp="1"/>
          </p:cNvSpPr>
          <p:nvPr>
            <p:ph type="subTitle" idx="6"/>
          </p:nvPr>
        </p:nvSpPr>
        <p:spPr>
          <a:xfrm>
            <a:off x="5703604" y="1371969"/>
            <a:ext cx="20523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9. </a:t>
            </a:r>
            <a:r>
              <a:rPr lang="en-ID" sz="1400" dirty="0" err="1"/>
              <a:t>Aksesibilitas</a:t>
            </a:r>
            <a:endParaRPr sz="1400" dirty="0"/>
          </a:p>
        </p:txBody>
      </p:sp>
      <p:sp>
        <p:nvSpPr>
          <p:cNvPr id="2218" name="Google Shape;2218;p47"/>
          <p:cNvSpPr txBox="1">
            <a:spLocks noGrp="1"/>
          </p:cNvSpPr>
          <p:nvPr>
            <p:ph type="subTitle" idx="7"/>
          </p:nvPr>
        </p:nvSpPr>
        <p:spPr>
          <a:xfrm>
            <a:off x="1088371" y="3421357"/>
            <a:ext cx="2175407" cy="142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9" name="Google Shape;2219;p47"/>
          <p:cNvSpPr txBox="1">
            <a:spLocks noGrp="1"/>
          </p:cNvSpPr>
          <p:nvPr>
            <p:ph type="subTitle" idx="8"/>
          </p:nvPr>
        </p:nvSpPr>
        <p:spPr>
          <a:xfrm>
            <a:off x="1081946" y="4277889"/>
            <a:ext cx="2457457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 </a:t>
            </a:r>
            <a:endParaRPr sz="1400" dirty="0"/>
          </a:p>
        </p:txBody>
      </p:sp>
      <p:sp>
        <p:nvSpPr>
          <p:cNvPr id="2220" name="Google Shape;2220;p47"/>
          <p:cNvSpPr txBox="1">
            <a:spLocks noGrp="1"/>
          </p:cNvSpPr>
          <p:nvPr>
            <p:ph type="subTitle" idx="9"/>
          </p:nvPr>
        </p:nvSpPr>
        <p:spPr>
          <a:xfrm>
            <a:off x="3446800" y="3421357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fasilitas</a:t>
            </a:r>
            <a:r>
              <a:rPr lang="en-ID" sz="1050" dirty="0"/>
              <a:t> backup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pemulihan</a:t>
            </a:r>
            <a:r>
              <a:rPr lang="en-ID" sz="1050" dirty="0"/>
              <a:t> data </a:t>
            </a:r>
            <a:r>
              <a:rPr lang="en-ID" sz="1050" dirty="0" err="1"/>
              <a:t>untuk</a:t>
            </a:r>
            <a:r>
              <a:rPr lang="en-ID" sz="1050" dirty="0"/>
              <a:t> </a:t>
            </a:r>
            <a:r>
              <a:rPr lang="en-ID" sz="1050" dirty="0" err="1"/>
              <a:t>memastikan</a:t>
            </a:r>
            <a:r>
              <a:rPr lang="en-ID" sz="1050" dirty="0"/>
              <a:t> </a:t>
            </a:r>
            <a:r>
              <a:rPr lang="en-ID" sz="1050" dirty="0" err="1"/>
              <a:t>keamanan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integritas</a:t>
            </a:r>
            <a:r>
              <a:rPr lang="en-ID" sz="1050" dirty="0"/>
              <a:t> data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serta</a:t>
            </a:r>
            <a:r>
              <a:rPr lang="en-ID" sz="1050" dirty="0"/>
              <a:t> </a:t>
            </a:r>
            <a:r>
              <a:rPr lang="en-ID" sz="1050" dirty="0" err="1"/>
              <a:t>ketersediaan</a:t>
            </a:r>
            <a:r>
              <a:rPr lang="en-ID" sz="1050" dirty="0"/>
              <a:t> </a:t>
            </a:r>
            <a:r>
              <a:rPr lang="en-ID" sz="1050" dirty="0" err="1"/>
              <a:t>informasi</a:t>
            </a:r>
            <a:r>
              <a:rPr lang="en-ID" sz="1050" dirty="0"/>
              <a:t> </a:t>
            </a:r>
            <a:r>
              <a:rPr lang="en-ID" sz="1050" dirty="0" err="1"/>
              <a:t>puskesmas</a:t>
            </a:r>
            <a:r>
              <a:rPr lang="en-ID" sz="1050" dirty="0"/>
              <a:t>.</a:t>
            </a:r>
            <a:endParaRPr sz="1050" dirty="0"/>
          </a:p>
        </p:txBody>
      </p:sp>
      <p:sp>
        <p:nvSpPr>
          <p:cNvPr id="2221" name="Google Shape;2221;p47"/>
          <p:cNvSpPr txBox="1">
            <a:spLocks noGrp="1"/>
          </p:cNvSpPr>
          <p:nvPr>
            <p:ph type="subTitle" idx="13"/>
          </p:nvPr>
        </p:nvSpPr>
        <p:spPr>
          <a:xfrm>
            <a:off x="3397254" y="2978400"/>
            <a:ext cx="2052300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10. </a:t>
            </a:r>
            <a:r>
              <a:rPr lang="en-ID" sz="1400" dirty="0"/>
              <a:t>Backup Data</a:t>
            </a:r>
            <a:endParaRPr sz="1400" dirty="0"/>
          </a:p>
        </p:txBody>
      </p:sp>
      <p:sp>
        <p:nvSpPr>
          <p:cNvPr id="2223" name="Google Shape;2223;p47"/>
          <p:cNvSpPr txBox="1">
            <a:spLocks noGrp="1"/>
          </p:cNvSpPr>
          <p:nvPr>
            <p:ph type="subTitle" idx="15"/>
          </p:nvPr>
        </p:nvSpPr>
        <p:spPr>
          <a:xfrm>
            <a:off x="5703604" y="2963726"/>
            <a:ext cx="2585621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</a:t>
            </a:r>
            <a:endParaRPr sz="1400" dirty="0"/>
          </a:p>
        </p:txBody>
      </p:sp>
      <p:grpSp>
        <p:nvGrpSpPr>
          <p:cNvPr id="2224" name="Google Shape;2224;p47"/>
          <p:cNvGrpSpPr/>
          <p:nvPr/>
        </p:nvGrpSpPr>
        <p:grpSpPr>
          <a:xfrm flipH="1">
            <a:off x="415757" y="1449335"/>
            <a:ext cx="531539" cy="3091388"/>
            <a:chOff x="8167932" y="1504647"/>
            <a:chExt cx="531539" cy="3091388"/>
          </a:xfrm>
        </p:grpSpPr>
        <p:grpSp>
          <p:nvGrpSpPr>
            <p:cNvPr id="2225" name="Google Shape;2225;p47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226" name="Google Shape;222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7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230" name="Google Shape;223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" name="Google Shape;2233;p47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234" name="Google Shape;223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7" name="Google Shape;2237;p47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238" name="Google Shape;223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47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242" name="Google Shape;224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47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246" name="Google Shape;224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47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250" name="Google Shape;225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47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254" name="Google Shape;225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7" name="Google Shape;2257;p47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258" name="Google Shape;225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47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262" name="Google Shape;226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47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266" name="Google Shape;226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ubtitl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59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7"/>
          <p:cNvSpPr txBox="1">
            <a:spLocks noGrp="1"/>
          </p:cNvSpPr>
          <p:nvPr>
            <p:ph type="subTitle" idx="3"/>
          </p:nvPr>
        </p:nvSpPr>
        <p:spPr>
          <a:xfrm>
            <a:off x="4786462" y="1787075"/>
            <a:ext cx="2052300" cy="12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selalu</a:t>
            </a:r>
            <a:r>
              <a:rPr lang="en-ID" sz="1050" dirty="0"/>
              <a:t> </a:t>
            </a:r>
            <a:r>
              <a:rPr lang="en-ID" sz="1050" dirty="0" err="1"/>
              <a:t>tersedia</a:t>
            </a:r>
            <a:r>
              <a:rPr lang="en-ID" sz="1050" dirty="0"/>
              <a:t> </a:t>
            </a:r>
            <a:r>
              <a:rPr lang="en-ID" sz="1050" dirty="0" err="1"/>
              <a:t>setiap</a:t>
            </a:r>
            <a:r>
              <a:rPr lang="en-ID" sz="1050" dirty="0"/>
              <a:t> </a:t>
            </a:r>
            <a:r>
              <a:rPr lang="en-ID" sz="1050" dirty="0" err="1"/>
              <a:t>saat</a:t>
            </a:r>
            <a:r>
              <a:rPr lang="en-ID" sz="1050" dirty="0"/>
              <a:t>, agar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mengganggu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r>
              <a:rPr lang="en-ID" sz="1050" dirty="0"/>
              <a:t> </a:t>
            </a:r>
            <a:r>
              <a:rPr lang="en-ID" sz="1050" dirty="0" err="1"/>
              <a:t>operasional</a:t>
            </a:r>
            <a:r>
              <a:rPr lang="en-ID" sz="1050" dirty="0"/>
              <a:t> di </a:t>
            </a:r>
            <a:r>
              <a:rPr lang="en-ID" sz="1050" dirty="0" err="1"/>
              <a:t>puskesmas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waktu</a:t>
            </a:r>
            <a:r>
              <a:rPr lang="en-ID" sz="1050" dirty="0"/>
              <a:t> downtime  </a:t>
            </a:r>
            <a:r>
              <a:rPr lang="en-ID" sz="1050" dirty="0" err="1"/>
              <a:t>seminimal</a:t>
            </a:r>
            <a:r>
              <a:rPr lang="en-ID" sz="1050" dirty="0"/>
              <a:t> </a:t>
            </a:r>
            <a:r>
              <a:rPr lang="en-ID" sz="1050" dirty="0" err="1"/>
              <a:t>mungkin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pemeliharaan</a:t>
            </a:r>
            <a:r>
              <a:rPr lang="en-ID" sz="1050" dirty="0"/>
              <a:t> </a:t>
            </a:r>
            <a:r>
              <a:rPr lang="en-ID" sz="1050" dirty="0" err="1"/>
              <a:t>diluar</a:t>
            </a:r>
            <a:r>
              <a:rPr lang="en-ID" sz="1050" dirty="0"/>
              <a:t> jam </a:t>
            </a:r>
            <a:r>
              <a:rPr lang="en-ID" sz="1050" dirty="0" err="1"/>
              <a:t>operasional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2212" name="Google Shape;2212;p47"/>
          <p:cNvSpPr txBox="1">
            <a:spLocks noGrp="1"/>
          </p:cNvSpPr>
          <p:nvPr>
            <p:ph type="subTitle" idx="2"/>
          </p:nvPr>
        </p:nvSpPr>
        <p:spPr>
          <a:xfrm>
            <a:off x="2010457" y="1189774"/>
            <a:ext cx="2193358" cy="59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400" dirty="0"/>
              <a:t>1. </a:t>
            </a:r>
            <a:r>
              <a:rPr lang="en-ID" sz="1400" dirty="0" err="1"/>
              <a:t>Keamanan</a:t>
            </a:r>
            <a:endParaRPr sz="1400" dirty="0"/>
          </a:p>
        </p:txBody>
      </p:sp>
      <p:sp>
        <p:nvSpPr>
          <p:cNvPr id="2213" name="Google Shape;2213;p47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sz="1800" dirty="0"/>
            </a:br>
            <a:r>
              <a:rPr lang="en-ID" sz="1600" dirty="0"/>
              <a:t>SRS (Software Requirements Specification Non Functional </a:t>
            </a:r>
            <a:r>
              <a:rPr lang="en-ID" sz="1600" dirty="0" err="1"/>
              <a:t>Puskesmas</a:t>
            </a:r>
            <a:r>
              <a:rPr lang="en-ID" sz="1600" dirty="0"/>
              <a:t>)</a:t>
            </a:r>
            <a:br>
              <a:rPr lang="en-US" dirty="0"/>
            </a:br>
            <a:endParaRPr dirty="0"/>
          </a:p>
        </p:txBody>
      </p:sp>
      <p:sp>
        <p:nvSpPr>
          <p:cNvPr id="2214" name="Google Shape;2214;p47"/>
          <p:cNvSpPr txBox="1">
            <a:spLocks noGrp="1"/>
          </p:cNvSpPr>
          <p:nvPr>
            <p:ph type="subTitle" idx="1"/>
          </p:nvPr>
        </p:nvSpPr>
        <p:spPr>
          <a:xfrm>
            <a:off x="2006307" y="1776658"/>
            <a:ext cx="2052300" cy="127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keamanan</a:t>
            </a:r>
            <a:r>
              <a:rPr lang="en-ID" sz="1050" dirty="0"/>
              <a:t> data yang </a:t>
            </a:r>
            <a:r>
              <a:rPr lang="en-ID" sz="1050" dirty="0" err="1"/>
              <a:t>baik</a:t>
            </a:r>
            <a:r>
              <a:rPr lang="en-ID" sz="1050" dirty="0"/>
              <a:t>, yang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 </a:t>
            </a:r>
            <a:r>
              <a:rPr lang="en-ID" sz="1050" dirty="0" err="1"/>
              <a:t>enkripsi</a:t>
            </a:r>
            <a:r>
              <a:rPr lang="en-ID" sz="1050" dirty="0"/>
              <a:t> data, </a:t>
            </a:r>
            <a:r>
              <a:rPr lang="en-ID" sz="1050" dirty="0" err="1"/>
              <a:t>kontrol</a:t>
            </a:r>
            <a:r>
              <a:rPr lang="en-ID" sz="1050" dirty="0"/>
              <a:t> </a:t>
            </a:r>
            <a:r>
              <a:rPr lang="en-ID" sz="1050" dirty="0" err="1"/>
              <a:t>akses</a:t>
            </a:r>
            <a:r>
              <a:rPr lang="en-ID" sz="1050" dirty="0"/>
              <a:t>,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pengamanan</a:t>
            </a:r>
            <a:r>
              <a:rPr lang="en-ID" sz="1050" dirty="0"/>
              <a:t> data </a:t>
            </a:r>
            <a:r>
              <a:rPr lang="en-ID" sz="1050" dirty="0" err="1"/>
              <a:t>maupun</a:t>
            </a:r>
            <a:r>
              <a:rPr lang="en-ID" sz="1050" dirty="0"/>
              <a:t> </a:t>
            </a:r>
            <a:r>
              <a:rPr lang="en-ID" sz="1050" dirty="0" err="1"/>
              <a:t>aktivitas</a:t>
            </a:r>
            <a:r>
              <a:rPr lang="en-ID" sz="1050" dirty="0"/>
              <a:t> </a:t>
            </a:r>
            <a:r>
              <a:rPr lang="en-ID" sz="1050" dirty="0" err="1"/>
              <a:t>pengguna</a:t>
            </a:r>
            <a:r>
              <a:rPr lang="en-ID" sz="1050" dirty="0"/>
              <a:t> </a:t>
            </a:r>
            <a:r>
              <a:rPr lang="en-ID" sz="1050" dirty="0" err="1"/>
              <a:t>aplikasi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5" name="Google Shape;2215;p47"/>
          <p:cNvSpPr txBox="1">
            <a:spLocks noGrp="1"/>
          </p:cNvSpPr>
          <p:nvPr>
            <p:ph type="subTitle" idx="4"/>
          </p:nvPr>
        </p:nvSpPr>
        <p:spPr>
          <a:xfrm>
            <a:off x="4786462" y="1545189"/>
            <a:ext cx="2364888" cy="269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2. </a:t>
            </a:r>
            <a:r>
              <a:rPr lang="en-ID" sz="1400" dirty="0" err="1"/>
              <a:t>Ketersediaan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endParaRPr sz="1400" dirty="0"/>
          </a:p>
        </p:txBody>
      </p:sp>
      <p:sp>
        <p:nvSpPr>
          <p:cNvPr id="2216" name="Google Shape;2216;p47"/>
          <p:cNvSpPr txBox="1">
            <a:spLocks noGrp="1"/>
          </p:cNvSpPr>
          <p:nvPr>
            <p:ph type="subTitle" idx="5"/>
          </p:nvPr>
        </p:nvSpPr>
        <p:spPr>
          <a:xfrm>
            <a:off x="4786462" y="3616135"/>
            <a:ext cx="2052300" cy="124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disesuaikan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adanya</a:t>
            </a:r>
            <a:r>
              <a:rPr lang="en-ID" sz="1050" dirty="0"/>
              <a:t> </a:t>
            </a:r>
            <a:r>
              <a:rPr lang="en-ID" sz="1050" dirty="0" err="1"/>
              <a:t>penambahan</a:t>
            </a:r>
            <a:r>
              <a:rPr lang="en-ID" sz="1050" dirty="0"/>
              <a:t> </a:t>
            </a:r>
            <a:r>
              <a:rPr lang="en-ID" sz="1050" dirty="0" err="1"/>
              <a:t>pengguna</a:t>
            </a:r>
            <a:r>
              <a:rPr lang="en-ID" sz="1050" dirty="0"/>
              <a:t> </a:t>
            </a:r>
            <a:r>
              <a:rPr lang="en-ID" sz="1050" dirty="0" err="1"/>
              <a:t>maupun</a:t>
            </a:r>
            <a:r>
              <a:rPr lang="en-ID" sz="1050" dirty="0"/>
              <a:t> data yang </a:t>
            </a:r>
            <a:r>
              <a:rPr lang="en-ID" sz="1050" dirty="0" err="1"/>
              <a:t>ada</a:t>
            </a:r>
            <a:r>
              <a:rPr lang="en-ID" sz="1050" dirty="0"/>
              <a:t> di </a:t>
            </a:r>
            <a:r>
              <a:rPr lang="en-ID" sz="1050" dirty="0" err="1"/>
              <a:t>aplikasi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7" name="Google Shape;2217;p47"/>
          <p:cNvSpPr txBox="1">
            <a:spLocks noGrp="1"/>
          </p:cNvSpPr>
          <p:nvPr>
            <p:ph type="subTitle" idx="6"/>
          </p:nvPr>
        </p:nvSpPr>
        <p:spPr>
          <a:xfrm>
            <a:off x="4828561" y="3334005"/>
            <a:ext cx="20523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4. </a:t>
            </a:r>
            <a:r>
              <a:rPr lang="en-ID" sz="1400" dirty="0" err="1"/>
              <a:t>Skalabilitas</a:t>
            </a:r>
            <a:endParaRPr sz="1400" dirty="0"/>
          </a:p>
        </p:txBody>
      </p:sp>
      <p:sp>
        <p:nvSpPr>
          <p:cNvPr id="2218" name="Google Shape;2218;p47"/>
          <p:cNvSpPr txBox="1">
            <a:spLocks noGrp="1"/>
          </p:cNvSpPr>
          <p:nvPr>
            <p:ph type="subTitle" idx="7"/>
          </p:nvPr>
        </p:nvSpPr>
        <p:spPr>
          <a:xfrm>
            <a:off x="2008046" y="3597194"/>
            <a:ext cx="2175407" cy="142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waktu</a:t>
            </a:r>
            <a:r>
              <a:rPr lang="en-ID" sz="1050" dirty="0"/>
              <a:t> </a:t>
            </a:r>
            <a:r>
              <a:rPr lang="en-ID" sz="1050" dirty="0" err="1"/>
              <a:t>respons</a:t>
            </a:r>
            <a:r>
              <a:rPr lang="en-ID" sz="1050" dirty="0"/>
              <a:t> yang </a:t>
            </a:r>
            <a:r>
              <a:rPr lang="en-ID" sz="1050" dirty="0" err="1"/>
              <a:t>cepat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menangani</a:t>
            </a:r>
            <a:r>
              <a:rPr lang="en-ID" sz="1050" dirty="0"/>
              <a:t> </a:t>
            </a:r>
            <a:r>
              <a:rPr lang="en-ID" sz="1050" dirty="0" err="1"/>
              <a:t>banyak</a:t>
            </a:r>
            <a:r>
              <a:rPr lang="en-ID" sz="1050" dirty="0"/>
              <a:t> </a:t>
            </a:r>
            <a:r>
              <a:rPr lang="en-ID" sz="1050" dirty="0" err="1"/>
              <a:t>tugas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pengguna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waktu</a:t>
            </a:r>
            <a:r>
              <a:rPr lang="en-ID" sz="1050" dirty="0"/>
              <a:t> yang </a:t>
            </a:r>
            <a:r>
              <a:rPr lang="en-ID" sz="1050" dirty="0" err="1"/>
              <a:t>bersamaan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9" name="Google Shape;2219;p47"/>
          <p:cNvSpPr txBox="1">
            <a:spLocks noGrp="1"/>
          </p:cNvSpPr>
          <p:nvPr>
            <p:ph type="subTitle" idx="8"/>
          </p:nvPr>
        </p:nvSpPr>
        <p:spPr>
          <a:xfrm>
            <a:off x="2008046" y="3312108"/>
            <a:ext cx="2457457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3. </a:t>
            </a:r>
            <a:r>
              <a:rPr lang="en-ID" sz="1400" dirty="0" err="1"/>
              <a:t>Kecepatan</a:t>
            </a:r>
            <a:r>
              <a:rPr lang="en-ID" sz="1400" dirty="0"/>
              <a:t> </a:t>
            </a:r>
            <a:r>
              <a:rPr lang="en-ID" sz="1400" dirty="0" err="1"/>
              <a:t>Respon</a:t>
            </a:r>
            <a:endParaRPr sz="1400" dirty="0"/>
          </a:p>
        </p:txBody>
      </p:sp>
      <p:sp>
        <p:nvSpPr>
          <p:cNvPr id="2221" name="Google Shape;2221;p47"/>
          <p:cNvSpPr txBox="1">
            <a:spLocks noGrp="1"/>
          </p:cNvSpPr>
          <p:nvPr>
            <p:ph type="subTitle" idx="13"/>
          </p:nvPr>
        </p:nvSpPr>
        <p:spPr>
          <a:xfrm>
            <a:off x="3397254" y="2978400"/>
            <a:ext cx="2052300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</a:t>
            </a:r>
            <a:endParaRPr sz="1400" dirty="0"/>
          </a:p>
        </p:txBody>
      </p:sp>
      <p:sp>
        <p:nvSpPr>
          <p:cNvPr id="2222" name="Google Shape;2222;p47"/>
          <p:cNvSpPr txBox="1">
            <a:spLocks noGrp="1"/>
          </p:cNvSpPr>
          <p:nvPr>
            <p:ph type="subTitle" idx="14"/>
          </p:nvPr>
        </p:nvSpPr>
        <p:spPr>
          <a:xfrm>
            <a:off x="5229361" y="3757986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050" dirty="0"/>
              <a:t> </a:t>
            </a:r>
            <a:endParaRPr sz="1050" dirty="0"/>
          </a:p>
        </p:txBody>
      </p:sp>
      <p:sp>
        <p:nvSpPr>
          <p:cNvPr id="2223" name="Google Shape;2223;p47"/>
          <p:cNvSpPr txBox="1">
            <a:spLocks noGrp="1"/>
          </p:cNvSpPr>
          <p:nvPr>
            <p:ph type="subTitle" idx="15"/>
          </p:nvPr>
        </p:nvSpPr>
        <p:spPr>
          <a:xfrm>
            <a:off x="5703604" y="2963726"/>
            <a:ext cx="2585621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</a:t>
            </a:r>
            <a:endParaRPr sz="1400" dirty="0"/>
          </a:p>
        </p:txBody>
      </p:sp>
      <p:grpSp>
        <p:nvGrpSpPr>
          <p:cNvPr id="2224" name="Google Shape;2224;p47"/>
          <p:cNvGrpSpPr/>
          <p:nvPr/>
        </p:nvGrpSpPr>
        <p:grpSpPr>
          <a:xfrm flipH="1">
            <a:off x="415757" y="1449335"/>
            <a:ext cx="531539" cy="3091388"/>
            <a:chOff x="8167932" y="1504647"/>
            <a:chExt cx="531539" cy="3091388"/>
          </a:xfrm>
        </p:grpSpPr>
        <p:grpSp>
          <p:nvGrpSpPr>
            <p:cNvPr id="2225" name="Google Shape;2225;p47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226" name="Google Shape;222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7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230" name="Google Shape;223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" name="Google Shape;2233;p47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234" name="Google Shape;223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7" name="Google Shape;2237;p47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238" name="Google Shape;223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47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242" name="Google Shape;224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47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246" name="Google Shape;224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47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250" name="Google Shape;225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47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254" name="Google Shape;225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7" name="Google Shape;2257;p47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258" name="Google Shape;225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47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262" name="Google Shape;226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47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266" name="Google Shape;226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7"/>
          <p:cNvSpPr txBox="1">
            <a:spLocks noGrp="1"/>
          </p:cNvSpPr>
          <p:nvPr>
            <p:ph type="subTitle" idx="3"/>
          </p:nvPr>
        </p:nvSpPr>
        <p:spPr>
          <a:xfrm>
            <a:off x="4786462" y="1787075"/>
            <a:ext cx="2052300" cy="12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mudah</a:t>
            </a:r>
            <a:r>
              <a:rPr lang="en-ID" sz="1050" dirty="0"/>
              <a:t>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oleh</a:t>
            </a:r>
            <a:r>
              <a:rPr lang="en-ID" sz="1050" dirty="0"/>
              <a:t> </a:t>
            </a:r>
            <a:r>
              <a:rPr lang="en-ID" sz="1050" dirty="0" err="1"/>
              <a:t>pengguna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2212" name="Google Shape;2212;p47"/>
          <p:cNvSpPr txBox="1">
            <a:spLocks noGrp="1"/>
          </p:cNvSpPr>
          <p:nvPr>
            <p:ph type="subTitle" idx="2"/>
          </p:nvPr>
        </p:nvSpPr>
        <p:spPr>
          <a:xfrm>
            <a:off x="1999070" y="1286948"/>
            <a:ext cx="2193358" cy="59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5. </a:t>
            </a:r>
            <a:r>
              <a:rPr lang="en-ID" sz="1400" dirty="0" err="1"/>
              <a:t>Portabilitas</a:t>
            </a:r>
            <a:endParaRPr sz="1400" dirty="0"/>
          </a:p>
        </p:txBody>
      </p:sp>
      <p:sp>
        <p:nvSpPr>
          <p:cNvPr id="2213" name="Google Shape;2213;p47"/>
          <p:cNvSpPr txBox="1">
            <a:spLocks noGrp="1"/>
          </p:cNvSpPr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sz="1800" dirty="0"/>
            </a:br>
            <a:r>
              <a:rPr lang="en-ID" sz="1600" dirty="0"/>
              <a:t>SRS (Software Requirements Specification Non Functional </a:t>
            </a:r>
            <a:r>
              <a:rPr lang="en-ID" sz="1600" dirty="0" err="1"/>
              <a:t>Puskesmas</a:t>
            </a:r>
            <a:r>
              <a:rPr lang="en-ID" sz="1600" dirty="0"/>
              <a:t>)</a:t>
            </a:r>
            <a:br>
              <a:rPr lang="en-US" dirty="0"/>
            </a:br>
            <a:endParaRPr dirty="0"/>
          </a:p>
        </p:txBody>
      </p:sp>
      <p:sp>
        <p:nvSpPr>
          <p:cNvPr id="2214" name="Google Shape;2214;p47"/>
          <p:cNvSpPr txBox="1">
            <a:spLocks noGrp="1"/>
          </p:cNvSpPr>
          <p:nvPr>
            <p:ph type="subTitle" idx="1"/>
          </p:nvPr>
        </p:nvSpPr>
        <p:spPr>
          <a:xfrm>
            <a:off x="2008046" y="1855532"/>
            <a:ext cx="2052300" cy="127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</a:t>
            </a:r>
            <a:r>
              <a:rPr lang="en-ID" sz="1050" dirty="0" err="1"/>
              <a:t>dioperasikan</a:t>
            </a:r>
            <a:r>
              <a:rPr lang="en-ID" sz="1050" dirty="0"/>
              <a:t> </a:t>
            </a:r>
            <a:r>
              <a:rPr lang="en-ID" sz="1050" dirty="0" err="1"/>
              <a:t>pada</a:t>
            </a:r>
            <a:r>
              <a:rPr lang="en-ID" sz="1050" dirty="0"/>
              <a:t> </a:t>
            </a:r>
            <a:r>
              <a:rPr lang="en-ID" sz="1050" dirty="0" err="1"/>
              <a:t>berbagai</a:t>
            </a:r>
            <a:r>
              <a:rPr lang="en-ID" sz="1050" dirty="0"/>
              <a:t> </a:t>
            </a:r>
            <a:r>
              <a:rPr lang="en-ID" sz="1050" dirty="0" err="1"/>
              <a:t>sistem</a:t>
            </a:r>
            <a:r>
              <a:rPr lang="en-ID" sz="1050" dirty="0"/>
              <a:t> </a:t>
            </a:r>
            <a:r>
              <a:rPr lang="en-ID" sz="1050" dirty="0" err="1"/>
              <a:t>operasi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multi platform.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5" name="Google Shape;2215;p47"/>
          <p:cNvSpPr txBox="1">
            <a:spLocks noGrp="1"/>
          </p:cNvSpPr>
          <p:nvPr>
            <p:ph type="subTitle" idx="4"/>
          </p:nvPr>
        </p:nvSpPr>
        <p:spPr>
          <a:xfrm>
            <a:off x="4786461" y="1545189"/>
            <a:ext cx="2634947" cy="269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6. </a:t>
            </a:r>
            <a:r>
              <a:rPr lang="en-ID" sz="1400" dirty="0" err="1"/>
              <a:t>Kemudahan</a:t>
            </a:r>
            <a:r>
              <a:rPr lang="en-ID" sz="1400" dirty="0"/>
              <a:t> </a:t>
            </a:r>
            <a:r>
              <a:rPr lang="en-ID" sz="1400" dirty="0" err="1"/>
              <a:t>Penggunaan</a:t>
            </a:r>
            <a:endParaRPr sz="1400" dirty="0"/>
          </a:p>
        </p:txBody>
      </p:sp>
      <p:sp>
        <p:nvSpPr>
          <p:cNvPr id="2216" name="Google Shape;2216;p47"/>
          <p:cNvSpPr txBox="1">
            <a:spLocks noGrp="1"/>
          </p:cNvSpPr>
          <p:nvPr>
            <p:ph type="subTitle" idx="5"/>
          </p:nvPr>
        </p:nvSpPr>
        <p:spPr>
          <a:xfrm>
            <a:off x="4788844" y="3222174"/>
            <a:ext cx="2052300" cy="124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menangani</a:t>
            </a:r>
            <a:r>
              <a:rPr lang="en-ID" sz="1050" dirty="0"/>
              <a:t> </a:t>
            </a:r>
            <a:r>
              <a:rPr lang="en-ID" sz="1050" dirty="0" err="1"/>
              <a:t>beban</a:t>
            </a:r>
            <a:r>
              <a:rPr lang="en-ID" sz="1050" dirty="0"/>
              <a:t> </a:t>
            </a:r>
            <a:r>
              <a:rPr lang="en-ID" sz="1050" dirty="0" err="1"/>
              <a:t>kerja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intensitas</a:t>
            </a:r>
            <a:r>
              <a:rPr lang="en-ID" sz="1050" dirty="0"/>
              <a:t> yang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menjaga</a:t>
            </a:r>
            <a:r>
              <a:rPr lang="en-ID" sz="1050" dirty="0"/>
              <a:t> </a:t>
            </a:r>
            <a:r>
              <a:rPr lang="en-ID" sz="1050" dirty="0" err="1"/>
              <a:t>performa</a:t>
            </a:r>
            <a:r>
              <a:rPr lang="en-ID" sz="1050" dirty="0"/>
              <a:t> </a:t>
            </a:r>
            <a:r>
              <a:rPr lang="en-ID" sz="1050" dirty="0" err="1"/>
              <a:t>aplikasi</a:t>
            </a:r>
            <a:r>
              <a:rPr lang="en-ID" sz="1050" dirty="0"/>
              <a:t> yang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bahkan</a:t>
            </a:r>
            <a:r>
              <a:rPr lang="en-ID" sz="1050" dirty="0"/>
              <a:t> </a:t>
            </a:r>
            <a:r>
              <a:rPr lang="en-ID" sz="1050" dirty="0" err="1"/>
              <a:t>pada</a:t>
            </a:r>
            <a:r>
              <a:rPr lang="en-ID" sz="1050" dirty="0"/>
              <a:t> </a:t>
            </a:r>
            <a:r>
              <a:rPr lang="en-ID" sz="1050" dirty="0" err="1"/>
              <a:t>saat</a:t>
            </a:r>
            <a:r>
              <a:rPr lang="en-ID" sz="1050" dirty="0"/>
              <a:t> </a:t>
            </a:r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sedang</a:t>
            </a:r>
            <a:r>
              <a:rPr lang="en-ID" sz="1050" dirty="0"/>
              <a:t> </a:t>
            </a:r>
            <a:r>
              <a:rPr lang="en-ID" sz="1050" dirty="0" err="1"/>
              <a:t>banyak</a:t>
            </a:r>
            <a:r>
              <a:rPr lang="en-ID" sz="1050" dirty="0"/>
              <a:t> </a:t>
            </a:r>
            <a:r>
              <a:rPr lang="en-ID" sz="1050" dirty="0" err="1"/>
              <a:t>digunakan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7" name="Google Shape;2217;p47"/>
          <p:cNvSpPr txBox="1">
            <a:spLocks noGrp="1"/>
          </p:cNvSpPr>
          <p:nvPr>
            <p:ph type="subTitle" idx="6"/>
          </p:nvPr>
        </p:nvSpPr>
        <p:spPr>
          <a:xfrm>
            <a:off x="4777487" y="2931842"/>
            <a:ext cx="20523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8. </a:t>
            </a:r>
            <a:r>
              <a:rPr lang="en-ID" sz="1400" dirty="0"/>
              <a:t>Performa</a:t>
            </a:r>
            <a:endParaRPr sz="1400" dirty="0"/>
          </a:p>
        </p:txBody>
      </p:sp>
      <p:sp>
        <p:nvSpPr>
          <p:cNvPr id="2218" name="Google Shape;2218;p47"/>
          <p:cNvSpPr txBox="1">
            <a:spLocks noGrp="1"/>
          </p:cNvSpPr>
          <p:nvPr>
            <p:ph type="subTitle" idx="7"/>
          </p:nvPr>
        </p:nvSpPr>
        <p:spPr>
          <a:xfrm>
            <a:off x="2017021" y="3252934"/>
            <a:ext cx="2175407" cy="142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050" dirty="0" err="1"/>
              <a:t>Aplikasi</a:t>
            </a:r>
            <a:r>
              <a:rPr lang="en-ID" sz="1050" dirty="0"/>
              <a:t> </a:t>
            </a:r>
            <a:r>
              <a:rPr lang="en-ID" sz="1050" dirty="0" err="1"/>
              <a:t>harus</a:t>
            </a:r>
            <a:r>
              <a:rPr lang="en-ID" sz="1050" dirty="0"/>
              <a:t>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menangani</a:t>
            </a:r>
            <a:r>
              <a:rPr lang="en-ID" sz="1050" dirty="0"/>
              <a:t> data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jumlah</a:t>
            </a:r>
            <a:r>
              <a:rPr lang="en-ID" sz="1050" dirty="0"/>
              <a:t> </a:t>
            </a:r>
            <a:r>
              <a:rPr lang="en-ID" sz="1050" dirty="0" err="1"/>
              <a:t>besar</a:t>
            </a:r>
            <a:r>
              <a:rPr lang="en-ID" sz="1050" dirty="0"/>
              <a:t> </a:t>
            </a:r>
            <a:r>
              <a:rPr lang="en-ID" sz="1050" dirty="0" err="1"/>
              <a:t>dan</a:t>
            </a:r>
            <a:r>
              <a:rPr lang="en-ID" sz="1050" dirty="0"/>
              <a:t> </a:t>
            </a:r>
            <a:r>
              <a:rPr lang="en-ID" sz="1050" dirty="0" err="1"/>
              <a:t>menghandle</a:t>
            </a:r>
            <a:r>
              <a:rPr lang="en-ID" sz="1050" dirty="0"/>
              <a:t> </a:t>
            </a:r>
            <a:r>
              <a:rPr lang="en-ID" sz="1050" dirty="0" err="1"/>
              <a:t>pertumbuhan</a:t>
            </a:r>
            <a:r>
              <a:rPr lang="en-ID" sz="1050" dirty="0"/>
              <a:t> data yang </a:t>
            </a:r>
            <a:r>
              <a:rPr lang="en-ID" sz="1050" dirty="0" err="1"/>
              <a:t>sewaktu</a:t>
            </a:r>
            <a:r>
              <a:rPr lang="en-ID" sz="1050" dirty="0"/>
              <a:t> </a:t>
            </a:r>
            <a:r>
              <a:rPr lang="en-ID" sz="1050" dirty="0" err="1"/>
              <a:t>waktu</a:t>
            </a:r>
            <a:r>
              <a:rPr lang="en-ID" sz="1050" dirty="0"/>
              <a:t>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berubah</a:t>
            </a:r>
            <a:r>
              <a:rPr lang="en-ID" sz="1050" dirty="0"/>
              <a:t>.</a:t>
            </a:r>
            <a:endParaRPr lang="en-US" sz="1050" dirty="0"/>
          </a:p>
          <a:p>
            <a:pPr marL="0" lvl="0" indent="0" algn="just"/>
            <a:endParaRPr sz="1050" dirty="0"/>
          </a:p>
        </p:txBody>
      </p:sp>
      <p:sp>
        <p:nvSpPr>
          <p:cNvPr id="2219" name="Google Shape;2219;p47"/>
          <p:cNvSpPr txBox="1">
            <a:spLocks noGrp="1"/>
          </p:cNvSpPr>
          <p:nvPr>
            <p:ph type="subTitle" idx="8"/>
          </p:nvPr>
        </p:nvSpPr>
        <p:spPr>
          <a:xfrm>
            <a:off x="1968329" y="2963726"/>
            <a:ext cx="2457457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7. </a:t>
            </a:r>
            <a:r>
              <a:rPr lang="en-ID" sz="1400" dirty="0" err="1"/>
              <a:t>Kapasitas</a:t>
            </a:r>
            <a:endParaRPr sz="1400" dirty="0"/>
          </a:p>
        </p:txBody>
      </p:sp>
      <p:sp>
        <p:nvSpPr>
          <p:cNvPr id="2221" name="Google Shape;2221;p47"/>
          <p:cNvSpPr txBox="1">
            <a:spLocks noGrp="1"/>
          </p:cNvSpPr>
          <p:nvPr>
            <p:ph type="subTitle" idx="13"/>
          </p:nvPr>
        </p:nvSpPr>
        <p:spPr>
          <a:xfrm>
            <a:off x="3397254" y="2978400"/>
            <a:ext cx="2052300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</a:t>
            </a:r>
            <a:endParaRPr sz="1400" dirty="0"/>
          </a:p>
        </p:txBody>
      </p:sp>
      <p:sp>
        <p:nvSpPr>
          <p:cNvPr id="2222" name="Google Shape;2222;p47"/>
          <p:cNvSpPr txBox="1">
            <a:spLocks noGrp="1"/>
          </p:cNvSpPr>
          <p:nvPr>
            <p:ph type="subTitle" idx="14"/>
          </p:nvPr>
        </p:nvSpPr>
        <p:spPr>
          <a:xfrm>
            <a:off x="5229361" y="3757986"/>
            <a:ext cx="20523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050" dirty="0"/>
              <a:t> </a:t>
            </a:r>
            <a:endParaRPr sz="1050" dirty="0"/>
          </a:p>
        </p:txBody>
      </p:sp>
      <p:sp>
        <p:nvSpPr>
          <p:cNvPr id="2223" name="Google Shape;2223;p47"/>
          <p:cNvSpPr txBox="1">
            <a:spLocks noGrp="1"/>
          </p:cNvSpPr>
          <p:nvPr>
            <p:ph type="subTitle" idx="15"/>
          </p:nvPr>
        </p:nvSpPr>
        <p:spPr>
          <a:xfrm>
            <a:off x="5703604" y="2963726"/>
            <a:ext cx="2585621" cy="3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 </a:t>
            </a:r>
            <a:endParaRPr sz="1400" dirty="0"/>
          </a:p>
        </p:txBody>
      </p:sp>
      <p:grpSp>
        <p:nvGrpSpPr>
          <p:cNvPr id="2224" name="Google Shape;2224;p47"/>
          <p:cNvGrpSpPr/>
          <p:nvPr/>
        </p:nvGrpSpPr>
        <p:grpSpPr>
          <a:xfrm flipH="1">
            <a:off x="415757" y="1449335"/>
            <a:ext cx="531539" cy="3091388"/>
            <a:chOff x="8167932" y="1504647"/>
            <a:chExt cx="531539" cy="3091388"/>
          </a:xfrm>
        </p:grpSpPr>
        <p:grpSp>
          <p:nvGrpSpPr>
            <p:cNvPr id="2225" name="Google Shape;2225;p47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2226" name="Google Shape;222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7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2230" name="Google Shape;223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" name="Google Shape;2233;p47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2234" name="Google Shape;223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7" name="Google Shape;2237;p47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2238" name="Google Shape;223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47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2242" name="Google Shape;224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47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2246" name="Google Shape;224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47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2250" name="Google Shape;2250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47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2254" name="Google Shape;2254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7" name="Google Shape;2257;p47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2258" name="Google Shape;2258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47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2262" name="Google Shape;2262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47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2266" name="Google Shape;2266;p4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607" extrusionOk="0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864" extrusionOk="0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916863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al Workshop: Learning Situation by Slidesgo">
  <a:themeElements>
    <a:clrScheme name="Simple Light">
      <a:dk1>
        <a:srgbClr val="575757"/>
      </a:dk1>
      <a:lt1>
        <a:srgbClr val="FFF7EE"/>
      </a:lt1>
      <a:dk2>
        <a:srgbClr val="FDEFC2"/>
      </a:dk2>
      <a:lt2>
        <a:srgbClr val="ECF2FF"/>
      </a:lt2>
      <a:accent1>
        <a:srgbClr val="E3DFFD"/>
      </a:accent1>
      <a:accent2>
        <a:srgbClr val="F8F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5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771</Words>
  <Application>Microsoft Office PowerPoint</Application>
  <PresentationFormat>On-screen Show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Jua</vt:lpstr>
      <vt:lpstr>Arial</vt:lpstr>
      <vt:lpstr>Poppins Medium</vt:lpstr>
      <vt:lpstr>Nunito</vt:lpstr>
      <vt:lpstr>Poppins Black</vt:lpstr>
      <vt:lpstr>Bebas Neue</vt:lpstr>
      <vt:lpstr>Nunito Medium</vt:lpstr>
      <vt:lpstr>Poppins</vt:lpstr>
      <vt:lpstr>Educational Workshop: Learning Situation by Slidesgo</vt:lpstr>
      <vt:lpstr>UK – 1 APPL ANALISIS PERANCANGAN PERANGKAT LUNAK </vt:lpstr>
      <vt:lpstr>— DonaTeam (Digital On a Team)</vt:lpstr>
      <vt:lpstr>Daftar Isi Tugas 1-4</vt:lpstr>
      <vt:lpstr>Proses Bisnis saat ini</vt:lpstr>
      <vt:lpstr>Proses Bisnis yang diharapkan</vt:lpstr>
      <vt:lpstr> SRS (Software Requirements Specification Functional Puskesmas) </vt:lpstr>
      <vt:lpstr> SRS (Software Requirements Specification Functional Puskesmas) </vt:lpstr>
      <vt:lpstr> SRS (Software Requirements Specification Non Functional Puskesmas) </vt:lpstr>
      <vt:lpstr> SRS (Software Requirements Specification Non Functional Puskesmas) </vt:lpstr>
      <vt:lpstr>Use Case Diagram</vt:lpstr>
      <vt:lpstr>Penjelasan Use Case Diagram</vt:lpstr>
      <vt:lpstr>Penjelasan Use Case Diagram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– 1 APPL ANALISIS PERANCANGAN PERANGKAT LUNAK  Digital On a Team</dc:title>
  <cp:lastModifiedBy>Naufal Anas</cp:lastModifiedBy>
  <cp:revision>13</cp:revision>
  <dcterms:modified xsi:type="dcterms:W3CDTF">2023-04-18T15:25:53Z</dcterms:modified>
</cp:coreProperties>
</file>