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4ac6243d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4ac6243d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ac6243d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ac6243d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4ac6243de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4ac6243de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4ac6243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4ac624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ac6243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ac6243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ac6243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ac6243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4ac6243d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4ac6243d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15000"/>
              </a:lnSpc>
              <a:spcBef>
                <a:spcPts val="1200"/>
              </a:spcBef>
              <a:spcAft>
                <a:spcPts val="0"/>
              </a:spcAft>
              <a:buClr>
                <a:schemeClr val="dk1"/>
              </a:buClr>
              <a:buSzPts val="1200"/>
              <a:buFont typeface="Times New Roman"/>
              <a:buAutoNum type="arabicPeriod"/>
            </a:pPr>
            <a:r>
              <a:rPr i="1" lang="en-GB" sz="1300">
                <a:solidFill>
                  <a:schemeClr val="dk1"/>
                </a:solidFill>
                <a:latin typeface="Times New Roman"/>
                <a:ea typeface="Times New Roman"/>
                <a:cs typeface="Times New Roman"/>
                <a:sym typeface="Times New Roman"/>
              </a:rPr>
              <a:t>Digital traffic channels </a:t>
            </a:r>
            <a:r>
              <a:rPr lang="en-GB" sz="1300">
                <a:solidFill>
                  <a:schemeClr val="dk1"/>
                </a:solidFill>
                <a:latin typeface="Times New Roman"/>
                <a:ea typeface="Times New Roman"/>
                <a:cs typeface="Times New Roman"/>
                <a:sym typeface="Times New Roman"/>
              </a:rPr>
              <a:t>: perbedaan yang paling menonjol adalah system 1G yang hampir sepenuhnya analog, sedangkan sistem 2G adalah digital.</a:t>
            </a:r>
            <a:endParaRPr sz="13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i="1" lang="en-GB" sz="1300">
                <a:solidFill>
                  <a:schemeClr val="dk1"/>
                </a:solidFill>
                <a:latin typeface="Times New Roman"/>
                <a:ea typeface="Times New Roman"/>
                <a:cs typeface="Times New Roman"/>
                <a:sym typeface="Times New Roman"/>
              </a:rPr>
              <a:t>Encryption </a:t>
            </a:r>
            <a:r>
              <a:rPr lang="en-GB" sz="1300">
                <a:solidFill>
                  <a:schemeClr val="dk1"/>
                </a:solidFill>
                <a:latin typeface="Times New Roman"/>
                <a:ea typeface="Times New Roman"/>
                <a:cs typeface="Times New Roman"/>
                <a:sym typeface="Times New Roman"/>
              </a:rPr>
              <a:t>: system 2G menenkripsikan semua laju komunikasi untuk mencegah penyadapan sedangkan 1G laju komonikasi nya tidak di enkripsi sehingga tidak ada keamanan pada system 1G.</a:t>
            </a:r>
            <a:endParaRPr sz="13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i="1" lang="en-GB" sz="1300">
                <a:solidFill>
                  <a:schemeClr val="dk1"/>
                </a:solidFill>
                <a:latin typeface="Times New Roman"/>
                <a:ea typeface="Times New Roman"/>
                <a:cs typeface="Times New Roman"/>
                <a:sym typeface="Times New Roman"/>
              </a:rPr>
              <a:t>Error detection and correction</a:t>
            </a:r>
            <a:endParaRPr i="1" sz="13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AutoNum type="arabicPeriod"/>
            </a:pPr>
            <a:r>
              <a:rPr i="1" lang="en-GB" sz="1300">
                <a:solidFill>
                  <a:schemeClr val="dk1"/>
                </a:solidFill>
                <a:latin typeface="Times New Roman"/>
                <a:ea typeface="Times New Roman"/>
                <a:cs typeface="Times New Roman"/>
                <a:sym typeface="Times New Roman"/>
              </a:rPr>
              <a:t>Channel access </a:t>
            </a:r>
            <a:r>
              <a:rPr lang="en-GB" sz="1300">
                <a:solidFill>
                  <a:schemeClr val="dk1"/>
                </a:solidFill>
                <a:latin typeface="Times New Roman"/>
                <a:ea typeface="Times New Roman"/>
                <a:cs typeface="Times New Roman"/>
                <a:sym typeface="Times New Roman"/>
              </a:rPr>
              <a:t>: Dalam sistem 1G, setiap cell mendukung sejumlah channel. Pada waktu tertentu channel dialokasikan hanya untuk satu pengguna. Sistem 2G juga menyediakan beberapa channel per cell, tetapi setiap channel dibagi secara dinamis oleh sejumlah pengguna yang menggunakan TDMA (time-division multiple access) atau CDMA (code division multiple access).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4ac6243d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ac6243d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4ac6243d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ac6243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4ac6243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4ac6243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4ac6243d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4ac6243d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4ac6243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4ac6243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4ac6243d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4ac6243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4ac6243d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4ac6243d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4ac6243d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4ac6243d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4ac6243d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4ac6243d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4ac6243d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4ac6243d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4ac6243d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4ac6243d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4ac6243d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4ac6243d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4ac6243d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4ac6243d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4ac6243d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4ac6243d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4ac6243d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4ac6243d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4ac6243de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4ac6243de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4ac6243d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4ac6243d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4ac6243d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4ac6243d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4ac6243d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4ac6243d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 Pengelompokan sel: Dengan pengelompokan sel, sebuah sel dibagi ke dalam sejumlah sektor yang dirangkai, masing-masing dengan set salurannya sendiri, biasanya tiga atau enam sektor per sel. Setiap sektor diberi subset terpisah dari saluran sel, dan antena directional di stasiun pangkalan digunakan untuk fokus pada setiap sektor.</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 • Sel mikro: Sel menjadi lebih kecil, antena bergerak dari puncak gedung tinggi atau bukit ke puncak bangunan kecil atau sisi bangunan besar, dan akhirnya ke tiang lampu, tempat mereka membentuk sel mikro. Setiap penurunan ukuran sel disertai dengan pengurangan tingkat daya yang dipancarkan dari stasiun pangkalan dan unit seluler. Microcell berguna di jalan-jalan kota di daerah padat, di sepanjang jalan raya, dan di dalam bangunan umum yang besar.</a:t>
            </a:r>
            <a:endParaRPr sz="1200">
              <a:solidFill>
                <a:schemeClr val="dk1"/>
              </a:solidFill>
              <a:latin typeface="Times New Roman"/>
              <a:ea typeface="Times New Roman"/>
              <a:cs typeface="Times New Roman"/>
              <a:sym typeface="Times New Roman"/>
            </a:endParaRPr>
          </a:p>
          <a:p>
            <a:pPr indent="0" lvl="0" marL="0" rtl="0" algn="ctr">
              <a:spcBef>
                <a:spcPts val="1200"/>
              </a:spcBef>
              <a:spcAft>
                <a:spcPts val="0"/>
              </a:spcAft>
              <a:buClr>
                <a:schemeClr val="dk1"/>
              </a:buClr>
              <a:buSzPts val="1100"/>
              <a:buFont typeface="Arial"/>
              <a:buNone/>
            </a:pPr>
            <a:r>
              <a:t/>
            </a:r>
            <a:endParaRPr sz="28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ac6243de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ac6243de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4ac6243d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4ac6243d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ac6243de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ac6243de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37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Cellular Wireless Networks</a:t>
            </a:r>
            <a:endParaRPr/>
          </a:p>
        </p:txBody>
      </p:sp>
      <p:sp>
        <p:nvSpPr>
          <p:cNvPr id="55" name="Google Shape;55;p13"/>
          <p:cNvSpPr txBox="1"/>
          <p:nvPr>
            <p:ph idx="1" type="subTitle"/>
          </p:nvPr>
        </p:nvSpPr>
        <p:spPr>
          <a:xfrm>
            <a:off x="311700" y="2834125"/>
            <a:ext cx="8520600" cy="180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Mufadhil Hisyamul Ilmi (171511049)</a:t>
            </a:r>
            <a:endParaRPr/>
          </a:p>
          <a:p>
            <a:pPr indent="0" lvl="0" marL="0" rtl="0" algn="ctr">
              <a:spcBef>
                <a:spcPts val="0"/>
              </a:spcBef>
              <a:spcAft>
                <a:spcPts val="0"/>
              </a:spcAft>
              <a:buNone/>
            </a:pPr>
            <a:r>
              <a:rPr lang="en-GB"/>
              <a:t>Qotrun Nadia Annur Hidayat (171511057)</a:t>
            </a:r>
            <a:endParaRPr/>
          </a:p>
          <a:p>
            <a:pPr indent="0" lvl="0" marL="0" rtl="0" algn="ctr">
              <a:spcBef>
                <a:spcPts val="0"/>
              </a:spcBef>
              <a:spcAft>
                <a:spcPts val="0"/>
              </a:spcAft>
              <a:buNone/>
            </a:pPr>
            <a:r>
              <a:rPr lang="en-GB"/>
              <a:t>Raey Faldo (171511058)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t/>
            </a:r>
            <a:endParaRPr/>
          </a:p>
        </p:txBody>
      </p:sp>
      <p:sp>
        <p:nvSpPr>
          <p:cNvPr id="116" name="Google Shape;11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1376475" y="385763"/>
            <a:ext cx="5734050" cy="437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4" name="Google Shape;124;p23"/>
          <p:cNvPicPr preferRelativeResize="0"/>
          <p:nvPr/>
        </p:nvPicPr>
        <p:blipFill>
          <a:blip r:embed="rId3">
            <a:alphaModFix/>
          </a:blip>
          <a:stretch>
            <a:fillRect/>
          </a:stretch>
        </p:blipFill>
        <p:spPr>
          <a:xfrm>
            <a:off x="1103775" y="877928"/>
            <a:ext cx="6936450" cy="372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Cellular Network Generation</a:t>
            </a:r>
            <a:endParaRPr/>
          </a:p>
        </p:txBody>
      </p:sp>
      <p:sp>
        <p:nvSpPr>
          <p:cNvPr id="130" name="Google Shape;130;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42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700"/>
              <a:t>Beberapa karakteristik utama dari generasi jaringan seluler.</a:t>
            </a:r>
            <a:endParaRPr sz="2700"/>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5"/>
          <p:cNvPicPr preferRelativeResize="0"/>
          <p:nvPr/>
        </p:nvPicPr>
        <p:blipFill>
          <a:blip r:embed="rId3">
            <a:alphaModFix/>
          </a:blip>
          <a:stretch>
            <a:fillRect/>
          </a:stretch>
        </p:blipFill>
        <p:spPr>
          <a:xfrm>
            <a:off x="1244050" y="1209600"/>
            <a:ext cx="6655899"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Generasi pertama</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Jaringan seluler generasi pertama atau istilahnya 1G, menyediakan analog traffic channels dan dirancang sebagai kelanjutan dari jaringan telepon umum.</a:t>
            </a:r>
            <a:endParaRPr/>
          </a:p>
          <a:p>
            <a:pPr indent="0" lvl="0" marL="0" rtl="0" algn="l">
              <a:spcBef>
                <a:spcPts val="1600"/>
              </a:spcBef>
              <a:spcAft>
                <a:spcPts val="1600"/>
              </a:spcAft>
              <a:buNone/>
            </a:pPr>
            <a:r>
              <a:rPr lang="en-GB"/>
              <a:t>Sistem 1G yang paling banyak digunakan adalah Advanced Mobile Phone Service (AMPS), yang dikembangkan oleh AT&amp;T.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Generasi Kedua</a:t>
            </a:r>
            <a:endParaRPr/>
          </a:p>
        </p:txBody>
      </p:sp>
      <p:sp>
        <p:nvSpPr>
          <p:cNvPr id="149" name="Google Shape;149;p27"/>
          <p:cNvSpPr txBox="1"/>
          <p:nvPr>
            <p:ph idx="1" type="body"/>
          </p:nvPr>
        </p:nvSpPr>
        <p:spPr>
          <a:xfrm>
            <a:off x="311700" y="1758250"/>
            <a:ext cx="8520600" cy="28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Sistem generasi kedua (2G) dikembangkan untuk menyediakan sinyal yang berkualitas, kecepatan data yang tinggi sehingga mendukung layanan digital, dan kapasitas yang besar.</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
            </a:r>
            <a:r>
              <a:rPr lang="en-GB"/>
              <a:t>erbedaan 1G dan 2G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Digital traffic channels</a:t>
            </a:r>
            <a:endParaRPr/>
          </a:p>
          <a:p>
            <a:pPr indent="-342900" lvl="0" marL="457200" rtl="0" algn="l">
              <a:lnSpc>
                <a:spcPct val="200000"/>
              </a:lnSpc>
              <a:spcBef>
                <a:spcPts val="0"/>
              </a:spcBef>
              <a:spcAft>
                <a:spcPts val="0"/>
              </a:spcAft>
              <a:buSzPts val="1800"/>
              <a:buChar char="●"/>
            </a:pPr>
            <a:r>
              <a:rPr lang="en-GB"/>
              <a:t>Encryption</a:t>
            </a:r>
            <a:endParaRPr/>
          </a:p>
          <a:p>
            <a:pPr indent="-342900" lvl="0" marL="457200" rtl="0" algn="l">
              <a:lnSpc>
                <a:spcPct val="200000"/>
              </a:lnSpc>
              <a:spcBef>
                <a:spcPts val="0"/>
              </a:spcBef>
              <a:spcAft>
                <a:spcPts val="0"/>
              </a:spcAft>
              <a:buSzPts val="1800"/>
              <a:buChar char="●"/>
            </a:pPr>
            <a:r>
              <a:rPr lang="en-GB"/>
              <a:t>Error detection and correction</a:t>
            </a:r>
            <a:endParaRPr/>
          </a:p>
          <a:p>
            <a:pPr indent="-342900" lvl="0" marL="457200" rtl="0" algn="l">
              <a:lnSpc>
                <a:spcPct val="200000"/>
              </a:lnSpc>
              <a:spcBef>
                <a:spcPts val="0"/>
              </a:spcBef>
              <a:spcAft>
                <a:spcPts val="0"/>
              </a:spcAft>
              <a:buSzPts val="1800"/>
              <a:buChar char="●"/>
            </a:pPr>
            <a:r>
              <a:rPr lang="en-GB"/>
              <a:t>Channel access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Generasi ketiga</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Tujuan dari komunikasi wireless generasi ketiga (3G) adalah untuk menyediakan komunikasi wireless berkecepatan tinggi untuk mendukung tidak hanya suara tetapi multimedia, data, dan video.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a:t>
            </a:r>
            <a:r>
              <a:rPr lang="en-GB"/>
              <a:t>emampuan yang dimiliki 3G</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Kualitas suara sebanding dengan jaringan telepon umum</a:t>
            </a:r>
            <a:endParaRPr/>
          </a:p>
          <a:p>
            <a:pPr indent="-342900" lvl="0" marL="457200" rtl="0" algn="l">
              <a:lnSpc>
                <a:spcPct val="150000"/>
              </a:lnSpc>
              <a:spcBef>
                <a:spcPts val="0"/>
              </a:spcBef>
              <a:spcAft>
                <a:spcPts val="0"/>
              </a:spcAft>
              <a:buSzPts val="1800"/>
              <a:buChar char="●"/>
            </a:pPr>
            <a:r>
              <a:rPr lang="en-GB"/>
              <a:t>Kecepatan data 144 kbps tersedia bagi pengguna di kendaraan bermotor berkecepatan tinggi di area yang luas</a:t>
            </a:r>
            <a:endParaRPr/>
          </a:p>
          <a:p>
            <a:pPr indent="-342900" lvl="0" marL="457200" rtl="0" algn="l">
              <a:lnSpc>
                <a:spcPct val="150000"/>
              </a:lnSpc>
              <a:spcBef>
                <a:spcPts val="0"/>
              </a:spcBef>
              <a:spcAft>
                <a:spcPts val="0"/>
              </a:spcAft>
              <a:buSzPts val="1800"/>
              <a:buChar char="●"/>
            </a:pPr>
            <a:r>
              <a:rPr lang="en-GB"/>
              <a:t>Tersedia 384 kbps untuk pejalan kaki yang berdiri atau bergerak lambat di area kecil</a:t>
            </a:r>
            <a:endParaRPr/>
          </a:p>
          <a:p>
            <a:pPr indent="-342900" lvl="0" marL="457200" rtl="0" algn="l">
              <a:lnSpc>
                <a:spcPct val="150000"/>
              </a:lnSpc>
              <a:spcBef>
                <a:spcPts val="0"/>
              </a:spcBef>
              <a:spcAft>
                <a:spcPts val="0"/>
              </a:spcAft>
              <a:buSzPts val="1800"/>
              <a:buChar char="●"/>
            </a:pPr>
            <a:r>
              <a:rPr lang="en-GB"/>
              <a:t>Dukungan (secara bertahap) untuk 2.048 Mbps untuk penggunaan kantor</a:t>
            </a:r>
            <a:endParaRPr/>
          </a:p>
          <a:p>
            <a:pPr indent="-342900" lvl="0" marL="457200" rtl="0" algn="l">
              <a:lnSpc>
                <a:spcPct val="150000"/>
              </a:lnSpc>
              <a:spcBef>
                <a:spcPts val="0"/>
              </a:spcBef>
              <a:spcAft>
                <a:spcPts val="0"/>
              </a:spcAft>
              <a:buSzPts val="1800"/>
              <a:buChar char="●"/>
            </a:pPr>
            <a:r>
              <a:rPr lang="en-GB"/>
              <a:t>Laju transmisi data simetris dan asimetris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Kemampuan yang dimiliki 3G</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GB"/>
              <a:t>Dukungan untuk data services packet-switched dan circuit-switched</a:t>
            </a:r>
            <a:endParaRPr/>
          </a:p>
          <a:p>
            <a:pPr indent="-342900" lvl="0" marL="457200" rtl="0" algn="l">
              <a:lnSpc>
                <a:spcPct val="150000"/>
              </a:lnSpc>
              <a:spcBef>
                <a:spcPts val="0"/>
              </a:spcBef>
              <a:spcAft>
                <a:spcPts val="0"/>
              </a:spcAft>
              <a:buSzPts val="1800"/>
              <a:buChar char="●"/>
            </a:pPr>
            <a:r>
              <a:rPr lang="en-GB"/>
              <a:t>Antarmuka adaptif ke Internet untuk mencerminkan secara efisien asimetri umum antara lalu lintas masuk dan keluar</a:t>
            </a:r>
            <a:endParaRPr/>
          </a:p>
          <a:p>
            <a:pPr indent="-342900" lvl="0" marL="457200" rtl="0" algn="l">
              <a:lnSpc>
                <a:spcPct val="150000"/>
              </a:lnSpc>
              <a:spcBef>
                <a:spcPts val="0"/>
              </a:spcBef>
              <a:spcAft>
                <a:spcPts val="0"/>
              </a:spcAft>
              <a:buSzPts val="1800"/>
              <a:buChar char="●"/>
            </a:pPr>
            <a:r>
              <a:rPr lang="en-GB"/>
              <a:t>Penggunaan yang lebih efisien terhadap spektrum yang tersedia secara umum</a:t>
            </a:r>
            <a:endParaRPr/>
          </a:p>
          <a:p>
            <a:pPr indent="-342900" lvl="0" marL="457200" rtl="0" algn="l">
              <a:lnSpc>
                <a:spcPct val="150000"/>
              </a:lnSpc>
              <a:spcBef>
                <a:spcPts val="0"/>
              </a:spcBef>
              <a:spcAft>
                <a:spcPts val="0"/>
              </a:spcAft>
              <a:buSzPts val="1800"/>
              <a:buChar char="●"/>
            </a:pPr>
            <a:r>
              <a:rPr lang="en-GB"/>
              <a:t>Mendukungan untuk berbagai equipment mobile</a:t>
            </a:r>
            <a:endParaRPr/>
          </a:p>
          <a:p>
            <a:pPr indent="-342900" lvl="0" marL="457200" rtl="0" algn="l">
              <a:lnSpc>
                <a:spcPct val="150000"/>
              </a:lnSpc>
              <a:spcBef>
                <a:spcPts val="0"/>
              </a:spcBef>
              <a:spcAft>
                <a:spcPts val="0"/>
              </a:spcAft>
              <a:buSzPts val="1800"/>
              <a:buChar char="●"/>
            </a:pPr>
            <a:r>
              <a:rPr lang="en-GB"/>
              <a:t>Fleksibilitas yang memungkinkan penggunaan layanan dan teknologi baru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Principle of Cellular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Radio seluler adalah teknik yang dikembangkan untuk meningkatkan kapasitas yang tersedia untuk layanan telepon radio seluler. Sebelum pengenalan radio seluler, layanan telepon radio seluler hanya disediakan oleh pemancar / penerima berdaya tinggi. Sistem tipikal akan mendukung sekitar 25 saluran dengan radius efektif sekitar 80 km. Cara untuk meningkatkan kapasitas sistem adalah dengan menggunakan sistem berdaya rendah dengan jari-jari lebih pendek dan menggunakan banyak pemancar / penerima.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Generasi keempat</a:t>
            </a:r>
            <a:endParaRPr/>
          </a:p>
        </p:txBody>
      </p:sp>
      <p:sp>
        <p:nvSpPr>
          <p:cNvPr id="179" name="Google Shape;179;p32"/>
          <p:cNvSpPr txBox="1"/>
          <p:nvPr>
            <p:ph idx="1" type="body"/>
          </p:nvPr>
        </p:nvSpPr>
        <p:spPr>
          <a:xfrm>
            <a:off x="311700" y="1611300"/>
            <a:ext cx="8520600" cy="29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Sistem 4G menyediakan akses Internet ultra-broadband</a:t>
            </a:r>
            <a:endParaRPr/>
          </a:p>
          <a:p>
            <a:pPr indent="0" lvl="0" marL="0" rtl="0" algn="l">
              <a:spcBef>
                <a:spcPts val="1600"/>
              </a:spcBef>
              <a:spcAft>
                <a:spcPts val="1600"/>
              </a:spcAft>
              <a:buNone/>
            </a:pPr>
            <a:r>
              <a:rPr lang="en-GB"/>
              <a:t>Jaringan 4G mendukung akses Mobile Web dan aplikasi  dengan bandwidth tinggi seperti high-definition mobile TV, video call, dan gaming services.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t>
            </a:r>
            <a:r>
              <a:rPr lang="en-GB"/>
              <a:t>equirement minimum yang harus dimiliki 4G</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Berbasis all-IP packet switched network.</a:t>
            </a:r>
            <a:endParaRPr/>
          </a:p>
          <a:p>
            <a:pPr indent="-342900" lvl="0" marL="457200" rtl="0" algn="l">
              <a:spcBef>
                <a:spcPts val="0"/>
              </a:spcBef>
              <a:spcAft>
                <a:spcPts val="0"/>
              </a:spcAft>
              <a:buSzPts val="1800"/>
              <a:buChar char="●"/>
            </a:pPr>
            <a:r>
              <a:rPr lang="en-GB"/>
              <a:t>Mendukung kecepatan data hingga puncaknya sekitar 100 Mbps untuk akses mobile dengan mobilitas tinggi dan 1 Gbps untuk akses dengan mobilitas rendah seperti akses wireless lokal.</a:t>
            </a:r>
            <a:endParaRPr/>
          </a:p>
          <a:p>
            <a:pPr indent="-342900" lvl="0" marL="457200" rtl="0" algn="l">
              <a:spcBef>
                <a:spcPts val="0"/>
              </a:spcBef>
              <a:spcAft>
                <a:spcPts val="0"/>
              </a:spcAft>
              <a:buSzPts val="1800"/>
              <a:buChar char="●"/>
            </a:pPr>
            <a:r>
              <a:rPr lang="en-GB"/>
              <a:t>Secara dinamis berbagi dan menggunakan network resources untuk mendukung lebih banyak pengguna secara bersamaan untuk setiap cell nya.</a:t>
            </a:r>
            <a:endParaRPr/>
          </a:p>
          <a:p>
            <a:pPr indent="-342900" lvl="0" marL="457200" rtl="0" algn="l">
              <a:spcBef>
                <a:spcPts val="0"/>
              </a:spcBef>
              <a:spcAft>
                <a:spcPts val="0"/>
              </a:spcAft>
              <a:buSzPts val="1800"/>
              <a:buChar char="●"/>
            </a:pPr>
            <a:r>
              <a:rPr lang="en-GB"/>
              <a:t>Mendukung handovers yang lancar di setiap jaringan yang berbeda.</a:t>
            </a:r>
            <a:endParaRPr/>
          </a:p>
          <a:p>
            <a:pPr indent="-342900" lvl="0" marL="457200" rtl="0" algn="l">
              <a:spcBef>
                <a:spcPts val="0"/>
              </a:spcBef>
              <a:spcAft>
                <a:spcPts val="0"/>
              </a:spcAft>
              <a:buSzPts val="1800"/>
              <a:buChar char="●"/>
            </a:pPr>
            <a:r>
              <a:rPr lang="en-GB"/>
              <a:t>Mendukung layanan berkualitas tinggi untuk aplikasi multimedia generasi mendatang.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800"/>
              <a:t>P</a:t>
            </a:r>
            <a:r>
              <a:rPr lang="en-GB" sz="2800"/>
              <a:t>erbedaan mendasar antara jaringan cellular 3G dan 4G.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242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35"/>
          <p:cNvPicPr preferRelativeResize="0"/>
          <p:nvPr/>
        </p:nvPicPr>
        <p:blipFill>
          <a:blip r:embed="rId3">
            <a:alphaModFix/>
          </a:blip>
          <a:stretch>
            <a:fillRect/>
          </a:stretch>
        </p:blipFill>
        <p:spPr>
          <a:xfrm>
            <a:off x="1675288" y="123775"/>
            <a:ext cx="5793425" cy="4648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LTE - Advance</a:t>
            </a:r>
            <a:endParaRPr/>
          </a:p>
        </p:txBody>
      </p:sp>
      <p:sp>
        <p:nvSpPr>
          <p:cNvPr id="203" name="Google Shape;203;p3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Long Term Evolution - Advanced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282325" y="780200"/>
            <a:ext cx="3538500" cy="3129000"/>
          </a:xfrm>
          <a:prstGeom prst="rect">
            <a:avLst/>
          </a:prstGeom>
        </p:spPr>
        <p:txBody>
          <a:bodyPr anchorCtr="0" anchor="t" bIns="91425" lIns="91425" spcFirstLastPara="1" rIns="91425" wrap="square" tIns="91425">
            <a:noAutofit/>
          </a:bodyPr>
          <a:lstStyle/>
          <a:p>
            <a:pPr indent="457200" lvl="0" marL="0" marR="292100" rtl="0" algn="l">
              <a:spcBef>
                <a:spcPts val="0"/>
              </a:spcBef>
              <a:spcAft>
                <a:spcPts val="1000"/>
              </a:spcAft>
              <a:buClr>
                <a:schemeClr val="dk1"/>
              </a:buClr>
              <a:buSzPts val="1100"/>
              <a:buFont typeface="Arial"/>
              <a:buNone/>
            </a:pPr>
            <a:r>
              <a:rPr lang="en-GB" sz="1250">
                <a:solidFill>
                  <a:schemeClr val="dk1"/>
                </a:solidFill>
              </a:rPr>
              <a:t>LTE-Advanced (LTE-A) adalah nama proyek dari versi evolusi LTE yang sedang dikembangkan oleh 3GPP. LTE-A akan memenuhi atau melampaui persyaratan International Telecommunication Union (ITU) untuk standar komunikasi radio generasi keempat (4G) yang dikenal sebagai IMT-Advanced. LTE-Advanced pada awalnya ditentukan sebagai bagian dari Rilis ke 10 dari spesifikasi 3GPP, dengan pembekuan fungsional yang ditargetkan untuk Maret 2011. Spesifikasi LTE akan terus dikembangkan dalam rilis 3GPP berikutnya.</a:t>
            </a:r>
            <a:endParaRPr/>
          </a:p>
        </p:txBody>
      </p:sp>
      <p:pic>
        <p:nvPicPr>
          <p:cNvPr id="209" name="Google Shape;209;p37"/>
          <p:cNvPicPr preferRelativeResize="0"/>
          <p:nvPr/>
        </p:nvPicPr>
        <p:blipFill>
          <a:blip r:embed="rId3">
            <a:alphaModFix/>
          </a:blip>
          <a:stretch>
            <a:fillRect/>
          </a:stretch>
        </p:blipFill>
        <p:spPr>
          <a:xfrm>
            <a:off x="3546696" y="829200"/>
            <a:ext cx="5366529" cy="312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1925675" y="152400"/>
            <a:ext cx="5400675" cy="4676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623400" y="719350"/>
            <a:ext cx="782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Apa yang baru dari LTE -A</a:t>
            </a:r>
            <a:endParaRPr/>
          </a:p>
        </p:txBody>
      </p:sp>
      <p:sp>
        <p:nvSpPr>
          <p:cNvPr id="220" name="Google Shape;220;p39"/>
          <p:cNvSpPr txBox="1"/>
          <p:nvPr>
            <p:ph idx="1" type="body"/>
          </p:nvPr>
        </p:nvSpPr>
        <p:spPr>
          <a:xfrm>
            <a:off x="623400" y="1426800"/>
            <a:ext cx="5640600" cy="3416400"/>
          </a:xfrm>
          <a:prstGeom prst="rect">
            <a:avLst/>
          </a:prstGeom>
        </p:spPr>
        <p:txBody>
          <a:bodyPr anchorCtr="0" anchor="t" bIns="91425" lIns="91425" spcFirstLastPara="1" rIns="91425" wrap="square" tIns="91425">
            <a:noAutofit/>
          </a:bodyPr>
          <a:lstStyle/>
          <a:p>
            <a:pPr indent="0" lvl="0" marL="0" marR="292100" rtl="0" algn="l">
              <a:spcBef>
                <a:spcPts val="0"/>
              </a:spcBef>
              <a:spcAft>
                <a:spcPts val="1000"/>
              </a:spcAft>
              <a:buClr>
                <a:schemeClr val="dk1"/>
              </a:buClr>
              <a:buSzPts val="1100"/>
              <a:buFont typeface="Arial"/>
              <a:buNone/>
            </a:pPr>
            <a:r>
              <a:rPr lang="en-GB" sz="1400">
                <a:solidFill>
                  <a:srgbClr val="222222"/>
                </a:solidFill>
                <a:highlight>
                  <a:srgbClr val="F8F9FA"/>
                </a:highlight>
              </a:rPr>
              <a:t>Untuk memenuhi persyaratan ini, sistem LTE-A memiliki beberapa peningkatan dibandingkan dengan LTE, yaitu, carrier aggregation (CA), peningkatan teknik multi-antena dan dukungan untuk relay node (RN).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291700"/>
            <a:ext cx="8520600" cy="572700"/>
          </a:xfrm>
          <a:prstGeom prst="rect">
            <a:avLst/>
          </a:prstGeom>
        </p:spPr>
        <p:txBody>
          <a:bodyPr anchorCtr="0" anchor="t" bIns="91425" lIns="91425" spcFirstLastPara="1" rIns="91425" wrap="square" tIns="91425">
            <a:noAutofit/>
          </a:bodyPr>
          <a:lstStyle/>
          <a:p>
            <a:pPr indent="0" lvl="0" marL="0" marR="292100" rtl="0" algn="l">
              <a:lnSpc>
                <a:spcPct val="115000"/>
              </a:lnSpc>
              <a:spcBef>
                <a:spcPts val="0"/>
              </a:spcBef>
              <a:spcAft>
                <a:spcPts val="1000"/>
              </a:spcAft>
              <a:buClr>
                <a:schemeClr val="dk1"/>
              </a:buClr>
              <a:buSzPts val="1100"/>
              <a:buFont typeface="Arial"/>
              <a:buNone/>
            </a:pPr>
            <a:r>
              <a:rPr b="1" lang="en-GB" sz="2100">
                <a:solidFill>
                  <a:srgbClr val="222222"/>
                </a:solidFill>
                <a:highlight>
                  <a:srgbClr val="F8F9FA"/>
                </a:highlight>
              </a:rPr>
              <a:t>Arsitektur LTE - Advanced</a:t>
            </a:r>
            <a:endParaRPr sz="3500"/>
          </a:p>
        </p:txBody>
      </p:sp>
      <p:pic>
        <p:nvPicPr>
          <p:cNvPr id="226" name="Google Shape;226;p40"/>
          <p:cNvPicPr preferRelativeResize="0"/>
          <p:nvPr/>
        </p:nvPicPr>
        <p:blipFill>
          <a:blip r:embed="rId3">
            <a:alphaModFix/>
          </a:blip>
          <a:stretch>
            <a:fillRect/>
          </a:stretch>
        </p:blipFill>
        <p:spPr>
          <a:xfrm>
            <a:off x="2466750" y="773975"/>
            <a:ext cx="4799249" cy="42093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621375"/>
            <a:ext cx="8520600" cy="572700"/>
          </a:xfrm>
          <a:prstGeom prst="rect">
            <a:avLst/>
          </a:prstGeom>
        </p:spPr>
        <p:txBody>
          <a:bodyPr anchorCtr="0" anchor="t" bIns="91425" lIns="91425" spcFirstLastPara="1" rIns="91425" wrap="square" tIns="91425">
            <a:noAutofit/>
          </a:bodyPr>
          <a:lstStyle/>
          <a:p>
            <a:pPr indent="0" lvl="0" marL="0" marR="292100" rtl="0" algn="l">
              <a:lnSpc>
                <a:spcPct val="115000"/>
              </a:lnSpc>
              <a:spcBef>
                <a:spcPts val="0"/>
              </a:spcBef>
              <a:spcAft>
                <a:spcPts val="1000"/>
              </a:spcAft>
              <a:buClr>
                <a:schemeClr val="dk1"/>
              </a:buClr>
              <a:buSzPts val="1100"/>
              <a:buFont typeface="Arial"/>
              <a:buNone/>
            </a:pPr>
            <a:r>
              <a:rPr b="1" lang="en-GB" sz="1600">
                <a:solidFill>
                  <a:srgbClr val="222222"/>
                </a:solidFill>
                <a:highlight>
                  <a:srgbClr val="F8F9FA"/>
                </a:highlight>
              </a:rPr>
              <a:t>Karakteristik Transmisi LTE-A</a:t>
            </a:r>
            <a:endParaRPr b="1" sz="3000"/>
          </a:p>
        </p:txBody>
      </p:sp>
      <p:sp>
        <p:nvSpPr>
          <p:cNvPr id="232" name="Google Shape;232;p41"/>
          <p:cNvSpPr txBox="1"/>
          <p:nvPr>
            <p:ph idx="1" type="body"/>
          </p:nvPr>
        </p:nvSpPr>
        <p:spPr>
          <a:xfrm>
            <a:off x="311700" y="1328825"/>
            <a:ext cx="8520600" cy="3416400"/>
          </a:xfrm>
          <a:prstGeom prst="rect">
            <a:avLst/>
          </a:prstGeom>
        </p:spPr>
        <p:txBody>
          <a:bodyPr anchorCtr="0" anchor="t" bIns="91425" lIns="91425" spcFirstLastPara="1" rIns="91425" wrap="square" tIns="91425">
            <a:noAutofit/>
          </a:bodyPr>
          <a:lstStyle/>
          <a:p>
            <a:pPr indent="0" lvl="0" marL="0" marR="292100" rtl="0" algn="l">
              <a:spcBef>
                <a:spcPts val="0"/>
              </a:spcBef>
              <a:spcAft>
                <a:spcPts val="0"/>
              </a:spcAft>
              <a:buNone/>
            </a:pPr>
            <a:r>
              <a:rPr lang="en-GB" sz="1400">
                <a:solidFill>
                  <a:srgbClr val="222222"/>
                </a:solidFill>
                <a:highlight>
                  <a:srgbClr val="F8F9FA"/>
                </a:highlight>
              </a:rPr>
              <a:t>LTE-Advanced bergantung pada dua teknologi utama untuk mencapai tingkat data yang tinggi dan efisiensi spektral: </a:t>
            </a:r>
            <a:endParaRPr sz="1400">
              <a:solidFill>
                <a:srgbClr val="222222"/>
              </a:solidFill>
              <a:highlight>
                <a:srgbClr val="F8F9FA"/>
              </a:highlight>
            </a:endParaRPr>
          </a:p>
          <a:p>
            <a:pPr indent="-317500" lvl="0" marL="457200" marR="292100" rtl="0" algn="l">
              <a:spcBef>
                <a:spcPts val="1000"/>
              </a:spcBef>
              <a:spcAft>
                <a:spcPts val="0"/>
              </a:spcAft>
              <a:buClr>
                <a:srgbClr val="222222"/>
              </a:buClr>
              <a:buSzPts val="1400"/>
              <a:buChar char="-"/>
            </a:pPr>
            <a:r>
              <a:rPr lang="en-GB" sz="1400">
                <a:solidFill>
                  <a:srgbClr val="222222"/>
                </a:solidFill>
                <a:highlight>
                  <a:srgbClr val="F8F9FA"/>
                </a:highlight>
              </a:rPr>
              <a:t>Orthogonal Drequency Division Multiplexing (OFDM)</a:t>
            </a:r>
            <a:endParaRPr sz="1400">
              <a:solidFill>
                <a:srgbClr val="222222"/>
              </a:solidFill>
              <a:highlight>
                <a:srgbClr val="F8F9FA"/>
              </a:highlight>
            </a:endParaRPr>
          </a:p>
          <a:p>
            <a:pPr indent="-317500" lvl="0" marL="457200" marR="292100" rtl="0" algn="l">
              <a:spcBef>
                <a:spcPts val="0"/>
              </a:spcBef>
              <a:spcAft>
                <a:spcPts val="0"/>
              </a:spcAft>
              <a:buClr>
                <a:srgbClr val="222222"/>
              </a:buClr>
              <a:buSzPts val="1400"/>
              <a:buChar char="-"/>
            </a:pPr>
            <a:r>
              <a:rPr lang="en-GB" sz="1400">
                <a:solidFill>
                  <a:srgbClr val="222222"/>
                </a:solidFill>
                <a:highlight>
                  <a:srgbClr val="F8F9FA"/>
                </a:highlight>
              </a:rPr>
              <a:t>Multiple-input multiple-output (MIMO)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1677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5"/>
          <p:cNvSpPr txBox="1"/>
          <p:nvPr>
            <p:ph idx="1" type="subTitle"/>
          </p:nvPr>
        </p:nvSpPr>
        <p:spPr>
          <a:xfrm>
            <a:off x="311700" y="379575"/>
            <a:ext cx="8520600" cy="792600"/>
          </a:xfrm>
          <a:prstGeom prst="rect">
            <a:avLst/>
          </a:prstGeom>
        </p:spPr>
        <p:txBody>
          <a:bodyPr anchorCtr="0" anchor="t" bIns="91425" lIns="91425" spcFirstLastPara="1" rIns="91425" wrap="square" tIns="91425">
            <a:noAutofit/>
          </a:bodyPr>
          <a:lstStyle/>
          <a:p>
            <a:pPr indent="0" lvl="0" marL="450000" rtl="0" algn="just">
              <a:lnSpc>
                <a:spcPct val="115000"/>
              </a:lnSpc>
              <a:spcBef>
                <a:spcPts val="1200"/>
              </a:spcBef>
              <a:spcAft>
                <a:spcPts val="120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Organisasi Jaringan Seluler</a:t>
            </a:r>
            <a:endParaRPr/>
          </a:p>
        </p:txBody>
      </p:sp>
      <p:pic>
        <p:nvPicPr>
          <p:cNvPr id="68" name="Google Shape;68;p15"/>
          <p:cNvPicPr preferRelativeResize="0"/>
          <p:nvPr/>
        </p:nvPicPr>
        <p:blipFill>
          <a:blip r:embed="rId3">
            <a:alphaModFix/>
          </a:blip>
          <a:stretch>
            <a:fillRect/>
          </a:stretch>
        </p:blipFill>
        <p:spPr>
          <a:xfrm>
            <a:off x="843825" y="1552500"/>
            <a:ext cx="2789625" cy="3151034"/>
          </a:xfrm>
          <a:prstGeom prst="rect">
            <a:avLst/>
          </a:prstGeom>
          <a:noFill/>
          <a:ln>
            <a:noFill/>
          </a:ln>
        </p:spPr>
      </p:pic>
      <p:pic>
        <p:nvPicPr>
          <p:cNvPr id="69" name="Google Shape;69;p15"/>
          <p:cNvPicPr preferRelativeResize="0"/>
          <p:nvPr/>
        </p:nvPicPr>
        <p:blipFill rotWithShape="1">
          <a:blip r:embed="rId4">
            <a:alphaModFix/>
          </a:blip>
          <a:srcRect b="7019" l="0" r="0" t="-7020"/>
          <a:stretch/>
        </p:blipFill>
        <p:spPr>
          <a:xfrm>
            <a:off x="5092850" y="1275675"/>
            <a:ext cx="2789625" cy="3202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327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2400"/>
              </a:spcAft>
              <a:buClr>
                <a:schemeClr val="dk1"/>
              </a:buClr>
              <a:buSzPts val="1100"/>
              <a:buFont typeface="Arial"/>
              <a:buNone/>
            </a:pPr>
            <a:r>
              <a:rPr b="1" lang="en-GB" sz="1500">
                <a:solidFill>
                  <a:srgbClr val="1E1E1E"/>
                </a:solidFill>
                <a:highlight>
                  <a:srgbClr val="F8F9FA"/>
                </a:highlight>
              </a:rPr>
              <a:t>LTE sendiri mempunyai dua cara pengantaran yang dikenal dengan istilah FDD dan TDD.</a:t>
            </a:r>
            <a:endParaRPr b="1" sz="3000"/>
          </a:p>
        </p:txBody>
      </p:sp>
      <p:sp>
        <p:nvSpPr>
          <p:cNvPr id="238" name="Google Shape;238;p42"/>
          <p:cNvSpPr txBox="1"/>
          <p:nvPr>
            <p:ph idx="1" type="body"/>
          </p:nvPr>
        </p:nvSpPr>
        <p:spPr>
          <a:xfrm>
            <a:off x="311700" y="1152475"/>
            <a:ext cx="4400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FDD (</a:t>
            </a:r>
            <a:r>
              <a:rPr lang="en-GB">
                <a:solidFill>
                  <a:srgbClr val="1E1E1E"/>
                </a:solidFill>
                <a:highlight>
                  <a:srgbClr val="F8F9FA"/>
                </a:highlight>
              </a:rPr>
              <a:t>Frequency Division Duplexing</a:t>
            </a:r>
            <a:r>
              <a:rPr lang="en-GB">
                <a:solidFill>
                  <a:srgbClr val="1E1E1E"/>
                </a:solidFill>
                <a:highlight>
                  <a:srgbClr val="F8F9FA"/>
                </a:highlight>
                <a:latin typeface="Times New Roman"/>
                <a:ea typeface="Times New Roman"/>
                <a:cs typeface="Times New Roman"/>
                <a:sym typeface="Times New Roman"/>
              </a:rPr>
              <a:t>)</a:t>
            </a:r>
            <a:endParaRPr>
              <a:solidFill>
                <a:srgbClr val="1E1E1E"/>
              </a:solidFill>
              <a:highlight>
                <a:srgbClr val="F8F9FA"/>
              </a:highlight>
              <a:latin typeface="Times New Roman"/>
              <a:ea typeface="Times New Roman"/>
              <a:cs typeface="Times New Roman"/>
              <a:sym typeface="Times New Roman"/>
            </a:endParaRPr>
          </a:p>
          <a:p>
            <a:pPr indent="-342900" lvl="0" marL="457200" rtl="0" algn="l">
              <a:spcBef>
                <a:spcPts val="0"/>
              </a:spcBef>
              <a:spcAft>
                <a:spcPts val="0"/>
              </a:spcAft>
              <a:buClr>
                <a:srgbClr val="1E1E1E"/>
              </a:buClr>
              <a:buSzPts val="1800"/>
              <a:buChar char="-"/>
            </a:pPr>
            <a:r>
              <a:rPr lang="en-GB">
                <a:solidFill>
                  <a:srgbClr val="1E1E1E"/>
                </a:solidFill>
                <a:highlight>
                  <a:srgbClr val="F8F9FA"/>
                </a:highlight>
              </a:rPr>
              <a:t>TDD (Time Division Duplexing)</a:t>
            </a:r>
            <a:endParaRPr>
              <a:solidFill>
                <a:srgbClr val="1E1E1E"/>
              </a:solidFill>
              <a:highlight>
                <a:srgbClr val="F8F9FA"/>
              </a:highlight>
            </a:endParaRPr>
          </a:p>
          <a:p>
            <a:pPr indent="0" lvl="0" marL="457200" rtl="0" algn="l">
              <a:spcBef>
                <a:spcPts val="1600"/>
              </a:spcBef>
              <a:spcAft>
                <a:spcPts val="1600"/>
              </a:spcAft>
              <a:buNone/>
            </a:pPr>
            <a:r>
              <a:t/>
            </a:r>
            <a:endParaRPr sz="1300">
              <a:solidFill>
                <a:srgbClr val="1E1E1E"/>
              </a:solidFill>
              <a:highlight>
                <a:srgbClr val="F8F9FA"/>
              </a:highlight>
              <a:latin typeface="Times New Roman"/>
              <a:ea typeface="Times New Roman"/>
              <a:cs typeface="Times New Roman"/>
              <a:sym typeface="Times New Roman"/>
            </a:endParaRPr>
          </a:p>
        </p:txBody>
      </p:sp>
      <p:pic>
        <p:nvPicPr>
          <p:cNvPr id="239" name="Google Shape;239;p42"/>
          <p:cNvPicPr preferRelativeResize="0"/>
          <p:nvPr/>
        </p:nvPicPr>
        <p:blipFill>
          <a:blip r:embed="rId3">
            <a:alphaModFix/>
          </a:blip>
          <a:stretch>
            <a:fillRect/>
          </a:stretch>
        </p:blipFill>
        <p:spPr>
          <a:xfrm>
            <a:off x="3735425" y="1859275"/>
            <a:ext cx="5101225" cy="295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6"/>
          <p:cNvSpPr txBox="1"/>
          <p:nvPr>
            <p:ph idx="1" type="subTitle"/>
          </p:nvPr>
        </p:nvSpPr>
        <p:spPr>
          <a:xfrm>
            <a:off x="173425" y="310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1704975" y="247650"/>
            <a:ext cx="5734050" cy="464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Sejumlah pendekatan telah digunakan untuk mengatasi situasi ini, termasuk yang berikut: </a:t>
            </a:r>
            <a:endParaRPr/>
          </a:p>
          <a:p>
            <a:pPr indent="0" lvl="0" marL="0" rtl="0" algn="l">
              <a:spcBef>
                <a:spcPts val="1600"/>
              </a:spcBef>
              <a:spcAft>
                <a:spcPts val="0"/>
              </a:spcAft>
              <a:buNone/>
            </a:pPr>
            <a:r>
              <a:rPr lang="en-GB"/>
              <a:t>• Menambahkan saluran baru</a:t>
            </a:r>
            <a:endParaRPr/>
          </a:p>
          <a:p>
            <a:pPr indent="0" lvl="0" marL="0" rtl="0" algn="l">
              <a:spcBef>
                <a:spcPts val="1600"/>
              </a:spcBef>
              <a:spcAft>
                <a:spcPts val="0"/>
              </a:spcAft>
              <a:buNone/>
            </a:pPr>
            <a:r>
              <a:rPr lang="en-GB"/>
              <a:t>• Peminjaman frekuensi</a:t>
            </a:r>
            <a:endParaRPr/>
          </a:p>
          <a:p>
            <a:pPr indent="0" lvl="0" marL="0" rtl="0" algn="l">
              <a:spcBef>
                <a:spcPts val="1600"/>
              </a:spcBef>
              <a:spcAft>
                <a:spcPts val="1600"/>
              </a:spcAft>
              <a:buNone/>
            </a:pPr>
            <a:r>
              <a:rPr lang="en-GB"/>
              <a:t>• Pembelahan sel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2122950" y="367650"/>
            <a:ext cx="4100150" cy="440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6" name="Google Shape;96;p19"/>
          <p:cNvPicPr preferRelativeResize="0"/>
          <p:nvPr/>
        </p:nvPicPr>
        <p:blipFill>
          <a:blip r:embed="rId3">
            <a:alphaModFix/>
          </a:blip>
          <a:stretch>
            <a:fillRect/>
          </a:stretch>
        </p:blipFill>
        <p:spPr>
          <a:xfrm>
            <a:off x="353050" y="504325"/>
            <a:ext cx="8437900" cy="41348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3" name="Google Shape;103;p20"/>
          <p:cNvPicPr preferRelativeResize="0"/>
          <p:nvPr/>
        </p:nvPicPr>
        <p:blipFill>
          <a:blip r:embed="rId3">
            <a:alphaModFix/>
          </a:blip>
          <a:stretch>
            <a:fillRect/>
          </a:stretch>
        </p:blipFill>
        <p:spPr>
          <a:xfrm>
            <a:off x="774650" y="649075"/>
            <a:ext cx="7211551" cy="384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0" name="Google Shape;110;p21"/>
          <p:cNvPicPr preferRelativeResize="0"/>
          <p:nvPr/>
        </p:nvPicPr>
        <p:blipFill>
          <a:blip r:embed="rId3">
            <a:alphaModFix/>
          </a:blip>
          <a:stretch>
            <a:fillRect/>
          </a:stretch>
        </p:blipFill>
        <p:spPr>
          <a:xfrm>
            <a:off x="1863650" y="226163"/>
            <a:ext cx="4860726" cy="4691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