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59" r:id="rId7"/>
    <p:sldId id="263" r:id="rId8"/>
    <p:sldId id="261" r:id="rId9"/>
    <p:sldId id="262" r:id="rId10"/>
    <p:sldId id="264" r:id="rId11"/>
    <p:sldId id="279" r:id="rId12"/>
    <p:sldId id="280" r:id="rId13"/>
    <p:sldId id="281" r:id="rId14"/>
    <p:sldId id="282" r:id="rId15"/>
    <p:sldId id="266" r:id="rId16"/>
    <p:sldId id="268" r:id="rId17"/>
    <p:sldId id="271" r:id="rId18"/>
    <p:sldId id="270" r:id="rId19"/>
    <p:sldId id="272" r:id="rId20"/>
    <p:sldId id="278" r:id="rId21"/>
    <p:sldId id="273" r:id="rId22"/>
    <p:sldId id="274" r:id="rId23"/>
    <p:sldId id="275" r:id="rId24"/>
    <p:sldId id="276" r:id="rId25"/>
    <p:sldId id="277" r:id="rId26"/>
    <p:sldId id="283" r:id="rId27"/>
    <p:sldId id="284" r:id="rId28"/>
    <p:sldId id="285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-13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0FC3-D540-4EF6-AD2A-B94EC20DF079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386A-529C-4F11-96E9-71E4D7513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psf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1.bp.blogspot.com/-iqWpnxjeLaE/V3hX6a9HmvI/AAAAAAAAAyU/5QpQpRSoYBQu-PD6UGJVJMpNHR1N44bJQCLcB/s1600/Screenshot+from+2016-07-03+09-09-48.png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latest/user_guide.html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p.pypa.io/en/stable/reference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emrograman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858000" cy="36195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276600" y="5257800"/>
            <a:ext cx="2908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NAUFAL HADI PUTRA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55415004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4IA17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762000"/>
            <a:ext cx="379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Deep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28600"/>
            <a:ext cx="8991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detail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Kita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mengasosiasikan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key 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value (detail).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Catatan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keyharus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menemukan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informasi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immutable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key/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kunci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dictionary.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mutable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immutable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value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dictionary.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Dictionary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dispesifikasikan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pasangan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key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value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diapit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kurawal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 {key1: value1, key2: value2}.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List,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sequence. Kita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keanggotaan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index(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slicing),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iterasi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sequence.</a:t>
            </a:r>
          </a:p>
          <a:p>
            <a:pPr>
              <a:buFont typeface="Wingdings" pitchFamily="2" charset="2"/>
              <a:buChar char="Ø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koleksi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terurut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keberadaan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koleksi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urutan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koleksi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Referensi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mengisinya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 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merepresentasikan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menunjuk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dinamakan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obyek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class String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method-method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152400"/>
            <a:ext cx="6324600" cy="27699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Library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Standar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(Standard Library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getpass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Mendapatkan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echo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password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password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password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getpass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(prompt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'Password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Password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28600" y="3048000"/>
            <a:ext cx="8686800" cy="27392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random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random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fast pseudorandom number generator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berdasarkan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algoritma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Mersenne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Twister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0&lt;= n &lt; 1.0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0&lt;= n &lt; 1.0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0&lt;= n &lt; 1.0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random integer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1&lt;= n &lt;= 100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1&lt;= n &lt;= 100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bilangan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random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antara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1&lt;= n &lt;= 100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28600"/>
            <a:ext cx="8686800" cy="44627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datetime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datetime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tanggal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waktu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module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month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Tahun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tanggal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year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'Jam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hour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Menit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minute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waktu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second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sleep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sekarang2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datetime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sekarang2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sekarang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selisih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delta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total_seconds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228600" y="304800"/>
            <a:ext cx="8763000" cy="46782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math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math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fungsi-fungsi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matematika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konstanta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'pi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'e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faktorial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n!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 =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factorial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pangkat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'2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pangkat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12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pow(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akar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kuadrat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akar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kuadrat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10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logaritma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'log 8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'log 8 basis 10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'log 8 basis 10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log10(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trigonometri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'sin 90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derajat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sin(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radians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28600" y="304800"/>
            <a:ext cx="8763000" cy="48936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sys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sys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mengakses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konfigurasi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interpreter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runtime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berinteraksi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environment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sys / System-specific Configuration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argumen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terminal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argv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python: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platform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'platform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platform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letak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python interpreter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'executable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executable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byteorder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module yang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diimport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module built-in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modul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built-in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builtin_module_names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path import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'path import :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3A1A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path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04800" y="457200"/>
            <a:ext cx="8001000" cy="357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Python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konstruksi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memanipulasi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 + 2 = 5.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3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2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+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mendukung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macam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diantaranya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Aritmatika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(Arithmetic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Perbandingan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(Comparison (Relational)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Penugasan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(Assignment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Logika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(Logical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Bitwise (Bitwise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Keanggotaan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(Membership Operators)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Identitas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(Identity Operators)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685802"/>
          <a:ext cx="8686800" cy="6084380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  <a:gridCol w="2895600"/>
              </a:tblGrid>
              <a:tr h="387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Contoh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Penjelasan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Penjumlahan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 + 3 = 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Menjumlahkan nilai dari masing-masing operan atau bilangan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Pengurangan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4 - 1 = 3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Mengurangi nilai operan di sebelah kiri menggunakan operan di sebelah kanan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879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Perkalian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 * 4 = 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Mengalikan operan/bilangan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Pembagian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 / 5 = 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Untuk membagi operan di sebelah kiri menggunakan operan di sebelah kanan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965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Sisa Bagi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11 % 2 = 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Mendapatkan sisa pembagian dari operan di sebelah kiri operator ketika dibagi oleh operan di sebelah kanan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65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Pangkat </a:t>
                      </a: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**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 ** 2 = 64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Memangkatkan operan disebelah kiri operator dengan operan di sebelah kanan operator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93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Bulat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400" dirty="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//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 // 3 = 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Sama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seperti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Hanya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saja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angka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dibelakang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koma</a:t>
                      </a:r>
                      <a:r>
                        <a:rPr lang="en-US" sz="1400" dirty="0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dihilangkan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6248" marR="96248" marT="63980" marB="639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04800" y="152400"/>
            <a:ext cx="2362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Aritmatika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762000"/>
          <a:ext cx="8763000" cy="5950760"/>
        </p:xfrm>
        <a:graphic>
          <a:graphicData uri="http://schemas.openxmlformats.org/drawingml/2006/table">
            <a:tbl>
              <a:tblPr/>
              <a:tblGrid>
                <a:gridCol w="2921000"/>
                <a:gridCol w="2921000"/>
                <a:gridCol w="2921000"/>
              </a:tblGrid>
              <a:tr h="312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Contoh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Penjelasan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79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 smtClean="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 == 1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masing-masing operan memiliki nilai yang sama, maka kondisi bernilai benar atau True.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2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!=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!=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False Akan menghasilkan nilai kebalikan dari kondisi sebenarnya.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2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Tidak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&lt;&gt;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&lt;&gt;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False Akan menghasilkan nilai kebalikan dari kondisi sebenarnya.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besar dari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&gt;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nilai operan kiri lebih besar dari nilai operan kanan, maka kondisi menjadi benar.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9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kecil dari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&lt;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nilai operan kiri lebih kecil dari nilai operan kanan, maka kondisi menjadi benar.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besar atau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&gt;=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 True Jika nilai operan kiri lebih besar dari nilai operan kanan, atau sama, maka kondisi menjadi benar.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907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 kecil atau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&lt;=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bernilai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True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kanan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atau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maka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kondisi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menjadi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benar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261" marR="82261" marT="54682" marB="54682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76200" y="76200"/>
            <a:ext cx="88841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Perbandingan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perbandingan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(comparison operators)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membandingkan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masing-masing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286" y="618651"/>
          <a:ext cx="8839200" cy="6268104"/>
        </p:xfrm>
        <a:graphic>
          <a:graphicData uri="http://schemas.openxmlformats.org/drawingml/2006/table">
            <a:tbl>
              <a:tblPr/>
              <a:tblGrid>
                <a:gridCol w="2946400"/>
                <a:gridCol w="2946400"/>
                <a:gridCol w="2946400"/>
              </a:tblGrid>
              <a:tr h="25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Contoh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b="1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Penjelasan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453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= 1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di kanan ke dalam variabel yang berada di sebelah kiri.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Tambah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+=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ditambah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Kurang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-=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dikurangi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Kali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*= 2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dikali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Bagi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/= 4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dibagi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Sisa bagi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%=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dibagi dengan nilai di sebelah kanan. Yang diambil nantinya adalah sisa baginya.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Pangkat sama dengan </a:t>
                      </a: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**=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**=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Memberikan nilai variabel dengan nilai variabel itu sendiri dipangkatkan dengan nilai di sebelah kanan.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Pembagian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bulat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//=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//= 3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Membagi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bulat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sebelah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operator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sebelah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kanan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operator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kemudian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hasilnya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diisikan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operan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sebelah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kiri</a:t>
                      </a:r>
                      <a:r>
                        <a:rPr lang="en-US" sz="1200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860" marR="66860" marT="44444" marB="44444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74703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Penugasan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penugasan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memberikan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memodifikasi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914404"/>
          <a:ext cx="8763000" cy="5791198"/>
        </p:xfrm>
        <a:graphic>
          <a:graphicData uri="http://schemas.openxmlformats.org/drawingml/2006/table">
            <a:tbl>
              <a:tblPr/>
              <a:tblGrid>
                <a:gridCol w="4381500"/>
                <a:gridCol w="4381500"/>
              </a:tblGrid>
              <a:tr h="413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 dirty="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b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Keterangan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Aritmatika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~, +, -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*, /, %, //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Aritmatika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+, -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Aritmatika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&gt;&gt;, &lt;&lt;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^, |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Bitwise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&lt;=, &lt;, &gt;, &gt;=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Perbandingan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&lt;&gt; , ==, !=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Perbandingan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=, %=, /=, //=, -=, +=, *=, **=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Penugasan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is, is not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Identitas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in, not in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Membership (Keanggotaan)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>
                          <a:solidFill>
                            <a:srgbClr val="E83E8C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not, or, and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730"/>
                        </a:spcAft>
                      </a:pPr>
                      <a:r>
                        <a:rPr lang="en-US" sz="1400" dirty="0" err="1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Logika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4974" marR="104974" marT="69780" marB="69780" anchor="ctr">
                    <a:lnL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89916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Eksekusi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semua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operator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masing-masing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nantinya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paling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begitu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seterusnya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sampai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prioritas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terakhir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Python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interpretatif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multiguna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lain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susah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dibaca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dipahami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menekankan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keterbacaan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sintaks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Hal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dipelajari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pemula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menguasai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lain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1991,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bernama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3"/>
              </a:rPr>
              <a:t>Guido van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hlinkClick r:id="rId3"/>
              </a:rPr>
              <a:t>Rossum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Sampai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4"/>
              </a:rPr>
              <a:t>Python Software Foundation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hampir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bahkan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Linux,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hampir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distronya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menyertakan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simpel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diimplementasikan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programmer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mengutamakan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malah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sibuk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syntax error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"Python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simpel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menuliskan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print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diatas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mencetak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apapun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inginkan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kurung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().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Dibagian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akhir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kode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pun,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mengakhirnya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semicolon 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04800" y="228600"/>
            <a:ext cx="3048000" cy="7437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" y="762000"/>
            <a:ext cx="88392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dicadangkan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nilai-nilai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bahwa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memesan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ruang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nantinya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diubah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tertentu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macam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data. Di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dinamis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didekralasikan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tertentu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diubah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Penulisan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sendiri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aturan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tertentu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/underscore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selanjutnya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garis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/underscore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angka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Karakter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sensitif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(case-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sensitif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Artinya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kecil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huruf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besar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dibedakan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namaDepan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namadepan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berbeda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sangat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mudah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cukup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menuliskan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mengisinya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diikuti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ingin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dimasukan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152400"/>
            <a:ext cx="4572000" cy="74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52400" y="685800"/>
            <a:ext cx="8610600" cy="20928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keputusan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mengantisipasi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jalanya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diantaranya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if, else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True.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False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if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di-eksekusi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62000" y="2971800"/>
            <a:ext cx="7239000" cy="2154436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/TRUE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dibawahnya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/FALSE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dibawahnya</a:t>
            </a:r>
            <a:endParaRPr kumimoji="0" lang="en-US" sz="14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81000" y="5638800"/>
            <a:ext cx="8763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Ujian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 kali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Di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print("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28600" y="228600"/>
            <a:ext cx="7467600" cy="27392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keputusan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diambil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sesuai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diantaranya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if, else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True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False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04800" y="3124200"/>
            <a:ext cx="8686800" cy="1938992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else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TRUE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if,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FALSE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#Jika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TRUE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FALSE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else yang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Maaf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Lulus"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6201" y="5638800"/>
            <a:ext cx="883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Maaf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Lulus"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228600"/>
            <a:ext cx="8763000" cy="1446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Pengambilan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keputusan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merupakan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lanjutan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percabangan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logika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if”.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menyeleksi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kemungkinan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Hampir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“else”,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bedanya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Python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8600" y="1905000"/>
            <a:ext cx="8458200" cy="3447098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endParaRPr kumimoji="0" lang="en-US" sz="14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Minggu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Rabu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Kamis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Jumat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Sabtu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kuliah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elif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hari_ini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Minggu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5562600"/>
            <a:ext cx="7315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program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mencetak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libur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81000" y="381000"/>
            <a:ext cx="3352800" cy="7437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Loop Python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4800" y="914400"/>
            <a:ext cx="8229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umum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dieksekusi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berurutan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dijalankan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diikuti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seterusnya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situasi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sangat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banyak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manual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membuang-buang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tenaga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beratus-ratus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beribu-ribu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bagian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 Loop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04800" y="3505200"/>
            <a:ext cx="7391400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 Loop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dieksesusi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statement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berkali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-kali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selama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benar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" y="4724400"/>
            <a:ext cx="4419600" cy="1292662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21252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'The count is:'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       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9999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"Good bye!"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152400"/>
            <a:ext cx="8513549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Loop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for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kemampuan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mengulangi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urutan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apapun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seperti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list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While Loop.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8600" y="990600"/>
            <a:ext cx="6324600" cy="2105192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sederhana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999988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angka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angka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pengulangan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buah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"nanas"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jeruk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makanan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buah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Saya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makan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makanan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8600" y="3200400"/>
            <a:ext cx="8763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Nested Loop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memungkinkan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lingkaran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loop lain.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Bagian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menunjukkan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menggambarkan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konsep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Dibawah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Nested Loop.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" y="4267200"/>
            <a:ext cx="7162800" cy="2031325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Nested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&lt;=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)):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%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: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 is prime"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"Good bye!"Q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304800"/>
            <a:ext cx="8686800" cy="44062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blok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terorganisir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tindakan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/action.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memberikan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modularitas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lebih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aplikasi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tingkat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tinggi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fungsionalitas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dibutuhkan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aturan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sederhana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blok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def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kunci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diikuti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oleh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(()).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parameter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argumen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ditempatkan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parameter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opsional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 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dokumentasi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Blok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(:)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indentasi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ekspresi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keluar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opsional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menyampaikan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kembali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ekspresi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pemanggil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Pernyataan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pengembalian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argumen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return None.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5029200"/>
            <a:ext cx="3200400" cy="1077218"/>
          </a:xfrm>
          <a:prstGeom prst="rect">
            <a:avLst/>
          </a:prstGeom>
          <a:solidFill>
            <a:srgbClr val="EEEE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printme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):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"This prints a passed string into this function"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(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228600"/>
            <a:ext cx="7315200" cy="29854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58700" tIns="45720" rIns="1587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Jupyter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Notebook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aplikasi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web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cukup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menarik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bermanfaat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terutama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belajar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mengajar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ataupun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tutorial.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Aplikasi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mengijinkan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dokumen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berisi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sekitar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40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tersedia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),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persamaan-persamaan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LaTeX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),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visualisasi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matplotlib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GNUplot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Octave)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beserta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keterangannya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Notebook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nantinya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mudah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sekali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dishare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email,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Dropbox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Lebih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lengkapnya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tentang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Jupyter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Notebook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diakses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link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9180A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  <a:hlinkClick r:id="rId2"/>
              </a:rPr>
              <a:t>http://jupyter.org/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Sedangkan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tulisan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kali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menjelaskan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tentang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bagaimana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menginstall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Octave, Julia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Jupyter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Notebook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sedikit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cara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ketiga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plotting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grafik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Jupyter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Notebook.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9180A"/>
                </a:solidFill>
                <a:effectLst/>
                <a:latin typeface="Times New Roman" pitchFamily="18" charset="0"/>
                <a:ea typeface="Tahoma" pitchFamily="34" charset="0"/>
                <a:cs typeface="Times New Roman" pitchFamily="18" charset="0"/>
                <a:hlinkClick r:id="rId3"/>
              </a:rPr>
              <a:t>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9180A"/>
              </a:solidFill>
              <a:effectLst/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2050" name="Picture 2" descr="https://1.bp.blogspot.com/-iqWpnxjeLaE/V3hX6a9HmvI/AAAAAAAAAyU/5QpQpRSoYBQu-PD6UGJVJMpNHR1N44bJQCLcB/s640/Screenshot%2Bfrom%2B2016-07-03%2B09-09-48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2590800"/>
            <a:ext cx="6096000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library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informatif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Python. Hal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terintegrasi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Data stack,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dukungan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data panda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rutinitas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stats models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fitur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tawarkan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built-in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estetika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palet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warna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plot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mengungkapkan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pola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memvisualisasikan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distribusi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univariat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bivariat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membandingkan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subset data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memvisualisasikan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regresi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linier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independen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dependen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memvisualisasikan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matriks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pengelompokan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matriks-matriks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plot data time series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statistik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estimasi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fleksibel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representasi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ketidakpastian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sekitar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estimasi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Abstraksi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tingkat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grid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penataan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plot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visualisasi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kompleks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048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https://www.petanikode.com/python-windows/</a:t>
            </a:r>
          </a:p>
          <a:p>
            <a:r>
              <a:rPr lang="en-US" dirty="0" smtClean="0"/>
              <a:t>https://belajarpython.com</a:t>
            </a:r>
          </a:p>
          <a:p>
            <a:r>
              <a:rPr lang="en-US" dirty="0" smtClean="0"/>
              <a:t>https://daengweb.id/berkenalan-dengan-python</a:t>
            </a:r>
          </a:p>
          <a:p>
            <a:r>
              <a:rPr lang="en-US" dirty="0" smtClean="0"/>
              <a:t>https://www.abiraf.com/blog/modules-python-yang-wajib-dimiliki---virtualenv-dan-pip</a:t>
            </a:r>
          </a:p>
          <a:p>
            <a:r>
              <a:rPr lang="en-US" dirty="0" smtClean="0"/>
              <a:t>http://sakti.github.io</a:t>
            </a:r>
          </a:p>
          <a:p>
            <a:r>
              <a:rPr lang="en-US" dirty="0" smtClean="0"/>
              <a:t>https://</a:t>
            </a:r>
            <a:r>
              <a:rPr lang="en-US" dirty="0" smtClean="0"/>
              <a:t>komputasistat.blogspot.com/2017/04/instalasi-python-dan-menggunakan-ide.html</a:t>
            </a:r>
          </a:p>
          <a:p>
            <a:r>
              <a:rPr lang="en-US" dirty="0" smtClean="0"/>
              <a:t>http</a:t>
            </a:r>
            <a:r>
              <a:rPr lang="en-US" smtClean="0"/>
              <a:t>://</a:t>
            </a:r>
            <a:r>
              <a:rPr lang="en-US" smtClean="0"/>
              <a:t>luckybinuntung.blogspot.com/2016/01/v-behaviorurldefaultvmlo.html</a:t>
            </a:r>
          </a:p>
          <a:p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533400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Windows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gampang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Langkah-langkanya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menginstal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software Windows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umumnya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next-next-finish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Tapi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konfigurasi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ditengah-tengah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agar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dikenali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CMD.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instal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panduan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3. Download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resmi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(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2"/>
              </a:rPr>
              <a:t>python.org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4102" name="Picture 6" descr="Download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819400"/>
            <a:ext cx="5572125" cy="3473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4800" y="304800"/>
            <a:ext cx="43434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Buka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File python-3.msi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download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selesai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mendapatkan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file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python-3.4.2.msi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 File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python-3.4.2.msi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file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instalator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python. File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instalasi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sistem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windows.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Klik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ganda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mengeksekusinya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 descr="File instalator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28600"/>
            <a:ext cx="3840480" cy="2743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28600" y="3276600"/>
            <a:ext cx="472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Pengguna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diminta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siapa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boleh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memakai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‘Install for all users’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agar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komputernya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2" descr="Pemilihan Pengguna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200400"/>
            <a:ext cx="3886200" cy="3347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52400" y="381000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Lokasi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Instalasi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lokasi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diinstal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Biarkan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saja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C:\python34\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klik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 descr="Lokasi Inst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57200"/>
            <a:ext cx="2971800" cy="2563906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2400" y="1981200"/>
            <a:ext cx="5181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Kostumisasi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tahapan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fitur-fitur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diinstal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Jangan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lupa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mengaktifkan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‘Add python.exe to path’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agar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Times New Roman" pitchFamily="18" charset="0"/>
                <a:cs typeface="Times New Roman" pitchFamily="18" charset="0"/>
              </a:rPr>
              <a:t>python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dikenali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 CMD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(Command Prompt)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4" name="Picture 6" descr="Kustomisasi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52800"/>
            <a:ext cx="2670464" cy="2286001"/>
          </a:xfrm>
          <a:prstGeom prst="rect">
            <a:avLst/>
          </a:prstGeom>
          <a:noFill/>
        </p:spPr>
      </p:pic>
      <p:pic>
        <p:nvPicPr>
          <p:cNvPr id="17416" name="Picture 8" descr="Kustomisasi Pyth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352800"/>
            <a:ext cx="2667000" cy="230022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971800" y="3429000"/>
            <a:ext cx="266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diaktifkan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5719227"/>
            <a:ext cx="51054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Selesai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Klik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28600" y="685800"/>
            <a:ext cx="8763000" cy="389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Python Package Manager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Jika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PHP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hadir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Composer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Nodes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npm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-nya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hadir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package manager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dimana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mencari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install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modules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library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installasi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yaitu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pip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singkatan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ip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nstalls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IP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nstalls 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ackages,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kepanjangannya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diperhatikan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memang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kalau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diartikan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terdengar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aneh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Bayangkan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app store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biasa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package manager),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menginstall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me-manage modules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package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installasi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fungsi-fungsi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PIP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Install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uninstall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search modules yang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tersedia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Walaupun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fungsinya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dibandingkan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menambahkan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konvesional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men-download source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mencarinya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internet,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menambahkannya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site-packages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script setup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disediakan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berjumlah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merepotkan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keep on track modules-modules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mengatasi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modules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 line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mengetik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commandnya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command-command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install &lt;package name&gt;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 "pip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me-download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terakhir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beserta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dependencies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dibutuhkannya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show &lt;package name&gt;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diberikan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lokasi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dependencies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list</a:t>
            </a: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uninstall &lt;package name&gt;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self-explanatory.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website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PyPI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(Python Packages Index).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pip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==1.6.0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lagi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kelebihan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pip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list package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install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menuliskannya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txt file,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ingin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packages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terinstall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anda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me-run txt file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mengikuti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ini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command-command lain yang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tersedia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jelasnya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lihat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dokumentasinya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72411"/>
          <a:ext cx="8534400" cy="490819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24055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Tipe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Data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Contoh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Penjelasan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True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False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benar True yang bernilai 1, atau salah False yang bernilai 0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"Ayo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belajar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Python"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karakter/kalimat bisa berupa huruf angka, dll (diapit tanda " atau ')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4055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25 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1209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bilangan bulat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4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3.14 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0.99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200">
                          <a:latin typeface="Times New Roman" pitchFamily="18" charset="0"/>
                          <a:cs typeface="Times New Roman" pitchFamily="18" charset="0"/>
                        </a:rPr>
                        <a:t>Menyatakan bilangan yang mempunyai koma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9a 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 1d3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bilangan dalam format heksa (bilangan berbasis 16)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619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Complex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 + 5j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Menyatakan pasangan angka real dan imajiner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List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['xyz', 786, 2.23]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Data untaian yang menyimpan berbagai tipe data dan isinya bisa diubah-ubah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Tuple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('xyz', 768, 2.23)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Data untaian yang menyimpan berbagai tipe data tapi isinya tidak bisa diubah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94201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Dictionary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{'nama': 'adi','id':2}</a:t>
                      </a: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Data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untaian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yang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menyimpan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berbagai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tipe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data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berupa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pasangan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penunjuk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itchFamily="18" charset="0"/>
                          <a:cs typeface="Times New Roman" pitchFamily="18" charset="0"/>
                        </a:rPr>
                        <a:t>nilai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6070" marR="46070" marT="30713" marB="30713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" y="152400"/>
            <a:ext cx="8991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Python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suatu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media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atau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memori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menampung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sendiri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cukup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bila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bandingkan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yang lain.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bahasa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Python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" y="917912"/>
            <a:ext cx="89916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koleksi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terurut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sequence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rangkaian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list.</a:t>
            </a:r>
            <a:endParaRPr lang="en-US" sz="1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ditutup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[] (list literal).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mengurangi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mencari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Karena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mengurangi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item,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mutable.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73642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Pengenalan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singkat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penggunaan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Ketika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mengisinya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integer 5,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(instance)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int.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membaca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help(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membaca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dokumentasi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integer.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Sebagai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Python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menyediakan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 append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list.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contoh_list.append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('item 1')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menambahkan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string 'item 1'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contoh_list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Perhatikan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notasi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titik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mengakses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method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juga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mempunyai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field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halnya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obyek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tersebut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73642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mirip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list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namun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bersifat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immutable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tidak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bisa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diubah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setelah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didefinisikan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2B36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dibuat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menspesifikasikan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dipisahkan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menggunakan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koma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opsional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diapit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kurung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8600" y="15240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adalah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dapat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mengorganisasikan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kumpulan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struktur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data yang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dalam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2B3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Python.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2275</Words>
  <Application>Microsoft Office PowerPoint</Application>
  <PresentationFormat>On-screen Show (4:3)</PresentationFormat>
  <Paragraphs>494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Python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30</cp:revision>
  <dcterms:created xsi:type="dcterms:W3CDTF">2019-03-22T14:01:45Z</dcterms:created>
  <dcterms:modified xsi:type="dcterms:W3CDTF">2019-03-31T12:04:24Z</dcterms:modified>
</cp:coreProperties>
</file>