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3" r:id="rId4"/>
    <p:sldId id="258" r:id="rId5"/>
    <p:sldId id="259" r:id="rId6"/>
    <p:sldId id="262" r:id="rId7"/>
    <p:sldId id="260" r:id="rId8"/>
    <p:sldId id="261" r:id="rId9"/>
    <p:sldId id="264" r:id="rId10"/>
    <p:sldId id="265" r:id="rId11"/>
  </p:sldIdLst>
  <p:sldSz cx="9144000" cy="5143500" type="screen16x9"/>
  <p:notesSz cx="6850063" cy="9982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14" autoAdjust="0"/>
  </p:normalViewPr>
  <p:slideViewPr>
    <p:cSldViewPr snapToGrid="0">
      <p:cViewPr varScale="1">
        <p:scale>
          <a:sx n="115" d="100"/>
          <a:sy n="115" d="100"/>
        </p:scale>
        <p:origin x="684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8625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79850" y="0"/>
            <a:ext cx="2968625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D9335-F48D-478E-89E7-1A68E562B570}" type="datetimeFigureOut">
              <a:rPr lang="id-ID" smtClean="0"/>
              <a:t>18/01/2019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1247775"/>
            <a:ext cx="5988050" cy="3368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803775"/>
            <a:ext cx="5480050" cy="3930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82138"/>
            <a:ext cx="2968625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79850" y="9482138"/>
            <a:ext cx="2968625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643B8-CD2C-441E-982A-7AC4BF4BD24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06441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1025-0751-4827-855D-1DAD068AA2D6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2C3E-467B-40F0-AA4A-5B3C039EA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0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1025-0751-4827-855D-1DAD068AA2D6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2C3E-467B-40F0-AA4A-5B3C039EA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9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3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3" y="273843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1025-0751-4827-855D-1DAD068AA2D6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2C3E-467B-40F0-AA4A-5B3C039EA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57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1025-0751-4827-855D-1DAD068AA2D6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2C3E-467B-40F0-AA4A-5B3C039EA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33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6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1025-0751-4827-855D-1DAD068AA2D6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2C3E-467B-40F0-AA4A-5B3C039EA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8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1025-0751-4827-855D-1DAD068AA2D6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2C3E-467B-40F0-AA4A-5B3C039EA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0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3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3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1025-0751-4827-855D-1DAD068AA2D6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2C3E-467B-40F0-AA4A-5B3C039EA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30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1025-0751-4827-855D-1DAD068AA2D6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2C3E-467B-40F0-AA4A-5B3C039EA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45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1025-0751-4827-855D-1DAD068AA2D6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2C3E-467B-40F0-AA4A-5B3C039EA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41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1025-0751-4827-855D-1DAD068AA2D6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2C3E-467B-40F0-AA4A-5B3C039EA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1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1025-0751-4827-855D-1DAD068AA2D6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2C3E-467B-40F0-AA4A-5B3C039EA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7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11025-0751-4827-855D-1DAD068AA2D6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52C3E-467B-40F0-AA4A-5B3C039EAA2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645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3908" y="1846263"/>
            <a:ext cx="6400800" cy="457200"/>
          </a:xfrm>
        </p:spPr>
        <p:txBody>
          <a:bodyPr/>
          <a:lstStyle/>
          <a:p>
            <a:r>
              <a:rPr lang="id-ID" altLang="en-US" dirty="0" smtClean="0">
                <a:solidFill>
                  <a:srgbClr val="7030A0"/>
                </a:solidFill>
              </a:rPr>
              <a:t>APLIKASI MEMO </a:t>
            </a:r>
            <a:r>
              <a:rPr lang="id-ID" altLang="en-US" dirty="0" smtClean="0">
                <a:solidFill>
                  <a:srgbClr val="7030A0"/>
                </a:solidFill>
              </a:rPr>
              <a:t>DINAS ONLINE</a:t>
            </a:r>
            <a:endParaRPr lang="en-US" altLang="en-US" dirty="0">
              <a:solidFill>
                <a:srgbClr val="7030A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719966" y="402593"/>
            <a:ext cx="1182484" cy="11129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94193" y="2118797"/>
            <a:ext cx="333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PT PERKEBUNAN NUSANTARA VIII</a:t>
            </a:r>
            <a:endParaRPr lang="id-ID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95319"/>
            <a:ext cx="9144000" cy="19583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428" y="727236"/>
            <a:ext cx="2397257" cy="235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23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Perlu Diputuskan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Aplikasi Memo Dinas Online diimplementasikan di kantor direksi dan di seluruh kebun / unit mulai tanggal 1 Februari 2019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46855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d-ID" sz="2800" b="1" dirty="0" smtClean="0"/>
              <a:t>Surat Keputusan Direksi</a:t>
            </a:r>
            <a:endParaRPr lang="id-ID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1800" dirty="0" smtClean="0"/>
              <a:t>Aplikasi Memo Online merupakan Tindak Lanjut dari Surat Edaran Direksi Nomor SE/I.1/902/XI/2018 perihal Program Pengurangan Biaya (Cost Reduction Program) tanggal 19 November 2018</a:t>
            </a:r>
          </a:p>
          <a:p>
            <a:r>
              <a:rPr lang="id-ID" sz="1800" dirty="0" smtClean="0"/>
              <a:t>Aplikasi Memo Online merupakan </a:t>
            </a:r>
            <a:r>
              <a:rPr lang="id-ID" sz="1800" dirty="0" smtClean="0"/>
              <a:t>implementasi </a:t>
            </a:r>
            <a:r>
              <a:rPr lang="id-ID" sz="1800" dirty="0" smtClean="0"/>
              <a:t>dari </a:t>
            </a:r>
            <a:r>
              <a:rPr lang="id-ID" sz="1800" dirty="0" smtClean="0"/>
              <a:t>salah satu upaya melakukan efisiensi Biaya </a:t>
            </a:r>
            <a:r>
              <a:rPr lang="id-ID" sz="1800" dirty="0" smtClean="0"/>
              <a:t>Umum </a:t>
            </a:r>
            <a:r>
              <a:rPr lang="id-ID" sz="1800" dirty="0" smtClean="0"/>
              <a:t>khususnya </a:t>
            </a:r>
            <a:r>
              <a:rPr lang="id-ID" sz="1800" dirty="0" smtClean="0"/>
              <a:t>pengurangan </a:t>
            </a:r>
            <a:r>
              <a:rPr lang="id-ID" sz="1800" dirty="0" smtClean="0"/>
              <a:t>biaya ATK dengan memaksimalkan program e-Office dan Group Chat</a:t>
            </a: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340660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dirty="0" smtClean="0"/>
              <a:t>Program Cost Reduction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RKAP 2019 Biaya ATK Kantor Direksi Rp. , asumsi penggunaan ATK untuk mencetak memo dinas sebesar 30%, akan  terjadi penurunan biaya ATK sebesar Rp. </a:t>
            </a:r>
          </a:p>
          <a:p>
            <a:r>
              <a:rPr lang="id-ID" dirty="0" smtClean="0"/>
              <a:t>RKAP 2019 Biaya ATK Kebun/Unit Rp. </a:t>
            </a:r>
            <a:r>
              <a:rPr lang="id-ID" dirty="0"/>
              <a:t>asumsi penggunaan ATK untuk mencetak memo dinas sebesar </a:t>
            </a:r>
            <a:r>
              <a:rPr lang="id-ID" dirty="0" smtClean="0"/>
              <a:t>20</a:t>
            </a:r>
            <a:r>
              <a:rPr lang="id-ID" dirty="0"/>
              <a:t>%, akan  terjadi penurunan biaya ATK sebesar Rp. </a:t>
            </a: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101933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d-ID" sz="2800" b="1" dirty="0" smtClean="0"/>
              <a:t>Fitur </a:t>
            </a:r>
            <a:r>
              <a:rPr lang="id-ID" sz="2800" b="1" dirty="0" smtClean="0"/>
              <a:t>Aplikasi Memo Dinas Online</a:t>
            </a:r>
            <a:endParaRPr lang="id-ID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sz="2000" dirty="0" smtClean="0"/>
              <a:t>Fitur pada Modul Memo Dinas Online :</a:t>
            </a:r>
          </a:p>
          <a:p>
            <a:pPr marL="612000" lvl="1" indent="-457200">
              <a:buFont typeface="+mj-lt"/>
              <a:buAutoNum type="arabicPeriod"/>
            </a:pPr>
            <a:r>
              <a:rPr lang="id-ID" sz="1800" dirty="0" smtClean="0"/>
              <a:t>Paperless, tidak perlu cetak memo sehingga penggunaan kertas dan tinta printer berkurang</a:t>
            </a:r>
          </a:p>
          <a:p>
            <a:pPr marL="612000" lvl="1" indent="-457200">
              <a:buFont typeface="+mj-lt"/>
              <a:buAutoNum type="arabicPeriod"/>
            </a:pPr>
            <a:r>
              <a:rPr lang="id-ID" sz="1800" dirty="0" smtClean="0"/>
              <a:t>Terintegrasi </a:t>
            </a:r>
            <a:r>
              <a:rPr lang="id-ID" sz="1800" dirty="0" smtClean="0"/>
              <a:t>dengan Aplikasi Office Automation (OA) untuk database hasil scan surat masuk</a:t>
            </a:r>
          </a:p>
          <a:p>
            <a:pPr marL="612000" lvl="1" indent="-457200">
              <a:buFont typeface="+mj-lt"/>
              <a:buAutoNum type="arabicPeriod"/>
            </a:pPr>
            <a:r>
              <a:rPr lang="id-ID" sz="1800" dirty="0" smtClean="0"/>
              <a:t>Memo terkirim secara realtime</a:t>
            </a:r>
          </a:p>
          <a:p>
            <a:pPr marL="612000" lvl="1" indent="-457200">
              <a:buFont typeface="+mj-lt"/>
              <a:buAutoNum type="arabicPeriod"/>
            </a:pPr>
            <a:r>
              <a:rPr lang="id-ID" sz="1800" dirty="0" smtClean="0"/>
              <a:t>Fitur tracking posisi memo dan tindak lanjut memo</a:t>
            </a:r>
          </a:p>
          <a:p>
            <a:pPr marL="612000" lvl="1" indent="-457200">
              <a:buFont typeface="+mj-lt"/>
              <a:buAutoNum type="arabicPeriod"/>
            </a:pPr>
            <a:r>
              <a:rPr lang="id-ID" sz="1800" dirty="0" smtClean="0"/>
              <a:t>Data memo tersimpan di server dan bisa dilihat kembali dengan mudah</a:t>
            </a: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470609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d-ID" sz="2800" b="1" dirty="0" smtClean="0"/>
              <a:t>Pengguna Aplikasi Memo Dinas </a:t>
            </a:r>
            <a:r>
              <a:rPr lang="id-ID" sz="2800" b="1" dirty="0" smtClean="0"/>
              <a:t>Online</a:t>
            </a:r>
            <a:endParaRPr lang="id-ID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1800" dirty="0" smtClean="0"/>
              <a:t>Direksi</a:t>
            </a:r>
          </a:p>
          <a:p>
            <a:r>
              <a:rPr lang="id-ID" sz="1800" dirty="0" smtClean="0"/>
              <a:t>Kepala Divisi/ GM / </a:t>
            </a:r>
            <a:r>
              <a:rPr lang="id-ID" sz="1800" dirty="0" smtClean="0"/>
              <a:t>Manager</a:t>
            </a:r>
            <a:endParaRPr lang="id-ID" sz="1800" dirty="0" smtClean="0"/>
          </a:p>
          <a:p>
            <a:r>
              <a:rPr lang="id-ID" sz="1800" dirty="0" smtClean="0"/>
              <a:t>Kasub Divisi /  Ka Bidang / Wakil Manager dan Asisten-Asisten</a:t>
            </a:r>
            <a:endParaRPr lang="id-ID" sz="1800" dirty="0" smtClean="0"/>
          </a:p>
          <a:p>
            <a:r>
              <a:rPr lang="id-ID" sz="1800" dirty="0" smtClean="0"/>
              <a:t>Staf Divisi, Staf Bidang dan Staf Kebun/Unit</a:t>
            </a:r>
            <a:endParaRPr lang="id-ID" sz="1800" dirty="0" smtClean="0"/>
          </a:p>
          <a:p>
            <a:r>
              <a:rPr lang="id-ID" sz="1800" dirty="0" smtClean="0"/>
              <a:t>Agendaris</a:t>
            </a: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120351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200" dirty="0" smtClean="0"/>
              <a:t>Fungsi Aplikasi Memo Dinas Online</a:t>
            </a:r>
            <a:endParaRPr lang="id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id-ID" dirty="0" smtClean="0"/>
              <a:t>Membaca database hasil scan surat dinas dari pihak luar PTPN VIII (SUDIN)</a:t>
            </a:r>
          </a:p>
          <a:p>
            <a:r>
              <a:rPr lang="id-ID" dirty="0" smtClean="0"/>
              <a:t>Menyampaikan scan SUDIN kepada direksi secara online</a:t>
            </a:r>
          </a:p>
          <a:p>
            <a:r>
              <a:rPr lang="id-ID" dirty="0" smtClean="0"/>
              <a:t>Direksi dapat memberikan disposisi dan menunjuk Divisi/GM/Kebun/Unit untuk menindaklanjuti SUDIN tersebut</a:t>
            </a:r>
          </a:p>
          <a:p>
            <a:r>
              <a:rPr lang="id-ID" dirty="0" smtClean="0"/>
              <a:t>Sekretaris Perusahaan dapat mendistribusikan SUDIN yang sudah disposisi direksi ke unit yang ditunjuk oleh direksi melalui Memo Dinas Pengantar SUDIN</a:t>
            </a:r>
          </a:p>
          <a:p>
            <a:r>
              <a:rPr lang="id-ID" dirty="0" smtClean="0"/>
              <a:t>Divisi/GM/Kebun/Unit dapat menerima SUDIN melalui Memo Dinas Pengantar SUDIN, untuk selanjutnya ditindaklanjuti sesuai dengan prosedur yang berlaku.</a:t>
            </a:r>
          </a:p>
          <a:p>
            <a:r>
              <a:rPr lang="id-ID" dirty="0" smtClean="0"/>
              <a:t>Divisi/GM/Kebun/Unit dapat membuat dan mengirim Memo Dinas ke unit lain sesuai dengan prosedur yang belaku</a:t>
            </a:r>
          </a:p>
          <a:p>
            <a:r>
              <a:rPr lang="id-ID" dirty="0" smtClean="0"/>
              <a:t>Divisi/GM/Kebun/Unit dapat menerima dan menindaklanjuti Memo Dinas dari unit lain</a:t>
            </a:r>
          </a:p>
          <a:p>
            <a:r>
              <a:rPr lang="id-ID" dirty="0" smtClean="0"/>
              <a:t>Direksi serta Divisi/GM/Kebun/Unit dapat melakukan pemantauan penyelesaian atas tindak lanjut dari SUDIN atau Memo Dinas yang dikirm atau diterima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16322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266413" cy="597658"/>
          </a:xfrm>
        </p:spPr>
        <p:txBody>
          <a:bodyPr>
            <a:normAutofit/>
          </a:bodyPr>
          <a:lstStyle/>
          <a:p>
            <a:r>
              <a:rPr lang="id-ID" sz="2800" dirty="0" smtClean="0"/>
              <a:t>Diagram </a:t>
            </a:r>
            <a:r>
              <a:rPr lang="id-ID" sz="2800" dirty="0" smtClean="0"/>
              <a:t>Alur Aplikasi </a:t>
            </a:r>
            <a:r>
              <a:rPr lang="id-ID" sz="2800" dirty="0" smtClean="0"/>
              <a:t>Memo Online</a:t>
            </a:r>
            <a:endParaRPr lang="id-ID" sz="2800" dirty="0"/>
          </a:p>
        </p:txBody>
      </p:sp>
      <p:sp>
        <p:nvSpPr>
          <p:cNvPr id="5" name="Flowchart: Terminator 4"/>
          <p:cNvSpPr/>
          <p:nvPr/>
        </p:nvSpPr>
        <p:spPr>
          <a:xfrm>
            <a:off x="1575305" y="1254980"/>
            <a:ext cx="624469" cy="23739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700" dirty="0" smtClean="0"/>
              <a:t>Start</a:t>
            </a:r>
            <a:endParaRPr lang="id-ID" sz="700" dirty="0"/>
          </a:p>
        </p:txBody>
      </p:sp>
      <p:sp>
        <p:nvSpPr>
          <p:cNvPr id="6" name="Flowchart: Data 5"/>
          <p:cNvSpPr/>
          <p:nvPr/>
        </p:nvSpPr>
        <p:spPr>
          <a:xfrm>
            <a:off x="1237790" y="1784195"/>
            <a:ext cx="1092819" cy="46835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700" dirty="0" smtClean="0"/>
              <a:t>Agendaris Sekper scan surat masuk</a:t>
            </a:r>
            <a:endParaRPr lang="id-ID" sz="700" dirty="0"/>
          </a:p>
        </p:txBody>
      </p:sp>
      <p:sp>
        <p:nvSpPr>
          <p:cNvPr id="7" name="Flowchart: Process 6"/>
          <p:cNvSpPr/>
          <p:nvPr/>
        </p:nvSpPr>
        <p:spPr>
          <a:xfrm>
            <a:off x="1338149" y="2439763"/>
            <a:ext cx="892100" cy="65792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700" dirty="0" smtClean="0"/>
              <a:t>Kirim hasil scan surat masuk ke Direksi</a:t>
            </a:r>
            <a:endParaRPr lang="id-ID" sz="700" dirty="0"/>
          </a:p>
        </p:txBody>
      </p:sp>
      <p:sp>
        <p:nvSpPr>
          <p:cNvPr id="8" name="Flowchart: Data 7"/>
          <p:cNvSpPr/>
          <p:nvPr/>
        </p:nvSpPr>
        <p:spPr>
          <a:xfrm>
            <a:off x="1126279" y="3311603"/>
            <a:ext cx="1092819" cy="46835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700" dirty="0" smtClean="0"/>
              <a:t>Direksi memberi Disposisi dan arahan</a:t>
            </a:r>
            <a:endParaRPr lang="id-ID" sz="700" dirty="0"/>
          </a:p>
        </p:txBody>
      </p:sp>
      <p:sp>
        <p:nvSpPr>
          <p:cNvPr id="9" name="Flowchart: Process 8"/>
          <p:cNvSpPr/>
          <p:nvPr/>
        </p:nvSpPr>
        <p:spPr>
          <a:xfrm>
            <a:off x="2995964" y="1258014"/>
            <a:ext cx="892100" cy="65792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700" dirty="0" smtClean="0"/>
              <a:t>Agendaris Sekper mendistribusikan surat hasil disposisi direksi ke masing masing Divisi</a:t>
            </a:r>
            <a:endParaRPr lang="id-ID" sz="700" dirty="0"/>
          </a:p>
        </p:txBody>
      </p:sp>
      <p:sp>
        <p:nvSpPr>
          <p:cNvPr id="10" name="Flowchart: Process 9"/>
          <p:cNvSpPr/>
          <p:nvPr/>
        </p:nvSpPr>
        <p:spPr>
          <a:xfrm>
            <a:off x="3007115" y="2110802"/>
            <a:ext cx="892100" cy="65792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700" dirty="0" smtClean="0"/>
              <a:t>Agendaris Divisi menerima surat masuk</a:t>
            </a:r>
            <a:endParaRPr lang="id-ID" sz="700" dirty="0"/>
          </a:p>
        </p:txBody>
      </p:sp>
      <p:sp>
        <p:nvSpPr>
          <p:cNvPr id="13" name="Flowchart: Decision 12"/>
          <p:cNvSpPr/>
          <p:nvPr/>
        </p:nvSpPr>
        <p:spPr>
          <a:xfrm>
            <a:off x="4493938" y="3077427"/>
            <a:ext cx="981307" cy="66467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700" dirty="0" smtClean="0"/>
              <a:t>Status surat rahasia?</a:t>
            </a:r>
            <a:endParaRPr lang="id-ID" sz="700" dirty="0"/>
          </a:p>
        </p:txBody>
      </p:sp>
      <p:sp>
        <p:nvSpPr>
          <p:cNvPr id="14" name="Flowchart: Terminator 13"/>
          <p:cNvSpPr/>
          <p:nvPr/>
        </p:nvSpPr>
        <p:spPr>
          <a:xfrm>
            <a:off x="4672358" y="3974046"/>
            <a:ext cx="624469" cy="23739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700" dirty="0" smtClean="0"/>
              <a:t>End</a:t>
            </a:r>
            <a:endParaRPr lang="id-ID" sz="700" dirty="0"/>
          </a:p>
        </p:txBody>
      </p:sp>
      <p:sp>
        <p:nvSpPr>
          <p:cNvPr id="15" name="Flowchart: Data 14"/>
          <p:cNvSpPr/>
          <p:nvPr/>
        </p:nvSpPr>
        <p:spPr>
          <a:xfrm>
            <a:off x="4356416" y="2252546"/>
            <a:ext cx="1263800" cy="59293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700" dirty="0" smtClean="0"/>
              <a:t>Kepala Divisi memberi Disposisi ke Kasubdiv beserta arahan</a:t>
            </a:r>
          </a:p>
        </p:txBody>
      </p:sp>
      <p:sp>
        <p:nvSpPr>
          <p:cNvPr id="16" name="Flowchart: Process 15"/>
          <p:cNvSpPr/>
          <p:nvPr/>
        </p:nvSpPr>
        <p:spPr>
          <a:xfrm>
            <a:off x="3007115" y="3084179"/>
            <a:ext cx="892100" cy="65792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700" dirty="0" smtClean="0"/>
              <a:t>Kepala Divisi membaca surat masuk</a:t>
            </a:r>
            <a:endParaRPr lang="id-ID" sz="700" dirty="0"/>
          </a:p>
        </p:txBody>
      </p:sp>
      <p:sp>
        <p:nvSpPr>
          <p:cNvPr id="17" name="Flowchart: Process 16"/>
          <p:cNvSpPr/>
          <p:nvPr/>
        </p:nvSpPr>
        <p:spPr>
          <a:xfrm>
            <a:off x="4538543" y="1247172"/>
            <a:ext cx="892100" cy="65792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700" dirty="0" smtClean="0"/>
              <a:t>Kepala Subdivisi membaca surat masuk</a:t>
            </a:r>
            <a:endParaRPr lang="id-ID" sz="700" dirty="0"/>
          </a:p>
        </p:txBody>
      </p:sp>
      <p:sp>
        <p:nvSpPr>
          <p:cNvPr id="18" name="Flowchart: Data 17"/>
          <p:cNvSpPr/>
          <p:nvPr/>
        </p:nvSpPr>
        <p:spPr>
          <a:xfrm>
            <a:off x="6159184" y="1290507"/>
            <a:ext cx="1263800" cy="59293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700" dirty="0" smtClean="0"/>
              <a:t>Menginputkan informasi ke sistem progres tindak lanjut surat</a:t>
            </a:r>
          </a:p>
        </p:txBody>
      </p:sp>
      <p:sp>
        <p:nvSpPr>
          <p:cNvPr id="19" name="Flowchart: Data 18"/>
          <p:cNvSpPr/>
          <p:nvPr/>
        </p:nvSpPr>
        <p:spPr>
          <a:xfrm>
            <a:off x="6159179" y="2266919"/>
            <a:ext cx="1263800" cy="59293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700" dirty="0" smtClean="0"/>
              <a:t>Klik tombol Selesai apabila surat telah selesai di TL</a:t>
            </a:r>
          </a:p>
        </p:txBody>
      </p:sp>
      <p:cxnSp>
        <p:nvCxnSpPr>
          <p:cNvPr id="25" name="Elbow Connector 24"/>
          <p:cNvCxnSpPr>
            <a:stCxn id="6" idx="4"/>
            <a:endCxn id="7" idx="0"/>
          </p:cNvCxnSpPr>
          <p:nvPr/>
        </p:nvCxnSpPr>
        <p:spPr>
          <a:xfrm rot="5400000">
            <a:off x="1690592" y="2346154"/>
            <a:ext cx="18721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5" idx="2"/>
            <a:endCxn id="6" idx="0"/>
          </p:cNvCxnSpPr>
          <p:nvPr/>
        </p:nvCxnSpPr>
        <p:spPr>
          <a:xfrm rot="16200000" flipH="1">
            <a:off x="1744602" y="1635315"/>
            <a:ext cx="291817" cy="59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7" idx="2"/>
            <a:endCxn id="8" idx="0"/>
          </p:cNvCxnSpPr>
          <p:nvPr/>
        </p:nvCxnSpPr>
        <p:spPr>
          <a:xfrm rot="5400000">
            <a:off x="1676126" y="3203530"/>
            <a:ext cx="213918" cy="22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8" idx="5"/>
            <a:endCxn id="9" idx="1"/>
          </p:cNvCxnSpPr>
          <p:nvPr/>
        </p:nvCxnSpPr>
        <p:spPr>
          <a:xfrm flipV="1">
            <a:off x="2109816" y="1586975"/>
            <a:ext cx="886148" cy="19588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9" idx="2"/>
            <a:endCxn id="10" idx="0"/>
          </p:cNvCxnSpPr>
          <p:nvPr/>
        </p:nvCxnSpPr>
        <p:spPr>
          <a:xfrm rot="16200000" flipH="1">
            <a:off x="3350156" y="2007793"/>
            <a:ext cx="194866" cy="111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0" idx="2"/>
            <a:endCxn id="16" idx="0"/>
          </p:cNvCxnSpPr>
          <p:nvPr/>
        </p:nvCxnSpPr>
        <p:spPr>
          <a:xfrm rot="5400000">
            <a:off x="3295438" y="2926451"/>
            <a:ext cx="31545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6" idx="3"/>
            <a:endCxn id="13" idx="1"/>
          </p:cNvCxnSpPr>
          <p:nvPr/>
        </p:nvCxnSpPr>
        <p:spPr>
          <a:xfrm flipV="1">
            <a:off x="3899215" y="3409764"/>
            <a:ext cx="594723" cy="33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3" idx="2"/>
            <a:endCxn id="14" idx="0"/>
          </p:cNvCxnSpPr>
          <p:nvPr/>
        </p:nvCxnSpPr>
        <p:spPr>
          <a:xfrm rot="16200000" flipH="1">
            <a:off x="4868620" y="3858072"/>
            <a:ext cx="23194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3" idx="0"/>
            <a:endCxn id="15" idx="4"/>
          </p:cNvCxnSpPr>
          <p:nvPr/>
        </p:nvCxnSpPr>
        <p:spPr>
          <a:xfrm rot="5400000" flipH="1" flipV="1">
            <a:off x="4870481" y="2959592"/>
            <a:ext cx="231946" cy="37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5" idx="1"/>
            <a:endCxn id="17" idx="2"/>
          </p:cNvCxnSpPr>
          <p:nvPr/>
        </p:nvCxnSpPr>
        <p:spPr>
          <a:xfrm rot="16200000" flipV="1">
            <a:off x="4812729" y="2076958"/>
            <a:ext cx="347452" cy="37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7" idx="3"/>
            <a:endCxn id="18" idx="2"/>
          </p:cNvCxnSpPr>
          <p:nvPr/>
        </p:nvCxnSpPr>
        <p:spPr>
          <a:xfrm>
            <a:off x="5430643" y="1576133"/>
            <a:ext cx="854921" cy="108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8" idx="4"/>
            <a:endCxn id="19" idx="1"/>
          </p:cNvCxnSpPr>
          <p:nvPr/>
        </p:nvCxnSpPr>
        <p:spPr>
          <a:xfrm rot="5400000">
            <a:off x="6599344" y="2075178"/>
            <a:ext cx="383477" cy="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19" idx="4"/>
          </p:cNvCxnSpPr>
          <p:nvPr/>
        </p:nvCxnSpPr>
        <p:spPr>
          <a:xfrm rot="5400000">
            <a:off x="6575474" y="3075459"/>
            <a:ext cx="43121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Terminator 50"/>
          <p:cNvSpPr/>
          <p:nvPr/>
        </p:nvSpPr>
        <p:spPr>
          <a:xfrm>
            <a:off x="6485202" y="3308380"/>
            <a:ext cx="624469" cy="23739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700" dirty="0" smtClean="0"/>
              <a:t>End</a:t>
            </a:r>
            <a:endParaRPr lang="id-ID" sz="700" dirty="0"/>
          </a:p>
        </p:txBody>
      </p:sp>
      <p:sp>
        <p:nvSpPr>
          <p:cNvPr id="55" name="TextBox 54"/>
          <p:cNvSpPr txBox="1"/>
          <p:nvPr/>
        </p:nvSpPr>
        <p:spPr>
          <a:xfrm>
            <a:off x="724829" y="896192"/>
            <a:ext cx="1398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 smtClean="0"/>
              <a:t>1. Distribusi </a:t>
            </a:r>
            <a:r>
              <a:rPr lang="id-ID" sz="1200" dirty="0" smtClean="0"/>
              <a:t>SUDIN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159663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266413" cy="597658"/>
          </a:xfrm>
        </p:spPr>
        <p:txBody>
          <a:bodyPr>
            <a:normAutofit/>
          </a:bodyPr>
          <a:lstStyle/>
          <a:p>
            <a:r>
              <a:rPr lang="id-ID" sz="2800" dirty="0" smtClean="0"/>
              <a:t>Diagram Alur </a:t>
            </a:r>
            <a:r>
              <a:rPr lang="id-ID" sz="2800" dirty="0" smtClean="0"/>
              <a:t>Aplikasi Memo </a:t>
            </a:r>
            <a:r>
              <a:rPr lang="id-ID" sz="2800" dirty="0" smtClean="0"/>
              <a:t>Online</a:t>
            </a:r>
            <a:endParaRPr lang="id-ID" sz="2800" dirty="0"/>
          </a:p>
        </p:txBody>
      </p:sp>
      <p:sp>
        <p:nvSpPr>
          <p:cNvPr id="5" name="Flowchart: Terminator 4"/>
          <p:cNvSpPr/>
          <p:nvPr/>
        </p:nvSpPr>
        <p:spPr>
          <a:xfrm>
            <a:off x="1401131" y="1263689"/>
            <a:ext cx="624469" cy="23739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700" dirty="0" smtClean="0"/>
              <a:t>Start</a:t>
            </a:r>
            <a:endParaRPr lang="id-ID" sz="700" dirty="0"/>
          </a:p>
        </p:txBody>
      </p:sp>
      <p:sp>
        <p:nvSpPr>
          <p:cNvPr id="6" name="Flowchart: Data 5"/>
          <p:cNvSpPr/>
          <p:nvPr/>
        </p:nvSpPr>
        <p:spPr>
          <a:xfrm>
            <a:off x="1176827" y="1784195"/>
            <a:ext cx="1092819" cy="46835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700" dirty="0" smtClean="0"/>
              <a:t>Staf Divisi membuat konsep memo</a:t>
            </a:r>
            <a:endParaRPr lang="id-ID" sz="700" dirty="0"/>
          </a:p>
        </p:txBody>
      </p:sp>
      <p:sp>
        <p:nvSpPr>
          <p:cNvPr id="8" name="Flowchart: Data 7"/>
          <p:cNvSpPr/>
          <p:nvPr/>
        </p:nvSpPr>
        <p:spPr>
          <a:xfrm>
            <a:off x="1001484" y="3311603"/>
            <a:ext cx="1191487" cy="46835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700" dirty="0" smtClean="0"/>
              <a:t>Kadiv melakukan revisi memo dan verifikasi </a:t>
            </a:r>
            <a:endParaRPr lang="id-ID" sz="700" dirty="0"/>
          </a:p>
        </p:txBody>
      </p:sp>
      <p:sp>
        <p:nvSpPr>
          <p:cNvPr id="9" name="Flowchart: Process 8"/>
          <p:cNvSpPr/>
          <p:nvPr/>
        </p:nvSpPr>
        <p:spPr>
          <a:xfrm>
            <a:off x="2995964" y="1258014"/>
            <a:ext cx="892100" cy="65792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700" dirty="0" smtClean="0"/>
              <a:t>Agendaris Divisi mendistribusikan memo yang telah terverifikasi Kadiv</a:t>
            </a:r>
            <a:endParaRPr lang="id-ID" sz="700" dirty="0"/>
          </a:p>
        </p:txBody>
      </p:sp>
      <p:sp>
        <p:nvSpPr>
          <p:cNvPr id="10" name="Flowchart: Process 9"/>
          <p:cNvSpPr/>
          <p:nvPr/>
        </p:nvSpPr>
        <p:spPr>
          <a:xfrm>
            <a:off x="3007115" y="2110802"/>
            <a:ext cx="892100" cy="65792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700" dirty="0" smtClean="0"/>
              <a:t>Agendaris Divisi Penerima melakuan penerimaan memo masuk</a:t>
            </a:r>
            <a:endParaRPr lang="id-ID" sz="700" dirty="0"/>
          </a:p>
        </p:txBody>
      </p:sp>
      <p:sp>
        <p:nvSpPr>
          <p:cNvPr id="13" name="Flowchart: Decision 12"/>
          <p:cNvSpPr/>
          <p:nvPr/>
        </p:nvSpPr>
        <p:spPr>
          <a:xfrm>
            <a:off x="4493938" y="3077427"/>
            <a:ext cx="981307" cy="66467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700" dirty="0" smtClean="0"/>
              <a:t>Status memo rahasia?</a:t>
            </a:r>
            <a:endParaRPr lang="id-ID" sz="700" dirty="0"/>
          </a:p>
        </p:txBody>
      </p:sp>
      <p:sp>
        <p:nvSpPr>
          <p:cNvPr id="14" name="Flowchart: Terminator 13"/>
          <p:cNvSpPr/>
          <p:nvPr/>
        </p:nvSpPr>
        <p:spPr>
          <a:xfrm>
            <a:off x="4672358" y="3974046"/>
            <a:ext cx="624469" cy="23739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700" dirty="0" smtClean="0"/>
              <a:t>End</a:t>
            </a:r>
            <a:endParaRPr lang="id-ID" sz="700" dirty="0"/>
          </a:p>
        </p:txBody>
      </p:sp>
      <p:sp>
        <p:nvSpPr>
          <p:cNvPr id="15" name="Flowchart: Data 14"/>
          <p:cNvSpPr/>
          <p:nvPr/>
        </p:nvSpPr>
        <p:spPr>
          <a:xfrm>
            <a:off x="4356416" y="2252546"/>
            <a:ext cx="1263800" cy="59293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700" dirty="0" smtClean="0"/>
              <a:t>Kepala Divisi memberi Disposisi ke Kasubdiv beserta arahan</a:t>
            </a:r>
          </a:p>
        </p:txBody>
      </p:sp>
      <p:sp>
        <p:nvSpPr>
          <p:cNvPr id="16" name="Flowchart: Process 15"/>
          <p:cNvSpPr/>
          <p:nvPr/>
        </p:nvSpPr>
        <p:spPr>
          <a:xfrm>
            <a:off x="3007115" y="3084179"/>
            <a:ext cx="892100" cy="65792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700" dirty="0" smtClean="0"/>
              <a:t>Kepala Divisi membaca memo masuk</a:t>
            </a:r>
            <a:endParaRPr lang="id-ID" sz="700" dirty="0"/>
          </a:p>
        </p:txBody>
      </p:sp>
      <p:sp>
        <p:nvSpPr>
          <p:cNvPr id="17" name="Flowchart: Process 16"/>
          <p:cNvSpPr/>
          <p:nvPr/>
        </p:nvSpPr>
        <p:spPr>
          <a:xfrm>
            <a:off x="4538543" y="1247172"/>
            <a:ext cx="892100" cy="65792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700" dirty="0" smtClean="0"/>
              <a:t>Kepala Subdivisi membaca memo masuk</a:t>
            </a:r>
            <a:endParaRPr lang="id-ID" sz="700" dirty="0"/>
          </a:p>
        </p:txBody>
      </p:sp>
      <p:sp>
        <p:nvSpPr>
          <p:cNvPr id="18" name="Flowchart: Data 17"/>
          <p:cNvSpPr/>
          <p:nvPr/>
        </p:nvSpPr>
        <p:spPr>
          <a:xfrm>
            <a:off x="6159184" y="1290507"/>
            <a:ext cx="1263800" cy="59293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700" dirty="0" smtClean="0"/>
              <a:t>Menginputkan informasi ke sistem progres tindak lanjut surat</a:t>
            </a:r>
          </a:p>
        </p:txBody>
      </p:sp>
      <p:sp>
        <p:nvSpPr>
          <p:cNvPr id="19" name="Flowchart: Data 18"/>
          <p:cNvSpPr/>
          <p:nvPr/>
        </p:nvSpPr>
        <p:spPr>
          <a:xfrm>
            <a:off x="6159179" y="2266919"/>
            <a:ext cx="1263800" cy="59293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700" dirty="0" smtClean="0"/>
              <a:t>Klik tombol Selesai apabila surat telah selesai di TL</a:t>
            </a:r>
          </a:p>
        </p:txBody>
      </p:sp>
      <p:cxnSp>
        <p:nvCxnSpPr>
          <p:cNvPr id="25" name="Elbow Connector 24"/>
          <p:cNvCxnSpPr>
            <a:stCxn id="6" idx="4"/>
            <a:endCxn id="31" idx="1"/>
          </p:cNvCxnSpPr>
          <p:nvPr/>
        </p:nvCxnSpPr>
        <p:spPr>
          <a:xfrm rot="5400000">
            <a:off x="1603736" y="2367219"/>
            <a:ext cx="234175" cy="48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rot="16200000" flipH="1">
            <a:off x="1562842" y="1653794"/>
            <a:ext cx="291817" cy="59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31" idx="4"/>
            <a:endCxn id="8" idx="0"/>
          </p:cNvCxnSpPr>
          <p:nvPr/>
        </p:nvCxnSpPr>
        <p:spPr>
          <a:xfrm rot="5400000">
            <a:off x="1539127" y="3132321"/>
            <a:ext cx="356531" cy="20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8" idx="5"/>
            <a:endCxn id="9" idx="1"/>
          </p:cNvCxnSpPr>
          <p:nvPr/>
        </p:nvCxnSpPr>
        <p:spPr>
          <a:xfrm flipV="1">
            <a:off x="2109816" y="1586975"/>
            <a:ext cx="886148" cy="19588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9" idx="2"/>
            <a:endCxn id="10" idx="0"/>
          </p:cNvCxnSpPr>
          <p:nvPr/>
        </p:nvCxnSpPr>
        <p:spPr>
          <a:xfrm rot="16200000" flipH="1">
            <a:off x="3350156" y="2007793"/>
            <a:ext cx="194866" cy="111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0" idx="2"/>
            <a:endCxn id="16" idx="0"/>
          </p:cNvCxnSpPr>
          <p:nvPr/>
        </p:nvCxnSpPr>
        <p:spPr>
          <a:xfrm rot="5400000">
            <a:off x="3295438" y="2926451"/>
            <a:ext cx="31545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6" idx="3"/>
            <a:endCxn id="13" idx="1"/>
          </p:cNvCxnSpPr>
          <p:nvPr/>
        </p:nvCxnSpPr>
        <p:spPr>
          <a:xfrm flipV="1">
            <a:off x="3899215" y="3409764"/>
            <a:ext cx="594723" cy="33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3" idx="2"/>
            <a:endCxn id="14" idx="0"/>
          </p:cNvCxnSpPr>
          <p:nvPr/>
        </p:nvCxnSpPr>
        <p:spPr>
          <a:xfrm rot="16200000" flipH="1">
            <a:off x="4868620" y="3858072"/>
            <a:ext cx="23194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3" idx="0"/>
            <a:endCxn id="15" idx="4"/>
          </p:cNvCxnSpPr>
          <p:nvPr/>
        </p:nvCxnSpPr>
        <p:spPr>
          <a:xfrm rot="5400000" flipH="1" flipV="1">
            <a:off x="4870481" y="2959592"/>
            <a:ext cx="231946" cy="37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5" idx="1"/>
            <a:endCxn id="17" idx="2"/>
          </p:cNvCxnSpPr>
          <p:nvPr/>
        </p:nvCxnSpPr>
        <p:spPr>
          <a:xfrm rot="16200000" flipV="1">
            <a:off x="4812729" y="2076958"/>
            <a:ext cx="347452" cy="37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7" idx="3"/>
            <a:endCxn id="18" idx="2"/>
          </p:cNvCxnSpPr>
          <p:nvPr/>
        </p:nvCxnSpPr>
        <p:spPr>
          <a:xfrm>
            <a:off x="5430643" y="1576133"/>
            <a:ext cx="854921" cy="108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8" idx="4"/>
            <a:endCxn id="19" idx="1"/>
          </p:cNvCxnSpPr>
          <p:nvPr/>
        </p:nvCxnSpPr>
        <p:spPr>
          <a:xfrm rot="5400000">
            <a:off x="6599344" y="2075178"/>
            <a:ext cx="383477" cy="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19" idx="4"/>
          </p:cNvCxnSpPr>
          <p:nvPr/>
        </p:nvCxnSpPr>
        <p:spPr>
          <a:xfrm rot="5400000">
            <a:off x="6575474" y="3075459"/>
            <a:ext cx="43121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Terminator 50"/>
          <p:cNvSpPr/>
          <p:nvPr/>
        </p:nvSpPr>
        <p:spPr>
          <a:xfrm>
            <a:off x="6485202" y="3299671"/>
            <a:ext cx="624469" cy="23739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700" dirty="0" smtClean="0"/>
              <a:t>End</a:t>
            </a:r>
            <a:endParaRPr lang="id-ID" sz="700" dirty="0"/>
          </a:p>
        </p:txBody>
      </p:sp>
      <p:sp>
        <p:nvSpPr>
          <p:cNvPr id="55" name="TextBox 54"/>
          <p:cNvSpPr txBox="1"/>
          <p:nvPr/>
        </p:nvSpPr>
        <p:spPr>
          <a:xfrm>
            <a:off x="724829" y="896192"/>
            <a:ext cx="399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/>
              <a:t>2</a:t>
            </a:r>
            <a:r>
              <a:rPr lang="id-ID" sz="1200" dirty="0" smtClean="0"/>
              <a:t>. Mengirim dan menerima </a:t>
            </a:r>
            <a:r>
              <a:rPr lang="id-ID" sz="1200" dirty="0" smtClean="0"/>
              <a:t>Memo Dinas internal </a:t>
            </a:r>
            <a:r>
              <a:rPr lang="id-ID" sz="1200" dirty="0" smtClean="0"/>
              <a:t>PTPN VIII</a:t>
            </a:r>
            <a:endParaRPr lang="id-ID" sz="1200" dirty="0"/>
          </a:p>
        </p:txBody>
      </p:sp>
      <p:sp>
        <p:nvSpPr>
          <p:cNvPr id="31" name="Flowchart: Data 30"/>
          <p:cNvSpPr/>
          <p:nvPr/>
        </p:nvSpPr>
        <p:spPr>
          <a:xfrm>
            <a:off x="1126280" y="2486721"/>
            <a:ext cx="1184256" cy="46835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700" dirty="0" smtClean="0"/>
              <a:t>Kasubdiv melakukan revisi memo dan verifikasi </a:t>
            </a:r>
            <a:endParaRPr lang="id-ID" sz="700" dirty="0"/>
          </a:p>
        </p:txBody>
      </p:sp>
    </p:spTree>
    <p:extLst>
      <p:ext uri="{BB962C8B-B14F-4D97-AF65-F5344CB8AC3E}">
        <p14:creationId xmlns:p14="http://schemas.microsoft.com/office/powerpoint/2010/main" val="401215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Rencana Kerja Berikutnya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Sosialisasi kepada karyawan kantor direksi dan kantor GM</a:t>
            </a:r>
          </a:p>
          <a:p>
            <a:r>
              <a:rPr lang="id-ID" dirty="0" smtClean="0"/>
              <a:t>Sosialisasi kepada karyawan kebun/unit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39819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5138</TotalTime>
  <Words>537</Words>
  <Application>Microsoft Office PowerPoint</Application>
  <PresentationFormat>On-screen Show (16:9)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Surat Keputusan Direksi</vt:lpstr>
      <vt:lpstr>Program Cost Reduction</vt:lpstr>
      <vt:lpstr>Fitur Aplikasi Memo Dinas Online</vt:lpstr>
      <vt:lpstr>Pengguna Aplikasi Memo Dinas Online</vt:lpstr>
      <vt:lpstr>Fungsi Aplikasi Memo Dinas Online</vt:lpstr>
      <vt:lpstr>Diagram Alur Aplikasi Memo Online</vt:lpstr>
      <vt:lpstr>Diagram Alur Aplikasi Memo Online</vt:lpstr>
      <vt:lpstr>Rencana Kerja Berikutnya</vt:lpstr>
      <vt:lpstr>Perlu Diputuskan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yanto</dc:creator>
  <cp:lastModifiedBy>BdHendra</cp:lastModifiedBy>
  <cp:revision>82</cp:revision>
  <cp:lastPrinted>2018-10-12T05:26:19Z</cp:lastPrinted>
  <dcterms:created xsi:type="dcterms:W3CDTF">2017-01-20T11:30:26Z</dcterms:created>
  <dcterms:modified xsi:type="dcterms:W3CDTF">2019-01-21T01:29:35Z</dcterms:modified>
</cp:coreProperties>
</file>