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395342-668B-42AF-AD56-31E6F3D204AD}">
          <p14:sldIdLst>
            <p14:sldId id="256"/>
            <p14:sldId id="257"/>
            <p14:sldId id="258"/>
            <p14:sldId id="265"/>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77901" autoAdjust="0"/>
  </p:normalViewPr>
  <p:slideViewPr>
    <p:cSldViewPr snapToGrid="0">
      <p:cViewPr varScale="1">
        <p:scale>
          <a:sx n="56" d="100"/>
          <a:sy n="56" d="100"/>
        </p:scale>
        <p:origin x="12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9129FA-3C11-4E98-A0E6-46EF4291C2FD}" type="datetimeFigureOut">
              <a:rPr lang="en-US" smtClean="0"/>
              <a:t>4/25/2018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6B9EB-5AE0-4830-AA23-614256A1BC8E}" type="slidenum">
              <a:rPr lang="en-US" smtClean="0"/>
              <a:t>‹#›</a:t>
            </a:fld>
            <a:endParaRPr lang="en-US"/>
          </a:p>
        </p:txBody>
      </p:sp>
    </p:spTree>
    <p:extLst>
      <p:ext uri="{BB962C8B-B14F-4D97-AF65-F5344CB8AC3E}">
        <p14:creationId xmlns:p14="http://schemas.microsoft.com/office/powerpoint/2010/main" val="2327717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The flock size parameter controls the number of agents in the flock.</a:t>
            </a:r>
          </a:p>
          <a:p>
            <a:pPr marL="171450" indent="-171450">
              <a:buFontTx/>
              <a:buChar char="-"/>
            </a:pPr>
            <a:r>
              <a:rPr lang="en-US" sz="1200" b="0" i="0" kern="1200" dirty="0">
                <a:solidFill>
                  <a:schemeClr val="tx1"/>
                </a:solidFill>
                <a:effectLst/>
                <a:latin typeface="+mn-lt"/>
                <a:ea typeface="+mn-ea"/>
                <a:cs typeface="+mn-cs"/>
              </a:rPr>
              <a:t>Alignment, cohesion, seeking and separation are classic steering forces that dictate inter-agent behavior as multiple agents move along a directed path. </a:t>
            </a:r>
          </a:p>
          <a:p>
            <a:pPr marL="171450" indent="-171450">
              <a:buFontTx/>
              <a:buChar char="-"/>
            </a:pPr>
            <a:r>
              <a:rPr lang="en-US" sz="1200" b="0" i="0" kern="1200" dirty="0">
                <a:solidFill>
                  <a:schemeClr val="tx1"/>
                </a:solidFill>
                <a:effectLst/>
                <a:latin typeface="+mn-lt"/>
                <a:ea typeface="+mn-ea"/>
                <a:cs typeface="+mn-cs"/>
              </a:rPr>
              <a:t>Each agent also has an energy level to define how far the agent can move across the canvas. This energy level is a global parameter applied to all agents in the flock.</a:t>
            </a:r>
          </a:p>
          <a:p>
            <a:pPr marL="171450" indent="-171450">
              <a:buFontTx/>
              <a:buChar char="-"/>
            </a:pPr>
            <a:r>
              <a:rPr lang="en-US" sz="1200" b="0" i="0" kern="1200" dirty="0">
                <a:solidFill>
                  <a:schemeClr val="tx1"/>
                </a:solidFill>
                <a:effectLst/>
                <a:latin typeface="+mn-lt"/>
                <a:ea typeface="+mn-ea"/>
                <a:cs typeface="+mn-cs"/>
              </a:rPr>
              <a:t>Flock direction controls the general heading of the flock.</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946B9EB-5AE0-4830-AA23-614256A1BC8E}" type="slidenum">
              <a:rPr lang="en-US" smtClean="0"/>
              <a:t>5</a:t>
            </a:fld>
            <a:endParaRPr lang="en-US"/>
          </a:p>
        </p:txBody>
      </p:sp>
    </p:spTree>
    <p:extLst>
      <p:ext uri="{BB962C8B-B14F-4D97-AF65-F5344CB8AC3E}">
        <p14:creationId xmlns:p14="http://schemas.microsoft.com/office/powerpoint/2010/main" val="362498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input image is a digital photograph; the area in which the flock moves is the canvas which represents the generated artwork. The size of the canvas is generally the same size as the input image, if not larger.</a:t>
            </a:r>
          </a:p>
          <a:p>
            <a:r>
              <a:rPr lang="en-US" sz="1200" b="0" i="0" kern="1200" dirty="0">
                <a:solidFill>
                  <a:schemeClr val="tx1"/>
                </a:solidFill>
                <a:effectLst/>
                <a:latin typeface="+mn-lt"/>
                <a:ea typeface="+mn-ea"/>
                <a:cs typeface="+mn-cs"/>
              </a:rPr>
              <a:t>First, the user configures the flock parameters given in </a:t>
            </a:r>
            <a:r>
              <a:rPr lang="en-US" sz="1200" b="0" i="0" u="none" strike="noStrike" kern="1200" dirty="0">
                <a:solidFill>
                  <a:schemeClr val="tx1"/>
                </a:solidFill>
                <a:effectLst/>
                <a:latin typeface="+mn-lt"/>
                <a:ea typeface="+mn-ea"/>
                <a:cs typeface="+mn-cs"/>
              </a:rPr>
              <a:t>Table 1</a:t>
            </a:r>
            <a:r>
              <a:rPr lang="en-US" sz="1200" b="0" i="0" kern="1200" dirty="0">
                <a:solidFill>
                  <a:schemeClr val="tx1"/>
                </a:solidFill>
                <a:effectLst/>
                <a:latin typeface="+mn-lt"/>
                <a:ea typeface="+mn-ea"/>
                <a:cs typeface="+mn-cs"/>
              </a:rPr>
              <a:t>. The first flock is then set in motion. The system locates a start pixel with gradient value below threshold, Go. The flock brush is characterized by these parameters, flock size, steering force weights, separation distance and cohesion range. To begin, the flock brush is initiated and centered at the start pixel, i.e., refer to </a:t>
            </a:r>
            <a:r>
              <a:rPr lang="en-US" sz="1200" b="0" i="0" u="none" strike="noStrike" kern="1200" dirty="0">
                <a:solidFill>
                  <a:schemeClr val="tx1"/>
                </a:solidFill>
                <a:effectLst/>
                <a:latin typeface="+mn-lt"/>
                <a:ea typeface="+mn-ea"/>
                <a:cs typeface="+mn-cs"/>
              </a:rPr>
              <a:t>Fig. 4</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946B9EB-5AE0-4830-AA23-614256A1BC8E}" type="slidenum">
              <a:rPr lang="en-US" smtClean="0"/>
              <a:t>7</a:t>
            </a:fld>
            <a:endParaRPr lang="en-US"/>
          </a:p>
        </p:txBody>
      </p:sp>
    </p:spTree>
    <p:extLst>
      <p:ext uri="{BB962C8B-B14F-4D97-AF65-F5344CB8AC3E}">
        <p14:creationId xmlns:p14="http://schemas.microsoft.com/office/powerpoint/2010/main" val="1339471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next step is to determine the direction of travel for the flock brush, refer to </a:t>
            </a:r>
            <a:r>
              <a:rPr lang="en-US" sz="1200" b="0" i="0" u="none" strike="noStrike" kern="1200" dirty="0">
                <a:solidFill>
                  <a:schemeClr val="tx1"/>
                </a:solidFill>
                <a:effectLst/>
                <a:latin typeface="+mn-lt"/>
                <a:ea typeface="+mn-ea"/>
                <a:cs typeface="+mn-cs"/>
              </a:rPr>
              <a:t>Fig. 5</a:t>
            </a:r>
            <a:r>
              <a:rPr lang="en-US" sz="1200" b="0" i="0" kern="1200" dirty="0">
                <a:solidFill>
                  <a:schemeClr val="tx1"/>
                </a:solidFill>
                <a:effectLst/>
                <a:latin typeface="+mn-lt"/>
                <a:ea typeface="+mn-ea"/>
                <a:cs typeface="+mn-cs"/>
              </a:rPr>
              <a:t>. The direction can be defined by the user manually or determined by the image gradient at the starting pixel. The flock brush then proceeds to move in the chosen direction of interest. Brush strokes are thus imprinted incrementally as the flock moves about the canvas, see </a:t>
            </a:r>
            <a:r>
              <a:rPr lang="en-US" sz="1200" b="0" i="0" u="none" strike="noStrike" kern="1200" dirty="0">
                <a:solidFill>
                  <a:schemeClr val="tx1"/>
                </a:solidFill>
                <a:effectLst/>
                <a:latin typeface="+mn-lt"/>
                <a:ea typeface="+mn-ea"/>
                <a:cs typeface="+mn-cs"/>
              </a:rPr>
              <a:t>Fig. 6</a:t>
            </a:r>
            <a:r>
              <a:rPr lang="en-US" sz="1200" b="0" i="0" kern="1200" dirty="0">
                <a:solidFill>
                  <a:schemeClr val="tx1"/>
                </a:solidFill>
                <a:effectLst/>
                <a:latin typeface="+mn-lt"/>
                <a:ea typeface="+mn-ea"/>
                <a:cs typeface="+mn-cs"/>
              </a:rPr>
              <a:t>. The resultant form and shape of the stroke is determined by a combination of user specified parameters and flock forces.</a:t>
            </a:r>
            <a:endParaRPr lang="en-US" dirty="0"/>
          </a:p>
        </p:txBody>
      </p:sp>
      <p:sp>
        <p:nvSpPr>
          <p:cNvPr id="4" name="Slide Number Placeholder 3"/>
          <p:cNvSpPr>
            <a:spLocks noGrp="1"/>
          </p:cNvSpPr>
          <p:nvPr>
            <p:ph type="sldNum" sz="quarter" idx="10"/>
          </p:nvPr>
        </p:nvSpPr>
        <p:spPr/>
        <p:txBody>
          <a:bodyPr/>
          <a:lstStyle/>
          <a:p>
            <a:fld id="{C946B9EB-5AE0-4830-AA23-614256A1BC8E}" type="slidenum">
              <a:rPr lang="en-US" smtClean="0"/>
              <a:t>8</a:t>
            </a:fld>
            <a:endParaRPr lang="en-US"/>
          </a:p>
        </p:txBody>
      </p:sp>
    </p:spTree>
    <p:extLst>
      <p:ext uri="{BB962C8B-B14F-4D97-AF65-F5344CB8AC3E}">
        <p14:creationId xmlns:p14="http://schemas.microsoft.com/office/powerpoint/2010/main" val="3344962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color of the stroke is sampled directly from the source image. So the resultant stroke share the same color as sampled at the flock's position.</a:t>
            </a:r>
          </a:p>
          <a:p>
            <a:r>
              <a:rPr lang="en-US" sz="1200" b="0" i="0" kern="1200" dirty="0">
                <a:solidFill>
                  <a:schemeClr val="tx1"/>
                </a:solidFill>
                <a:effectLst/>
                <a:latin typeface="+mn-lt"/>
                <a:ea typeface="+mn-ea"/>
                <a:cs typeface="+mn-cs"/>
              </a:rPr>
              <a:t>The termination condition for the flock brush is met when the energy of the flock has been depleted or the edge trail vanishes. After one flock terminates another will be created for the next stroke. The above process iterates and complete until the pre-defined number of strokes to create is fulfilled.</a:t>
            </a:r>
          </a:p>
          <a:p>
            <a:r>
              <a:rPr lang="en-US" sz="1200" b="0" i="0" kern="1200" dirty="0">
                <a:solidFill>
                  <a:schemeClr val="tx1"/>
                </a:solidFill>
                <a:effectLst/>
                <a:latin typeface="+mn-lt"/>
                <a:ea typeface="+mn-ea"/>
                <a:cs typeface="+mn-cs"/>
              </a:rPr>
              <a:t>The shape of the stroke is defined by the steering forces. As the agents move in a flock, the steering forces may cause agents to overlay with another agent's path resulting in strokes that are non straight lines. Since artists in general do not draw or paint with rulers but instead uses a free-hand approach, this feature of the flock brush aids in creating a “free-hand” look.</a:t>
            </a:r>
          </a:p>
          <a:p>
            <a:r>
              <a:rPr lang="en-US" sz="1200" b="0" i="0" kern="1200">
                <a:solidFill>
                  <a:schemeClr val="tx1"/>
                </a:solidFill>
                <a:effectLst/>
                <a:latin typeface="+mn-lt"/>
                <a:ea typeface="+mn-ea"/>
                <a:cs typeface="+mn-cs"/>
              </a:rPr>
              <a:t>Real-life painters are also unable to paint continuously without refilling paint, so to simulate this nuance the color intensity of a stroke is set inversely proportional to the length of the stroke.</a:t>
            </a:r>
          </a:p>
        </p:txBody>
      </p:sp>
      <p:sp>
        <p:nvSpPr>
          <p:cNvPr id="4" name="Slide Number Placeholder 3"/>
          <p:cNvSpPr>
            <a:spLocks noGrp="1"/>
          </p:cNvSpPr>
          <p:nvPr>
            <p:ph type="sldNum" sz="quarter" idx="10"/>
          </p:nvPr>
        </p:nvSpPr>
        <p:spPr/>
        <p:txBody>
          <a:bodyPr/>
          <a:lstStyle/>
          <a:p>
            <a:fld id="{C946B9EB-5AE0-4830-AA23-614256A1BC8E}" type="slidenum">
              <a:rPr lang="en-US" smtClean="0"/>
              <a:t>9</a:t>
            </a:fld>
            <a:endParaRPr lang="en-US"/>
          </a:p>
        </p:txBody>
      </p:sp>
    </p:spTree>
    <p:extLst>
      <p:ext uri="{BB962C8B-B14F-4D97-AF65-F5344CB8AC3E}">
        <p14:creationId xmlns:p14="http://schemas.microsoft.com/office/powerpoint/2010/main" val="1747956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6B9EB-5AE0-4830-AA23-614256A1BC8E}" type="slidenum">
              <a:rPr lang="en-US" smtClean="0"/>
              <a:t>10</a:t>
            </a:fld>
            <a:endParaRPr lang="en-US"/>
          </a:p>
        </p:txBody>
      </p:sp>
    </p:spTree>
    <p:extLst>
      <p:ext uri="{BB962C8B-B14F-4D97-AF65-F5344CB8AC3E}">
        <p14:creationId xmlns:p14="http://schemas.microsoft.com/office/powerpoint/2010/main" val="3962501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4/25/2018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4/25/2018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4/25/2018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4/25/2018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F8C5-5AE4-42B9-B0F1-3E1AF33F8C2C}"/>
              </a:ext>
            </a:extLst>
          </p:cNvPr>
          <p:cNvSpPr>
            <a:spLocks noGrp="1"/>
          </p:cNvSpPr>
          <p:nvPr>
            <p:ph type="ctrTitle"/>
          </p:nvPr>
        </p:nvSpPr>
        <p:spPr/>
        <p:txBody>
          <a:bodyPr/>
          <a:lstStyle/>
          <a:p>
            <a:r>
              <a:rPr lang="en-US" b="1" dirty="0"/>
              <a:t>Autonomous Flock Brush</a:t>
            </a:r>
            <a:br>
              <a:rPr lang="en-US" b="1" dirty="0"/>
            </a:br>
            <a:endParaRPr lang="en-US" dirty="0"/>
          </a:p>
        </p:txBody>
      </p:sp>
      <p:sp>
        <p:nvSpPr>
          <p:cNvPr id="3" name="Subtitle 2">
            <a:extLst>
              <a:ext uri="{FF2B5EF4-FFF2-40B4-BE49-F238E27FC236}">
                <a16:creationId xmlns:a16="http://schemas.microsoft.com/office/drawing/2014/main" id="{7515B3EB-380B-4C60-98F9-C7D88DCBA17B}"/>
              </a:ext>
            </a:extLst>
          </p:cNvPr>
          <p:cNvSpPr>
            <a:spLocks noGrp="1"/>
          </p:cNvSpPr>
          <p:nvPr>
            <p:ph type="subTitle" idx="1"/>
          </p:nvPr>
        </p:nvSpPr>
        <p:spPr>
          <a:xfrm>
            <a:off x="1154955" y="4777379"/>
            <a:ext cx="8825658" cy="1656671"/>
          </a:xfrm>
        </p:spPr>
        <p:txBody>
          <a:bodyPr>
            <a:normAutofit lnSpcReduction="10000"/>
          </a:bodyPr>
          <a:lstStyle/>
          <a:p>
            <a:r>
              <a:rPr lang="en-US" dirty="0"/>
              <a:t>By </a:t>
            </a:r>
          </a:p>
          <a:p>
            <a:r>
              <a:rPr lang="en-US" dirty="0" err="1"/>
              <a:t>Andrean</a:t>
            </a:r>
            <a:r>
              <a:rPr lang="en-US" dirty="0"/>
              <a:t> </a:t>
            </a:r>
            <a:r>
              <a:rPr lang="en-US" dirty="0" err="1"/>
              <a:t>januar</a:t>
            </a:r>
            <a:r>
              <a:rPr lang="en-US" dirty="0"/>
              <a:t> 		5115100029</a:t>
            </a:r>
          </a:p>
          <a:p>
            <a:r>
              <a:rPr lang="en-US" dirty="0" err="1"/>
              <a:t>Renaldi</a:t>
            </a:r>
            <a:r>
              <a:rPr lang="en-US" dirty="0"/>
              <a:t> </a:t>
            </a:r>
            <a:r>
              <a:rPr lang="en-US" dirty="0" err="1"/>
              <a:t>wahyudiono</a:t>
            </a:r>
            <a:r>
              <a:rPr lang="en-US" dirty="0"/>
              <a:t>	5115100044</a:t>
            </a:r>
          </a:p>
          <a:p>
            <a:r>
              <a:rPr lang="en-US" dirty="0" err="1"/>
              <a:t>naufal</a:t>
            </a:r>
            <a:r>
              <a:rPr lang="en-US" dirty="0"/>
              <a:t> Pranasetyo	F	5115100057</a:t>
            </a:r>
          </a:p>
        </p:txBody>
      </p:sp>
    </p:spTree>
    <p:extLst>
      <p:ext uri="{BB962C8B-B14F-4D97-AF65-F5344CB8AC3E}">
        <p14:creationId xmlns:p14="http://schemas.microsoft.com/office/powerpoint/2010/main" val="33497458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A picture containing outdoor, sky, ground&#10;&#10;Description generated with very high confidence">
            <a:extLst>
              <a:ext uri="{FF2B5EF4-FFF2-40B4-BE49-F238E27FC236}">
                <a16:creationId xmlns:a16="http://schemas.microsoft.com/office/drawing/2014/main" id="{36B518B9-2AA7-4473-A558-11ED2F3537B3}"/>
              </a:ext>
            </a:extLst>
          </p:cNvPr>
          <p:cNvPicPr>
            <a:picLocks noGrp="1" noChangeAspect="1"/>
          </p:cNvPicPr>
          <p:nvPr>
            <p:ph idx="1"/>
          </p:nvPr>
        </p:nvPicPr>
        <p:blipFill rotWithShape="1">
          <a:blip r:embed="rId8"/>
          <a:srcRect l="14215" r="9749" b="1"/>
          <a:stretch/>
        </p:blipFill>
        <p:spPr>
          <a:xfrm>
            <a:off x="4634682" y="10"/>
            <a:ext cx="7557319" cy="6857990"/>
          </a:xfrm>
          <a:prstGeom prst="rect">
            <a:avLst/>
          </a:prstGeom>
        </p:spPr>
      </p:pic>
      <p:sp>
        <p:nvSpPr>
          <p:cNvPr id="22" name="Rectangle 21">
            <a:extLst>
              <a:ext uri="{FF2B5EF4-FFF2-40B4-BE49-F238E27FC236}">
                <a16:creationId xmlns:a16="http://schemas.microsoft.com/office/drawing/2014/main" id="{BFEFF673-A9DE-416D-A04E-1D5090454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385D262-9F0C-42E0-A6DB-0E0BD4360596}"/>
              </a:ext>
            </a:extLst>
          </p:cNvPr>
          <p:cNvSpPr>
            <a:spLocks noGrp="1"/>
          </p:cNvSpPr>
          <p:nvPr>
            <p:ph type="title"/>
          </p:nvPr>
        </p:nvSpPr>
        <p:spPr>
          <a:xfrm>
            <a:off x="647701" y="1454964"/>
            <a:ext cx="3339281" cy="3308840"/>
          </a:xfrm>
        </p:spPr>
        <p:txBody>
          <a:bodyPr vert="horz" lIns="91440" tIns="45720" rIns="91440" bIns="45720" rtlCol="0" anchor="b">
            <a:normAutofit/>
          </a:bodyPr>
          <a:lstStyle/>
          <a:p>
            <a:r>
              <a:rPr lang="en-US" sz="4700"/>
              <a:t>Contoh sementara</a:t>
            </a:r>
          </a:p>
        </p:txBody>
      </p:sp>
    </p:spTree>
    <p:extLst>
      <p:ext uri="{BB962C8B-B14F-4D97-AF65-F5344CB8AC3E}">
        <p14:creationId xmlns:p14="http://schemas.microsoft.com/office/powerpoint/2010/main" val="32283142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049E-4BEF-4E9D-B77B-576EE5A10816}"/>
              </a:ext>
            </a:extLst>
          </p:cNvPr>
          <p:cNvSpPr>
            <a:spLocks noGrp="1"/>
          </p:cNvSpPr>
          <p:nvPr>
            <p:ph type="title"/>
          </p:nvPr>
        </p:nvSpPr>
        <p:spPr/>
        <p:txBody>
          <a:bodyPr/>
          <a:lstStyle/>
          <a:p>
            <a:r>
              <a:rPr lang="en-US" dirty="0"/>
              <a:t>Flock</a:t>
            </a:r>
          </a:p>
        </p:txBody>
      </p:sp>
      <p:sp>
        <p:nvSpPr>
          <p:cNvPr id="3" name="Content Placeholder 2">
            <a:extLst>
              <a:ext uri="{FF2B5EF4-FFF2-40B4-BE49-F238E27FC236}">
                <a16:creationId xmlns:a16="http://schemas.microsoft.com/office/drawing/2014/main" id="{6EF4C2AE-8C23-4FDD-8A29-C6099F80FC12}"/>
              </a:ext>
            </a:extLst>
          </p:cNvPr>
          <p:cNvSpPr>
            <a:spLocks noGrp="1"/>
          </p:cNvSpPr>
          <p:nvPr>
            <p:ph idx="1"/>
          </p:nvPr>
        </p:nvSpPr>
        <p:spPr/>
        <p:txBody>
          <a:bodyPr/>
          <a:lstStyle/>
          <a:p>
            <a:r>
              <a:rPr lang="en-US" dirty="0" err="1"/>
              <a:t>Berdasarkan</a:t>
            </a:r>
            <a:r>
              <a:rPr lang="en-US" dirty="0"/>
              <a:t> </a:t>
            </a:r>
            <a:r>
              <a:rPr lang="en-US" dirty="0" err="1"/>
              <a:t>seni</a:t>
            </a:r>
            <a:r>
              <a:rPr lang="en-US" dirty="0"/>
              <a:t> yang ide </a:t>
            </a:r>
            <a:r>
              <a:rPr lang="en-US" dirty="0" err="1"/>
              <a:t>modelnya</a:t>
            </a:r>
            <a:r>
              <a:rPr lang="en-US" dirty="0"/>
              <a:t> </a:t>
            </a:r>
            <a:r>
              <a:rPr lang="en-US" dirty="0" err="1"/>
              <a:t>adalah</a:t>
            </a:r>
            <a:r>
              <a:rPr lang="en-US" dirty="0"/>
              <a:t> </a:t>
            </a:r>
            <a:r>
              <a:rPr lang="en-US" dirty="0" err="1"/>
              <a:t>kumpulan</a:t>
            </a:r>
            <a:r>
              <a:rPr lang="en-US" dirty="0"/>
              <a:t> </a:t>
            </a:r>
            <a:r>
              <a:rPr lang="en-US" dirty="0" err="1"/>
              <a:t>dari</a:t>
            </a:r>
            <a:r>
              <a:rPr lang="en-US" dirty="0"/>
              <a:t> </a:t>
            </a:r>
            <a:r>
              <a:rPr lang="en-US" dirty="0" err="1"/>
              <a:t>dari</a:t>
            </a:r>
            <a:r>
              <a:rPr lang="en-US" dirty="0"/>
              <a:t> </a:t>
            </a:r>
            <a:r>
              <a:rPr lang="en-US" i="1" dirty="0"/>
              <a:t>digital brush </a:t>
            </a:r>
            <a:r>
              <a:rPr lang="en-US" dirty="0"/>
              <a:t>(flock).</a:t>
            </a:r>
          </a:p>
          <a:p>
            <a:r>
              <a:rPr lang="en-US" dirty="0" err="1"/>
              <a:t>Setiap</a:t>
            </a:r>
            <a:r>
              <a:rPr lang="en-US" dirty="0"/>
              <a:t> </a:t>
            </a:r>
            <a:r>
              <a:rPr lang="en-US" i="1" dirty="0"/>
              <a:t>flock</a:t>
            </a:r>
            <a:r>
              <a:rPr lang="en-US" dirty="0"/>
              <a:t> </a:t>
            </a:r>
            <a:r>
              <a:rPr lang="en-US" dirty="0" err="1"/>
              <a:t>merepresentasikan</a:t>
            </a:r>
            <a:r>
              <a:rPr lang="en-US" dirty="0"/>
              <a:t> </a:t>
            </a:r>
            <a:r>
              <a:rPr lang="en-US" dirty="0" err="1"/>
              <a:t>tiap</a:t>
            </a:r>
            <a:r>
              <a:rPr lang="en-US" dirty="0"/>
              <a:t> </a:t>
            </a:r>
            <a:r>
              <a:rPr lang="en-US" dirty="0" err="1"/>
              <a:t>bulu</a:t>
            </a:r>
            <a:r>
              <a:rPr lang="en-US" dirty="0"/>
              <a:t> </a:t>
            </a:r>
            <a:r>
              <a:rPr lang="en-US" dirty="0" err="1"/>
              <a:t>dalam</a:t>
            </a:r>
            <a:r>
              <a:rPr lang="en-US" dirty="0"/>
              <a:t> </a:t>
            </a:r>
            <a:r>
              <a:rPr lang="en-US" dirty="0" err="1"/>
              <a:t>kuas</a:t>
            </a:r>
            <a:r>
              <a:rPr lang="en-US" dirty="0"/>
              <a:t>.</a:t>
            </a:r>
          </a:p>
          <a:p>
            <a:r>
              <a:rPr lang="en-US" dirty="0" err="1"/>
              <a:t>Untuk</a:t>
            </a:r>
            <a:r>
              <a:rPr lang="en-US" dirty="0"/>
              <a:t> </a:t>
            </a:r>
            <a:r>
              <a:rPr lang="en-US" dirty="0" err="1"/>
              <a:t>setiap</a:t>
            </a:r>
            <a:r>
              <a:rPr lang="en-US" dirty="0"/>
              <a:t> </a:t>
            </a:r>
            <a:r>
              <a:rPr lang="en-US" i="1" dirty="0"/>
              <a:t>brush stroke</a:t>
            </a:r>
            <a:r>
              <a:rPr lang="en-US" dirty="0"/>
              <a:t> parameter </a:t>
            </a:r>
            <a:r>
              <a:rPr lang="en-US" dirty="0" err="1"/>
              <a:t>termasuk</a:t>
            </a:r>
            <a:r>
              <a:rPr lang="en-US" dirty="0"/>
              <a:t> </a:t>
            </a:r>
            <a:r>
              <a:rPr lang="en-US" dirty="0" err="1"/>
              <a:t>bentuk</a:t>
            </a:r>
            <a:r>
              <a:rPr lang="en-US" dirty="0"/>
              <a:t>, </a:t>
            </a:r>
            <a:r>
              <a:rPr lang="en-US" dirty="0" err="1"/>
              <a:t>panjang</a:t>
            </a:r>
            <a:r>
              <a:rPr lang="en-US" dirty="0"/>
              <a:t>, dan </a:t>
            </a:r>
            <a:r>
              <a:rPr lang="en-US" dirty="0" err="1"/>
              <a:t>sudut</a:t>
            </a:r>
            <a:r>
              <a:rPr lang="en-US" dirty="0"/>
              <a:t> </a:t>
            </a:r>
            <a:r>
              <a:rPr lang="en-US" i="1" dirty="0"/>
              <a:t>stroke</a:t>
            </a:r>
            <a:r>
              <a:rPr lang="en-US" dirty="0"/>
              <a:t> </a:t>
            </a:r>
            <a:r>
              <a:rPr lang="en-US" dirty="0" err="1"/>
              <a:t>ditentukan</a:t>
            </a:r>
            <a:r>
              <a:rPr lang="en-US" dirty="0"/>
              <a:t> oleh </a:t>
            </a:r>
            <a:r>
              <a:rPr lang="en-US" i="1" dirty="0"/>
              <a:t>flock control parameter</a:t>
            </a:r>
            <a:r>
              <a:rPr lang="en-US" dirty="0"/>
              <a:t>.</a:t>
            </a:r>
          </a:p>
          <a:p>
            <a:r>
              <a:rPr lang="en-US" dirty="0"/>
              <a:t>Parameter </a:t>
            </a:r>
            <a:r>
              <a:rPr lang="en-US" dirty="0" err="1"/>
              <a:t>dalam</a:t>
            </a:r>
            <a:r>
              <a:rPr lang="en-US" dirty="0"/>
              <a:t> </a:t>
            </a:r>
            <a:r>
              <a:rPr lang="en-US" i="1" dirty="0"/>
              <a:t>flock control </a:t>
            </a:r>
            <a:r>
              <a:rPr lang="en-US" dirty="0" err="1"/>
              <a:t>dapat</a:t>
            </a:r>
            <a:r>
              <a:rPr lang="en-US" dirty="0"/>
              <a:t> </a:t>
            </a:r>
            <a:r>
              <a:rPr lang="en-US" dirty="0" err="1"/>
              <a:t>dirubah</a:t>
            </a:r>
            <a:r>
              <a:rPr lang="en-US" dirty="0"/>
              <a:t> dan </a:t>
            </a:r>
            <a:r>
              <a:rPr lang="en-US" dirty="0" err="1"/>
              <a:t>menghasilkan</a:t>
            </a:r>
            <a:r>
              <a:rPr lang="en-US" dirty="0"/>
              <a:t> </a:t>
            </a:r>
            <a:r>
              <a:rPr lang="en-US" dirty="0" err="1"/>
              <a:t>gaya</a:t>
            </a:r>
            <a:r>
              <a:rPr lang="en-US" dirty="0"/>
              <a:t> </a:t>
            </a:r>
            <a:r>
              <a:rPr lang="en-US" dirty="0" err="1"/>
              <a:t>seni</a:t>
            </a:r>
            <a:r>
              <a:rPr lang="en-US" dirty="0"/>
              <a:t> yang </a:t>
            </a:r>
            <a:r>
              <a:rPr lang="en-US" dirty="0" err="1"/>
              <a:t>berbeda</a:t>
            </a:r>
            <a:r>
              <a:rPr lang="en-US" dirty="0"/>
              <a:t> pula.</a:t>
            </a:r>
          </a:p>
        </p:txBody>
      </p:sp>
    </p:spTree>
    <p:extLst>
      <p:ext uri="{BB962C8B-B14F-4D97-AF65-F5344CB8AC3E}">
        <p14:creationId xmlns:p14="http://schemas.microsoft.com/office/powerpoint/2010/main" val="8933517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7E2E-DA3E-4E32-B69B-A6DA19ED09EF}"/>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40E5B85B-06EE-4846-85CF-DD4ECD2868C5}"/>
              </a:ext>
            </a:extLst>
          </p:cNvPr>
          <p:cNvSpPr>
            <a:spLocks noGrp="1"/>
          </p:cNvSpPr>
          <p:nvPr>
            <p:ph idx="1"/>
          </p:nvPr>
        </p:nvSpPr>
        <p:spPr/>
        <p:txBody>
          <a:bodyPr/>
          <a:lstStyle/>
          <a:p>
            <a:r>
              <a:rPr lang="en-US" dirty="0"/>
              <a:t>Generate luminance map</a:t>
            </a:r>
          </a:p>
          <a:p>
            <a:pPr marL="0" indent="0">
              <a:buNone/>
            </a:pPr>
            <a:r>
              <a:rPr lang="en-US" dirty="0" err="1"/>
              <a:t>Mengambil</a:t>
            </a:r>
            <a:r>
              <a:rPr lang="en-US" dirty="0"/>
              <a:t> </a:t>
            </a:r>
            <a:r>
              <a:rPr lang="en-US" dirty="0" err="1"/>
              <a:t>gambar</a:t>
            </a:r>
            <a:r>
              <a:rPr lang="en-US" dirty="0"/>
              <a:t> </a:t>
            </a:r>
            <a:r>
              <a:rPr lang="en-US" dirty="0" err="1"/>
              <a:t>berwarna</a:t>
            </a:r>
            <a:r>
              <a:rPr lang="en-US" dirty="0"/>
              <a:t> </a:t>
            </a:r>
            <a:r>
              <a:rPr lang="en-US" dirty="0" err="1"/>
              <a:t>sebagai</a:t>
            </a:r>
            <a:r>
              <a:rPr lang="en-US" dirty="0"/>
              <a:t> input, </a:t>
            </a:r>
            <a:r>
              <a:rPr lang="en-US" dirty="0" err="1"/>
              <a:t>lalu</a:t>
            </a:r>
            <a:r>
              <a:rPr lang="en-US" dirty="0"/>
              <a:t> </a:t>
            </a:r>
            <a:r>
              <a:rPr lang="en-US" dirty="0" err="1"/>
              <a:t>mengekstrak</a:t>
            </a:r>
            <a:r>
              <a:rPr lang="en-US" dirty="0"/>
              <a:t> </a:t>
            </a:r>
            <a:r>
              <a:rPr lang="en-US" dirty="0" err="1"/>
              <a:t>nilai</a:t>
            </a:r>
            <a:r>
              <a:rPr lang="en-US" dirty="0"/>
              <a:t> RGB </a:t>
            </a:r>
            <a:r>
              <a:rPr lang="en-US" dirty="0" err="1"/>
              <a:t>gambar</a:t>
            </a:r>
            <a:r>
              <a:rPr lang="en-US" dirty="0"/>
              <a:t>, </a:t>
            </a:r>
            <a:r>
              <a:rPr lang="en-US" dirty="0" err="1"/>
              <a:t>lalu</a:t>
            </a:r>
            <a:r>
              <a:rPr lang="en-US" dirty="0"/>
              <a:t> </a:t>
            </a:r>
            <a:r>
              <a:rPr lang="en-US" dirty="0" err="1"/>
              <a:t>memberikan</a:t>
            </a:r>
            <a:r>
              <a:rPr lang="en-US" dirty="0"/>
              <a:t> </a:t>
            </a:r>
            <a:r>
              <a:rPr lang="en-US" dirty="0" err="1"/>
              <a:t>nilai</a:t>
            </a:r>
            <a:r>
              <a:rPr lang="en-US" dirty="0"/>
              <a:t> </a:t>
            </a:r>
            <a:r>
              <a:rPr lang="en-US" dirty="0" err="1"/>
              <a:t>luminansi</a:t>
            </a:r>
            <a:r>
              <a:rPr lang="en-US" dirty="0"/>
              <a:t> pada </a:t>
            </a:r>
            <a:r>
              <a:rPr lang="en-US" dirty="0" err="1"/>
              <a:t>gambar</a:t>
            </a:r>
            <a:r>
              <a:rPr lang="en-US" dirty="0"/>
              <a:t> </a:t>
            </a:r>
            <a:r>
              <a:rPr lang="en-US" dirty="0" err="1"/>
              <a:t>dengan</a:t>
            </a:r>
            <a:r>
              <a:rPr lang="en-US" dirty="0"/>
              <a:t> </a:t>
            </a:r>
            <a:r>
              <a:rPr lang="en-US" dirty="0" err="1"/>
              <a:t>rumus</a:t>
            </a:r>
            <a:r>
              <a:rPr lang="en-US" dirty="0"/>
              <a:t> </a:t>
            </a:r>
            <a:r>
              <a:rPr lang="en-US" dirty="0" err="1"/>
              <a:t>dibawah</a:t>
            </a:r>
            <a:r>
              <a:rPr lang="en-US" dirty="0"/>
              <a:t> :</a:t>
            </a:r>
          </a:p>
          <a:p>
            <a:pPr marL="0" indent="0">
              <a:buNone/>
            </a:pPr>
            <a:endParaRPr lang="en-US" dirty="0"/>
          </a:p>
          <a:p>
            <a:pPr marL="0" indent="0">
              <a:buNone/>
            </a:pPr>
            <a:r>
              <a:rPr lang="en-US" dirty="0" err="1"/>
              <a:t>Warna</a:t>
            </a:r>
            <a:r>
              <a:rPr lang="en-US" dirty="0"/>
              <a:t> </a:t>
            </a:r>
            <a:r>
              <a:rPr lang="en-US" dirty="0" err="1"/>
              <a:t>hijau</a:t>
            </a:r>
            <a:r>
              <a:rPr lang="en-US" dirty="0"/>
              <a:t> </a:t>
            </a:r>
            <a:r>
              <a:rPr lang="en-US" dirty="0" err="1"/>
              <a:t>memiliki</a:t>
            </a:r>
            <a:r>
              <a:rPr lang="en-US" dirty="0"/>
              <a:t> </a:t>
            </a:r>
            <a:r>
              <a:rPr lang="en-US" dirty="0" err="1"/>
              <a:t>nilai</a:t>
            </a:r>
            <a:r>
              <a:rPr lang="en-US" dirty="0"/>
              <a:t> yang </a:t>
            </a:r>
            <a:r>
              <a:rPr lang="en-US" dirty="0" err="1"/>
              <a:t>lebih</a:t>
            </a:r>
            <a:r>
              <a:rPr lang="en-US" dirty="0"/>
              <a:t> </a:t>
            </a:r>
            <a:r>
              <a:rPr lang="en-US" dirty="0" err="1"/>
              <a:t>besar</a:t>
            </a:r>
            <a:r>
              <a:rPr lang="en-US" dirty="0"/>
              <a:t> </a:t>
            </a:r>
            <a:r>
              <a:rPr lang="en-US" dirty="0" err="1"/>
              <a:t>karena</a:t>
            </a:r>
            <a:r>
              <a:rPr lang="en-US" dirty="0"/>
              <a:t> retina </a:t>
            </a:r>
            <a:r>
              <a:rPr lang="en-US" dirty="0" err="1"/>
              <a:t>mata</a:t>
            </a:r>
            <a:r>
              <a:rPr lang="en-US" dirty="0"/>
              <a:t> </a:t>
            </a:r>
            <a:r>
              <a:rPr lang="en-US" dirty="0" err="1"/>
              <a:t>manusia</a:t>
            </a:r>
            <a:r>
              <a:rPr lang="en-US" dirty="0"/>
              <a:t> </a:t>
            </a:r>
            <a:r>
              <a:rPr lang="en-US" dirty="0" err="1"/>
              <a:t>lebih</a:t>
            </a:r>
            <a:r>
              <a:rPr lang="en-US" dirty="0"/>
              <a:t> sensitive </a:t>
            </a:r>
            <a:r>
              <a:rPr lang="en-US" dirty="0" err="1"/>
              <a:t>dengan</a:t>
            </a:r>
            <a:r>
              <a:rPr lang="en-US" dirty="0"/>
              <a:t> </a:t>
            </a:r>
            <a:r>
              <a:rPr lang="en-US" dirty="0" err="1"/>
              <a:t>warna</a:t>
            </a:r>
            <a:r>
              <a:rPr lang="en-US" dirty="0"/>
              <a:t> </a:t>
            </a:r>
            <a:r>
              <a:rPr lang="en-US" dirty="0" err="1"/>
              <a:t>hijau</a:t>
            </a:r>
            <a:r>
              <a:rPr lang="en-US" dirty="0"/>
              <a:t>.</a:t>
            </a:r>
          </a:p>
          <a:p>
            <a:r>
              <a:rPr lang="en-US" dirty="0"/>
              <a:t> Generate gradient map</a:t>
            </a:r>
          </a:p>
          <a:p>
            <a:pPr marL="0" indent="0">
              <a:buNone/>
            </a:pPr>
            <a:r>
              <a:rPr lang="en-US" dirty="0"/>
              <a:t>Setelah </a:t>
            </a:r>
            <a:r>
              <a:rPr lang="en-US" dirty="0" err="1"/>
              <a:t>langkah</a:t>
            </a:r>
            <a:r>
              <a:rPr lang="en-US" dirty="0"/>
              <a:t> </a:t>
            </a:r>
            <a:r>
              <a:rPr lang="en-US" dirty="0" err="1"/>
              <a:t>diatas</a:t>
            </a:r>
            <a:r>
              <a:rPr lang="en-US" dirty="0"/>
              <a:t> </a:t>
            </a:r>
            <a:r>
              <a:rPr lang="en-US" dirty="0" err="1"/>
              <a:t>selesai</a:t>
            </a:r>
            <a:r>
              <a:rPr lang="en-US" dirty="0"/>
              <a:t> </a:t>
            </a:r>
            <a:r>
              <a:rPr lang="en-US" dirty="0" err="1"/>
              <a:t>kita</a:t>
            </a:r>
            <a:r>
              <a:rPr lang="en-US" dirty="0"/>
              <a:t> </a:t>
            </a:r>
            <a:r>
              <a:rPr lang="en-US" dirty="0" err="1"/>
              <a:t>membuat</a:t>
            </a:r>
            <a:r>
              <a:rPr lang="en-US" dirty="0"/>
              <a:t> gradient map. Map </a:t>
            </a:r>
            <a:r>
              <a:rPr lang="en-US" dirty="0" err="1"/>
              <a:t>ini</a:t>
            </a:r>
            <a:r>
              <a:rPr lang="en-US" dirty="0"/>
              <a:t> </a:t>
            </a:r>
            <a:r>
              <a:rPr lang="en-US" dirty="0" err="1"/>
              <a:t>dibentuk</a:t>
            </a:r>
            <a:r>
              <a:rPr lang="en-US" dirty="0"/>
              <a:t> </a:t>
            </a:r>
            <a:r>
              <a:rPr lang="en-US" dirty="0" err="1"/>
              <a:t>dengan</a:t>
            </a:r>
            <a:r>
              <a:rPr lang="en-US" dirty="0"/>
              <a:t> </a:t>
            </a:r>
            <a:r>
              <a:rPr lang="en-US" dirty="0" err="1"/>
              <a:t>menggunakan</a:t>
            </a:r>
            <a:r>
              <a:rPr lang="en-US" dirty="0"/>
              <a:t> </a:t>
            </a:r>
            <a:r>
              <a:rPr lang="en-US" dirty="0" err="1"/>
              <a:t>sobel</a:t>
            </a:r>
            <a:r>
              <a:rPr lang="en-US" dirty="0"/>
              <a:t> filter di </a:t>
            </a:r>
            <a:r>
              <a:rPr lang="en-US" dirty="0" err="1"/>
              <a:t>setiap</a:t>
            </a:r>
            <a:r>
              <a:rPr lang="en-US" dirty="0"/>
              <a:t> pixel </a:t>
            </a:r>
            <a:r>
              <a:rPr lang="en-US" dirty="0" err="1"/>
              <a:t>dari</a:t>
            </a:r>
            <a:r>
              <a:rPr lang="en-US" dirty="0"/>
              <a:t> </a:t>
            </a:r>
            <a:r>
              <a:rPr lang="en-US" dirty="0" err="1"/>
              <a:t>gambar</a:t>
            </a:r>
            <a:r>
              <a:rPr lang="en-US" dirty="0"/>
              <a:t> input. </a:t>
            </a:r>
          </a:p>
          <a:p>
            <a:endParaRPr lang="en-US" dirty="0"/>
          </a:p>
        </p:txBody>
      </p:sp>
      <p:pic>
        <p:nvPicPr>
          <p:cNvPr id="5" name="Picture 4">
            <a:extLst>
              <a:ext uri="{FF2B5EF4-FFF2-40B4-BE49-F238E27FC236}">
                <a16:creationId xmlns:a16="http://schemas.microsoft.com/office/drawing/2014/main" id="{5FE5D2CA-4F69-4C6E-AAA2-685AADF57290}"/>
              </a:ext>
            </a:extLst>
          </p:cNvPr>
          <p:cNvPicPr>
            <a:picLocks noChangeAspect="1"/>
          </p:cNvPicPr>
          <p:nvPr/>
        </p:nvPicPr>
        <p:blipFill>
          <a:blip r:embed="rId2"/>
          <a:stretch>
            <a:fillRect/>
          </a:stretch>
        </p:blipFill>
        <p:spPr>
          <a:xfrm>
            <a:off x="1103312" y="3572222"/>
            <a:ext cx="2829320" cy="276264"/>
          </a:xfrm>
          <a:prstGeom prst="rect">
            <a:avLst/>
          </a:prstGeom>
        </p:spPr>
      </p:pic>
    </p:spTree>
    <p:extLst>
      <p:ext uri="{BB962C8B-B14F-4D97-AF65-F5344CB8AC3E}">
        <p14:creationId xmlns:p14="http://schemas.microsoft.com/office/powerpoint/2010/main" val="17205949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2B9D3A-C28C-444B-8561-D11EC782AA72}"/>
              </a:ext>
            </a:extLst>
          </p:cNvPr>
          <p:cNvPicPr>
            <a:picLocks noGrp="1" noChangeAspect="1"/>
          </p:cNvPicPr>
          <p:nvPr>
            <p:ph idx="1"/>
          </p:nvPr>
        </p:nvPicPr>
        <p:blipFill>
          <a:blip r:embed="rId2"/>
          <a:stretch>
            <a:fillRect/>
          </a:stretch>
        </p:blipFill>
        <p:spPr>
          <a:xfrm>
            <a:off x="970385" y="1548882"/>
            <a:ext cx="10572924" cy="4610286"/>
          </a:xfrm>
        </p:spPr>
      </p:pic>
    </p:spTree>
    <p:extLst>
      <p:ext uri="{BB962C8B-B14F-4D97-AF65-F5344CB8AC3E}">
        <p14:creationId xmlns:p14="http://schemas.microsoft.com/office/powerpoint/2010/main" val="38801368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0867-FC18-4543-9648-9832425DED99}"/>
              </a:ext>
            </a:extLst>
          </p:cNvPr>
          <p:cNvSpPr>
            <a:spLocks noGrp="1"/>
          </p:cNvSpPr>
          <p:nvPr>
            <p:ph type="title"/>
          </p:nvPr>
        </p:nvSpPr>
        <p:spPr/>
        <p:txBody>
          <a:bodyPr/>
          <a:lstStyle/>
          <a:p>
            <a:r>
              <a:rPr lang="en-US" dirty="0"/>
              <a:t>Control the Flock</a:t>
            </a:r>
          </a:p>
        </p:txBody>
      </p:sp>
      <p:pic>
        <p:nvPicPr>
          <p:cNvPr id="5" name="Content Placeholder 4">
            <a:extLst>
              <a:ext uri="{FF2B5EF4-FFF2-40B4-BE49-F238E27FC236}">
                <a16:creationId xmlns:a16="http://schemas.microsoft.com/office/drawing/2014/main" id="{F3BDB30B-C787-43B3-B691-BF769BD7ADBC}"/>
              </a:ext>
            </a:extLst>
          </p:cNvPr>
          <p:cNvPicPr>
            <a:picLocks noGrp="1" noChangeAspect="1"/>
          </p:cNvPicPr>
          <p:nvPr>
            <p:ph idx="1"/>
          </p:nvPr>
        </p:nvPicPr>
        <p:blipFill>
          <a:blip r:embed="rId3"/>
          <a:stretch>
            <a:fillRect/>
          </a:stretch>
        </p:blipFill>
        <p:spPr>
          <a:xfrm>
            <a:off x="2975667" y="1331118"/>
            <a:ext cx="5739124" cy="5074163"/>
          </a:xfrm>
        </p:spPr>
      </p:pic>
    </p:spTree>
    <p:extLst>
      <p:ext uri="{BB962C8B-B14F-4D97-AF65-F5344CB8AC3E}">
        <p14:creationId xmlns:p14="http://schemas.microsoft.com/office/powerpoint/2010/main" val="35786175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9739-1D76-40DE-8BA9-933614308BB4}"/>
              </a:ext>
            </a:extLst>
          </p:cNvPr>
          <p:cNvSpPr>
            <a:spLocks noGrp="1"/>
          </p:cNvSpPr>
          <p:nvPr>
            <p:ph type="title"/>
          </p:nvPr>
        </p:nvSpPr>
        <p:spPr/>
        <p:txBody>
          <a:bodyPr/>
          <a:lstStyle/>
          <a:p>
            <a:r>
              <a:rPr lang="en-US" dirty="0"/>
              <a:t>Using the Flock</a:t>
            </a:r>
          </a:p>
        </p:txBody>
      </p:sp>
      <p:sp>
        <p:nvSpPr>
          <p:cNvPr id="3" name="Content Placeholder 2">
            <a:extLst>
              <a:ext uri="{FF2B5EF4-FFF2-40B4-BE49-F238E27FC236}">
                <a16:creationId xmlns:a16="http://schemas.microsoft.com/office/drawing/2014/main" id="{8139F0C8-F677-45B8-A484-49AEAF991E41}"/>
              </a:ext>
            </a:extLst>
          </p:cNvPr>
          <p:cNvSpPr>
            <a:spLocks noGrp="1"/>
          </p:cNvSpPr>
          <p:nvPr>
            <p:ph idx="1"/>
          </p:nvPr>
        </p:nvSpPr>
        <p:spPr/>
        <p:txBody>
          <a:bodyPr/>
          <a:lstStyle/>
          <a:p>
            <a:r>
              <a:rPr lang="en-US" dirty="0"/>
              <a:t>Flock draw</a:t>
            </a:r>
          </a:p>
          <a:p>
            <a:r>
              <a:rPr lang="en-US" dirty="0"/>
              <a:t>Navigate</a:t>
            </a:r>
          </a:p>
          <a:p>
            <a:r>
              <a:rPr lang="en-US" dirty="0"/>
              <a:t>Draw</a:t>
            </a:r>
          </a:p>
          <a:p>
            <a:endParaRPr lang="en-US" dirty="0"/>
          </a:p>
        </p:txBody>
      </p:sp>
    </p:spTree>
    <p:extLst>
      <p:ext uri="{BB962C8B-B14F-4D97-AF65-F5344CB8AC3E}">
        <p14:creationId xmlns:p14="http://schemas.microsoft.com/office/powerpoint/2010/main" val="13619046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19D4E-F51E-4889-AF43-9F3AEDEE0947}"/>
              </a:ext>
            </a:extLst>
          </p:cNvPr>
          <p:cNvSpPr>
            <a:spLocks noGrp="1"/>
          </p:cNvSpPr>
          <p:nvPr>
            <p:ph type="title"/>
          </p:nvPr>
        </p:nvSpPr>
        <p:spPr/>
        <p:txBody>
          <a:bodyPr/>
          <a:lstStyle/>
          <a:p>
            <a:r>
              <a:rPr lang="en-US" dirty="0"/>
              <a:t>Flock draw</a:t>
            </a:r>
          </a:p>
        </p:txBody>
      </p:sp>
      <p:pic>
        <p:nvPicPr>
          <p:cNvPr id="5" name="Content Placeholder 4">
            <a:extLst>
              <a:ext uri="{FF2B5EF4-FFF2-40B4-BE49-F238E27FC236}">
                <a16:creationId xmlns:a16="http://schemas.microsoft.com/office/drawing/2014/main" id="{2CBA2A37-7245-448D-9CE0-AFB3EBF53643}"/>
              </a:ext>
            </a:extLst>
          </p:cNvPr>
          <p:cNvPicPr>
            <a:picLocks noGrp="1" noChangeAspect="1"/>
          </p:cNvPicPr>
          <p:nvPr>
            <p:ph idx="1"/>
          </p:nvPr>
        </p:nvPicPr>
        <p:blipFill>
          <a:blip r:embed="rId3"/>
          <a:stretch>
            <a:fillRect/>
          </a:stretch>
        </p:blipFill>
        <p:spPr>
          <a:xfrm>
            <a:off x="3999286" y="886572"/>
            <a:ext cx="4193427" cy="5518710"/>
          </a:xfrm>
        </p:spPr>
      </p:pic>
    </p:spTree>
    <p:extLst>
      <p:ext uri="{BB962C8B-B14F-4D97-AF65-F5344CB8AC3E}">
        <p14:creationId xmlns:p14="http://schemas.microsoft.com/office/powerpoint/2010/main" val="3980965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5346-5487-4E7C-A02D-A0EC86CEC62A}"/>
              </a:ext>
            </a:extLst>
          </p:cNvPr>
          <p:cNvSpPr>
            <a:spLocks noGrp="1"/>
          </p:cNvSpPr>
          <p:nvPr>
            <p:ph type="title"/>
          </p:nvPr>
        </p:nvSpPr>
        <p:spPr/>
        <p:txBody>
          <a:bodyPr/>
          <a:lstStyle/>
          <a:p>
            <a:r>
              <a:rPr lang="en-US" dirty="0"/>
              <a:t>Navigate</a:t>
            </a:r>
          </a:p>
        </p:txBody>
      </p:sp>
      <p:pic>
        <p:nvPicPr>
          <p:cNvPr id="5" name="Content Placeholder 4">
            <a:extLst>
              <a:ext uri="{FF2B5EF4-FFF2-40B4-BE49-F238E27FC236}">
                <a16:creationId xmlns:a16="http://schemas.microsoft.com/office/drawing/2014/main" id="{7856D489-56EE-496D-9BE0-89FEF44475A3}"/>
              </a:ext>
            </a:extLst>
          </p:cNvPr>
          <p:cNvPicPr>
            <a:picLocks noGrp="1" noChangeAspect="1"/>
          </p:cNvPicPr>
          <p:nvPr>
            <p:ph idx="1"/>
          </p:nvPr>
        </p:nvPicPr>
        <p:blipFill>
          <a:blip r:embed="rId3"/>
          <a:stretch>
            <a:fillRect/>
          </a:stretch>
        </p:blipFill>
        <p:spPr>
          <a:xfrm>
            <a:off x="2397133" y="1213659"/>
            <a:ext cx="7397733" cy="5191623"/>
          </a:xfrm>
        </p:spPr>
      </p:pic>
    </p:spTree>
    <p:extLst>
      <p:ext uri="{BB962C8B-B14F-4D97-AF65-F5344CB8AC3E}">
        <p14:creationId xmlns:p14="http://schemas.microsoft.com/office/powerpoint/2010/main" val="39854422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CBCB-2F10-4EE4-93A7-D3166F02E22F}"/>
              </a:ext>
            </a:extLst>
          </p:cNvPr>
          <p:cNvSpPr>
            <a:spLocks noGrp="1"/>
          </p:cNvSpPr>
          <p:nvPr>
            <p:ph type="title"/>
          </p:nvPr>
        </p:nvSpPr>
        <p:spPr/>
        <p:txBody>
          <a:bodyPr/>
          <a:lstStyle/>
          <a:p>
            <a:r>
              <a:rPr lang="en-US" dirty="0"/>
              <a:t>Draw</a:t>
            </a:r>
          </a:p>
        </p:txBody>
      </p:sp>
      <p:pic>
        <p:nvPicPr>
          <p:cNvPr id="9" name="Content Placeholder 8">
            <a:extLst>
              <a:ext uri="{FF2B5EF4-FFF2-40B4-BE49-F238E27FC236}">
                <a16:creationId xmlns:a16="http://schemas.microsoft.com/office/drawing/2014/main" id="{4B36E7F7-5F90-4D85-B48D-CB8AEFC28EFA}"/>
              </a:ext>
            </a:extLst>
          </p:cNvPr>
          <p:cNvPicPr>
            <a:picLocks noGrp="1" noChangeAspect="1"/>
          </p:cNvPicPr>
          <p:nvPr>
            <p:ph idx="1"/>
          </p:nvPr>
        </p:nvPicPr>
        <p:blipFill>
          <a:blip r:embed="rId3"/>
          <a:stretch>
            <a:fillRect/>
          </a:stretch>
        </p:blipFill>
        <p:spPr>
          <a:xfrm>
            <a:off x="2876204" y="931025"/>
            <a:ext cx="6307291" cy="5630302"/>
          </a:xfrm>
        </p:spPr>
      </p:pic>
    </p:spTree>
    <p:extLst>
      <p:ext uri="{BB962C8B-B14F-4D97-AF65-F5344CB8AC3E}">
        <p14:creationId xmlns:p14="http://schemas.microsoft.com/office/powerpoint/2010/main" val="7475753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126</TotalTime>
  <Words>450</Words>
  <Application>Microsoft Office PowerPoint</Application>
  <PresentationFormat>Widescreen</PresentationFormat>
  <Paragraphs>42</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Autonomous Flock Brush </vt:lpstr>
      <vt:lpstr>Flock</vt:lpstr>
      <vt:lpstr>Preprocessing</vt:lpstr>
      <vt:lpstr>PowerPoint Presentation</vt:lpstr>
      <vt:lpstr>Control the Flock</vt:lpstr>
      <vt:lpstr>Using the Flock</vt:lpstr>
      <vt:lpstr>Flock draw</vt:lpstr>
      <vt:lpstr>Navigate</vt:lpstr>
      <vt:lpstr>Draw</vt:lpstr>
      <vt:lpstr>Contoh sementara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Flock Brush </dc:title>
  <dc:creator>Andrean Januar Priatmojo(552057)</dc:creator>
  <cp:lastModifiedBy>Andrean Januar Priatmojo(552057)</cp:lastModifiedBy>
  <cp:revision>11</cp:revision>
  <dcterms:created xsi:type="dcterms:W3CDTF">2018-04-24T07:25:09Z</dcterms:created>
  <dcterms:modified xsi:type="dcterms:W3CDTF">2018-04-25T02:04:09Z</dcterms:modified>
</cp:coreProperties>
</file>