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8" r:id="rId3"/>
    <p:sldId id="286" r:id="rId4"/>
    <p:sldId id="261" r:id="rId5"/>
    <p:sldId id="284" r:id="rId6"/>
    <p:sldId id="287" r:id="rId7"/>
    <p:sldId id="288" r:id="rId8"/>
    <p:sldId id="262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5"/>
      <p:bold r:id="rId26"/>
      <p:italic r:id="rId27"/>
      <p:boldItalic r:id="rId28"/>
    </p:embeddedFont>
    <p:embeddedFont>
      <p:font typeface="Arvo" panose="02000000000000000000" pitchFamily="2" charset="0"/>
      <p:regular r:id="rId29"/>
      <p:bold r:id="rId30"/>
      <p:italic r:id="rId31"/>
      <p:boldItalic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B534DB8-59D0-454D-A28E-F55C45888F99}">
  <a:tblStyle styleId="{DB534DB8-59D0-454D-A28E-F55C45888F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61481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94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69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13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42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400"/>
              <a:buChar char="▰"/>
              <a:defRPr/>
            </a:lvl1pPr>
            <a:lvl2pPr lvl="1">
              <a:spcBef>
                <a:spcPts val="0"/>
              </a:spcBef>
              <a:buSzPts val="2400"/>
              <a:buChar char="▻"/>
              <a:defRPr/>
            </a:lvl2pPr>
            <a:lvl3pPr lvl="2">
              <a:spcBef>
                <a:spcPts val="0"/>
              </a:spcBef>
              <a:buSzPts val="2400"/>
              <a:buChar char="▻"/>
              <a:defRPr/>
            </a:lvl3pPr>
            <a:lvl4pPr lvl="3">
              <a:spcBef>
                <a:spcPts val="0"/>
              </a:spcBef>
              <a:buSzPts val="2400"/>
              <a:buChar char="▻"/>
              <a:defRPr/>
            </a:lvl4pPr>
            <a:lvl5pPr lvl="4">
              <a:spcBef>
                <a:spcPts val="0"/>
              </a:spcBef>
              <a:buSzPts val="2400"/>
              <a:buChar char="▻"/>
              <a:defRPr/>
            </a:lvl5pPr>
            <a:lvl6pPr lvl="5">
              <a:spcBef>
                <a:spcPts val="0"/>
              </a:spcBef>
              <a:buSzPts val="2400"/>
              <a:buChar char="▻"/>
              <a:defRPr/>
            </a:lvl6pPr>
            <a:lvl7pPr lvl="6">
              <a:spcBef>
                <a:spcPts val="0"/>
              </a:spcBef>
              <a:buSzPts val="2400"/>
              <a:buChar char="▻"/>
              <a:defRPr/>
            </a:lvl7pPr>
            <a:lvl8pPr lvl="7">
              <a:spcBef>
                <a:spcPts val="0"/>
              </a:spcBef>
              <a:buSzPts val="2400"/>
              <a:buChar char="▻"/>
              <a:defRPr/>
            </a:lvl8pPr>
            <a:lvl9pPr lvl="8">
              <a:spcBef>
                <a:spcPts val="0"/>
              </a:spcBef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implement-decision-tree-algorithm-scratch-python/" TargetMode="External"/><Relationship Id="rId2" Type="http://schemas.openxmlformats.org/officeDocument/2006/relationships/hyperlink" Target="https://mubaris.com/2017/10/01/kmeans-clustering-in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scriptsds/a-combination-of-decision-tree-learning-and-clustering" TargetMode="External"/><Relationship Id="rId5" Type="http://schemas.openxmlformats.org/officeDocument/2006/relationships/hyperlink" Target="https://pdfs.semanticscholar.org/1fe4/7722d5e65829c7e04b19648f39b22384d28c.pdf" TargetMode="External"/><Relationship Id="rId4" Type="http://schemas.openxmlformats.org/officeDocument/2006/relationships/hyperlink" Target="https://www.researchgate.net/publication/280698043_Pembuatan_sistem_rekomendasi_menggunakan_decision_tree_dan_cluster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d-ID" dirty="0"/>
              <a:t>KECERDASAN KOMPUTASIONAL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5C57-1880-40C2-8844-A37CC699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B93AE-AEE2-4407-B1B8-25F99484A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B5C05-3861-4F3C-8130-E68FFFF6ED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2767E0-0DE7-4F7F-98DF-7E908D6A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5" y="1239700"/>
            <a:ext cx="6478450" cy="39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0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2594-2BFA-4A96-8788-99A43365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clustering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dataset </a:t>
            </a:r>
            <a:r>
              <a:rPr lang="en-US" dirty="0" err="1"/>
              <a:t>untuk</a:t>
            </a:r>
            <a:r>
              <a:rPr lang="en-US" dirty="0"/>
              <a:t> 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F30FC-A763-41B7-AE15-3C802D3E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F4D19-2F70-47A9-BB31-A171AF344C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AD58368-AA1B-4DC0-82DA-523419AA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3" y="1279084"/>
            <a:ext cx="515374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3E6B-9DA1-4D05-8F51-DDB66E0D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dataset </a:t>
            </a:r>
            <a:r>
              <a:rPr lang="en-US" dirty="0" err="1"/>
              <a:t>untuk</a:t>
            </a:r>
            <a:r>
              <a:rPr lang="en-US" dirty="0"/>
              <a:t> 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BC3F8-EF94-490F-9C2A-3C08BD033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1829-B4D2-4280-AFE3-E7A895064E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E08820-84A0-489F-9C75-C93B7572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8" y="1327350"/>
            <a:ext cx="4371874" cy="355492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59179B-120A-408D-BD6E-5FCF0815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228" y="1643946"/>
            <a:ext cx="362953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BD62-183B-4646-9B12-95176EC5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GINI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65034-7E6D-45DC-833D-F917224A5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367EB-28A7-4980-BB1D-EC5C1DF47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BBC237E-F4B3-4955-83AD-B115298B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0" y="1327350"/>
            <a:ext cx="9066800" cy="38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2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5290-FE62-4B41-9810-5EFE51C7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precision, recall, </a:t>
            </a:r>
            <a:r>
              <a:rPr lang="en-US" dirty="0" err="1"/>
              <a:t>akurasi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FC25-DBEC-4FF7-B12D-6B68FCD00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3D0FB-DA6A-4C52-8BE9-2A7F88BE9D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A8860EF-C427-4354-9695-63F7BD80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02" y="1170169"/>
            <a:ext cx="7023946" cy="39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3664-1D0B-411A-9C0C-E5E152EC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9E10C-12E4-47A6-850E-672BD7F6A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18E58-2AFF-4DCC-98B8-1D5BB52306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C85AB5A-52B4-4F34-ABDF-A663DC9B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65" y="1195968"/>
            <a:ext cx="6729219" cy="37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1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E498-9DB6-4C17-919D-E818DE23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run program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DC5F-A7A2-471C-96CF-1E7072FF5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019F6-3F28-491E-9E88-D8ED457129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30894B-79AA-4F56-A778-B0E84B8F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5" y="1327350"/>
            <a:ext cx="700185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7E9F-630D-476E-A5E0-832BDF97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16623-D810-439F-AC09-A73576E0A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4FC25-A07F-4E82-A7BC-FA9153610E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87DDB86D-0801-4873-BBA1-C7923999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4" y="1029486"/>
            <a:ext cx="713522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1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F331-AF82-42CD-90FD-260AC24D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433518"/>
            <a:ext cx="5492400" cy="766200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F19C4-6A10-4FAD-97B9-78873C2F2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F0950-6DCD-4603-A841-6183FA132F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 descr="A picture containing text, newspaper&#10;&#10;Description generated with very high confidence">
            <a:extLst>
              <a:ext uri="{FF2B5EF4-FFF2-40B4-BE49-F238E27FC236}">
                <a16:creationId xmlns:a16="http://schemas.microsoft.com/office/drawing/2014/main" id="{CB80D7D5-4AC8-4A83-A48D-4F3D7601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2" y="1327350"/>
            <a:ext cx="7097115" cy="35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7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5158-C0FA-4918-848F-899BEDF1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866C6-B2C7-4782-A821-0D3A7A8B8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71090-4304-4094-9EF7-C08E66A76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8CF60A-5273-474A-88C6-8B9171AA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5" y="1158774"/>
            <a:ext cx="8155860" cy="37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9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-361851" y="632192"/>
            <a:ext cx="10242830" cy="157925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id-ID" sz="5000" dirty="0">
                <a:solidFill>
                  <a:schemeClr val="tx1"/>
                </a:solidFill>
              </a:rPr>
              <a:t>K-MEANS DAN DECISION TREE</a:t>
            </a:r>
            <a:endParaRPr lang="en" sz="5000" dirty="0">
              <a:solidFill>
                <a:schemeClr val="tx1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018299" y="2932050"/>
            <a:ext cx="6593700" cy="134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000" b="1" dirty="0"/>
              <a:t>NUZUL AYU S</a:t>
            </a:r>
            <a:r>
              <a:rPr lang="en-US" sz="2000" b="1" dirty="0"/>
              <a:t>		</a:t>
            </a:r>
            <a:r>
              <a:rPr lang="id-ID" sz="2000" b="1" dirty="0"/>
              <a:t>(5115100014)</a:t>
            </a: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000" b="1" dirty="0"/>
              <a:t>SATRIYO NUGROHO</a:t>
            </a:r>
            <a:r>
              <a:rPr lang="en-US" sz="2000" b="1" dirty="0"/>
              <a:t>		</a:t>
            </a:r>
            <a:r>
              <a:rPr lang="id-ID" sz="2000" b="1" dirty="0"/>
              <a:t>(511510003</a:t>
            </a:r>
            <a:r>
              <a:rPr lang="en-US" sz="2000" b="1" dirty="0"/>
              <a:t>4</a:t>
            </a:r>
            <a:r>
              <a:rPr lang="id-ID" sz="2000" b="1" dirty="0"/>
              <a:t>)</a:t>
            </a:r>
          </a:p>
          <a:p>
            <a:pPr marL="457200" indent="-457200" algn="ctr">
              <a:spcBef>
                <a:spcPts val="0"/>
              </a:spcBef>
              <a:spcAft>
                <a:spcPts val="0"/>
              </a:spcAft>
              <a:buFont typeface="Roboto Condensed Light"/>
              <a:buAutoNum type="arabicPeriod"/>
            </a:pPr>
            <a:r>
              <a:rPr lang="id-ID" sz="2000" b="1" dirty="0"/>
              <a:t>NAUFAL P</a:t>
            </a:r>
            <a:r>
              <a:rPr lang="en-US" sz="2000" b="1" dirty="0"/>
              <a:t>RANASETYO </a:t>
            </a:r>
            <a:r>
              <a:rPr lang="id-ID" sz="2000" b="1" dirty="0"/>
              <a:t>F</a:t>
            </a:r>
            <a:r>
              <a:rPr lang="en-US" sz="2000" b="1" dirty="0"/>
              <a:t>	</a:t>
            </a:r>
            <a:r>
              <a:rPr lang="id-ID" sz="2000" b="1" dirty="0"/>
              <a:t>(5115100057)</a:t>
            </a: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2000" dirty="0"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F502-AE85-4C3B-9351-10DA74E6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67A90-9A21-4703-82E9-C54814EA3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9E5D-55BC-4615-8D63-D86922FC82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141D02-E199-4BE4-999B-71F1CB33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14" y="1628335"/>
            <a:ext cx="4388047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7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1A7E-7A7F-4672-990E-342C4848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Kekurangan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F1F04-26BE-455E-BBEC-948150EC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313702"/>
            <a:ext cx="9105400" cy="4281880"/>
          </a:xfrm>
        </p:spPr>
        <p:txBody>
          <a:bodyPr numCol="2"/>
          <a:lstStyle/>
          <a:p>
            <a:pPr lvl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Pengambilan keputusan yang sebelumnya kompleks dan sangat global diubah lebih simpel dan spesifik.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Iterasi yang dilakukan lebih sedikitkarena training set tidak dibandingkan dengan seluruh data, melainkan hanya dengan data set yang didapatkan dari metode k-means</a:t>
            </a:r>
            <a:endParaRPr lang="en-ID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 ini menghindari munculnya permasalahan ini dengan menggunakan kriteria yang jumlahnya lebih sedikit pada setiap node internal tanpa banyak mengurangi kualitas keputusan yang dihasilkan.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endParaRPr lang="en-ID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eksplisit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mengasumsikan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Kesulitan dalam mendesain pohon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keputusan yang optimal.</a:t>
            </a:r>
            <a:endParaRPr lang="en-ID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kualitas keputusan yang didapatkan dari metode pohon keputusan sangat tergantung pada bagaimana pohon tersebut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didesain.</a:t>
            </a:r>
            <a:endParaRPr lang="en-ID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Memakan waktu yang cukup lama karena tidak menggunakan optimasi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0D386-D28E-467C-A557-B718100896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024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2D5F-A52D-4809-8BF9-BA856D48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DFACF-5717-44A3-8C28-2C1A9F444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70167" cy="3145500"/>
          </a:xfrm>
        </p:spPr>
        <p:txBody>
          <a:bodyPr/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mengacu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kenaikan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threshold,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pohon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berkurang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Solusi yang mendekati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bisa jadi optimal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walaupun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didapatkan tanpa harus melihat semua kombinasi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memakai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38DFD-36DD-4E30-857F-0B8F735B4C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747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61D8-FC42-42F2-8E7D-D597ABF4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REFERENSI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34CB-7D36-46DE-BC4E-233B9D9E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481" y="1665027"/>
            <a:ext cx="8670919" cy="4269713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https://mubaris.com/2017/10/01/kmeans-clustering-in-python/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https://machinelearningmastery.com/implement-decision-tree-algorithm-scratch-python/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https://www.researchgate.net/publication/280698043_Pembuatan_sistem_rekomendasi_menggunakan_decision_tree_dan_clustering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https://pdfs.semanticscholar.org/1fe4/7722d5e65829c7e04b19648f39b22384d28c.pdf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https://www.slideshare.net/scriptsds/a-combination-of-decision-tree-learning-and-clustering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0C13B-D2E3-4778-8B75-DAAA04BF12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4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d-ID" dirty="0"/>
              <a:t>K-MEANS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merupakan salah satu metode yang dapat digunakan untuk membagi sejumlah objek ke dalam partisi-partisi berdasarkan kategori-kategori yang ada dengan melihat titik tengah yang diberikan.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DECISION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042" y="1998000"/>
            <a:ext cx="8548089" cy="3145500"/>
          </a:xfrm>
        </p:spPr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digunakan untuk pengenalan pola dan termasuk dalam pengenalan pola secara statistik. </a:t>
            </a:r>
          </a:p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dibentuk dari 3 tipe dari simpul: simpul root, simpul perantara, dan simpul leaf.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alternative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5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6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193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F861-7099-4A65-9EB9-3470D983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Penggabungan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19532-69E2-460E-A896-2A71EB2F1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836" y="1641249"/>
            <a:ext cx="8616328" cy="381615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 dalam menggabungkan 2 metode tersebut adalah dengan cara menggunakan centroid yang merupakan output dari metode k-means sebagai dataSet untuk menjalankan metode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precision, recall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k-means.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435FC-D9E4-4B79-A914-FD0EB11C91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005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1543-ADDC-476F-A94F-BAFC183F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DF9F-323C-4CC8-A5E1-731FC36B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05424"/>
            <a:ext cx="9321421" cy="404474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Mengelompokkan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data/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menginputkan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jumlahkelas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</a:t>
            </a:r>
          </a:p>
          <a:p>
            <a:pPr marL="342900" indent="-342900">
              <a:buAutoNum type="arabicPeriod"/>
            </a:pP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 validation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Hitung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kedalaman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record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leaf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GINI Index</a:t>
            </a:r>
          </a:p>
          <a:p>
            <a:pPr marL="342900" indent="-342900">
              <a:buAutoNum type="arabicPeriod"/>
            </a:pP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GINI Index,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clustering</a:t>
            </a:r>
          </a:p>
          <a:p>
            <a:pPr marL="342900" indent="-342900">
              <a:buAutoNum type="arabicPeriod"/>
            </a:pP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precision, recall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</a:t>
            </a: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CF752-6B94-4E13-84EB-90BF149280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999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d-ID" sz="7200" dirty="0">
                <a:solidFill>
                  <a:srgbClr val="FF9800"/>
                </a:solidFill>
              </a:rPr>
              <a:t>PROGRAM</a:t>
            </a:r>
            <a:endParaRPr lang="en" sz="72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I</a:t>
            </a:r>
            <a:r>
              <a:rPr lang="id-ID" dirty="0"/>
              <a:t>mplementasi menggunakan python dan data set IRIS</a:t>
            </a: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9E38-7963-4ED5-9A2C-57719D9C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C5AC8-8C0E-426A-8A3B-27B6E6B42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012" y="0"/>
            <a:ext cx="6132600" cy="3145500"/>
          </a:xfrm>
        </p:spPr>
        <p:txBody>
          <a:bodyPr/>
          <a:lstStyle/>
          <a:p>
            <a:r>
              <a:rPr lang="en-US" dirty="0"/>
              <a:t>Load dataset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centroid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49D88-613A-410F-A3FE-CABDF1CC5E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A1CE44-1D98-4C6D-BC32-E16F3BF7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5" y="1639283"/>
            <a:ext cx="8799622" cy="35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2584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423</Words>
  <Application>Microsoft Office PowerPoint</Application>
  <PresentationFormat>On-screen Show (16:9)</PresentationFormat>
  <Paragraphs>85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Roboto Condensed Light</vt:lpstr>
      <vt:lpstr>Arial</vt:lpstr>
      <vt:lpstr>Wingdings</vt:lpstr>
      <vt:lpstr>Arvo</vt:lpstr>
      <vt:lpstr>Times New Roman</vt:lpstr>
      <vt:lpstr>Roboto Condensed</vt:lpstr>
      <vt:lpstr>Salerio template</vt:lpstr>
      <vt:lpstr>KECERDASAN KOMPUTASIONAL</vt:lpstr>
      <vt:lpstr>K-MEANS DAN DECISION TREE</vt:lpstr>
      <vt:lpstr>REFERENSI</vt:lpstr>
      <vt:lpstr>K-MEANS</vt:lpstr>
      <vt:lpstr>DECISION TREE</vt:lpstr>
      <vt:lpstr>Penggabungan</vt:lpstr>
      <vt:lpstr>Langkah-langkah pengambilan keputusan</vt:lpstr>
      <vt:lpstr>PROGRAM</vt:lpstr>
      <vt:lpstr>Source code</vt:lpstr>
      <vt:lpstr>Fungsi cari jarak dari kelas yang diinginkan</vt:lpstr>
      <vt:lpstr>Tampilkan hasil clustering dan jadikan sebagai dataset untuk decision tree</vt:lpstr>
      <vt:lpstr>Fungsi membagi dataset untuk cross validation</vt:lpstr>
      <vt:lpstr>Fungsi menghitung GINI index</vt:lpstr>
      <vt:lpstr>Fungsi menghitung precision, recall, akurasi</vt:lpstr>
      <vt:lpstr>Fungsi membuat decision tree</vt:lpstr>
      <vt:lpstr>Hasil run program k-means</vt:lpstr>
      <vt:lpstr>Hasil Clustering</vt:lpstr>
      <vt:lpstr>Hasil Clustering</vt:lpstr>
      <vt:lpstr>Decision Tree dari hasil k-means</vt:lpstr>
      <vt:lpstr>Hasil</vt:lpstr>
      <vt:lpstr>Kelebihan dan Kekurangan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Satriyo nugroho</cp:lastModifiedBy>
  <cp:revision>51</cp:revision>
  <dcterms:modified xsi:type="dcterms:W3CDTF">2017-12-21T22:04:23Z</dcterms:modified>
</cp:coreProperties>
</file>