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4" r:id="rId9"/>
    <p:sldId id="267" r:id="rId10"/>
    <p:sldId id="268" r:id="rId11"/>
    <p:sldId id="27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8" y="90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Teknopreneur\Tugas%203%20Analisa%20Biaya%20dan%20Keuangan%20Investa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Analisa BEP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713305729688857E-2"/>
          <c:y val="6.1870194164530753E-2"/>
          <c:w val="0.89295804682522595"/>
          <c:h val="0.75602964303071851"/>
        </c:manualLayout>
      </c:layout>
      <c:scatterChart>
        <c:scatterStyle val="lineMarker"/>
        <c:varyColors val="0"/>
        <c:ser>
          <c:idx val="0"/>
          <c:order val="0"/>
          <c:tx>
            <c:strRef>
              <c:f>'Summary BEP'!$A$6:$C$6</c:f>
              <c:strCache>
                <c:ptCount val="3"/>
                <c:pt idx="0">
                  <c:v>1</c:v>
                </c:pt>
                <c:pt idx="1">
                  <c:v>Biaya Hosting (Sekali Per tahun)</c:v>
                </c:pt>
                <c:pt idx="2">
                  <c:v> 700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'Summary BEP'!$D$3:$AA$5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</c:lvl>
                <c:lvl>
                  <c:pt idx="0">
                    <c:v>BULAN</c:v>
                  </c:pt>
                </c:lvl>
              </c:multiLvlStrCache>
            </c:multiLvlStrRef>
          </c:xVal>
          <c:yVal>
            <c:numRef>
              <c:f>'Summary BEP'!$D$6:$AA$6</c:f>
              <c:numCache>
                <c:formatCode>_(* #,##0_);_(* \(#,##0\);_(* "-"_);_(@_)</c:formatCode>
                <c:ptCount val="24"/>
                <c:pt idx="0">
                  <c:v>700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4B-490C-BB7C-39F74F4F2F35}"/>
            </c:ext>
          </c:extLst>
        </c:ser>
        <c:ser>
          <c:idx val="4"/>
          <c:order val="1"/>
          <c:tx>
            <c:strRef>
              <c:f>'Summary BEP'!$A$10:$C$10</c:f>
              <c:strCache>
                <c:ptCount val="3"/>
                <c:pt idx="0">
                  <c:v>4</c:v>
                </c:pt>
                <c:pt idx="1">
                  <c:v>Total Biaya</c:v>
                </c:pt>
                <c:pt idx="2">
                  <c:v> 10.000 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'Summary BEP'!$D$3:$AA$5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</c:lvl>
                <c:lvl>
                  <c:pt idx="0">
                    <c:v>BULAN</c:v>
                  </c:pt>
                </c:lvl>
              </c:multiLvlStrCache>
            </c:multiLvlStrRef>
          </c:xVal>
          <c:yVal>
            <c:numRef>
              <c:f>'Summary BEP'!$D$10:$AA$10</c:f>
              <c:numCache>
                <c:formatCode>_(* #,##0_);_(* \(#,##0\);_(* "-"_);_(@_)</c:formatCode>
                <c:ptCount val="24"/>
                <c:pt idx="0">
                  <c:v>11200</c:v>
                </c:pt>
                <c:pt idx="1">
                  <c:v>21700</c:v>
                </c:pt>
                <c:pt idx="2">
                  <c:v>32200</c:v>
                </c:pt>
                <c:pt idx="3">
                  <c:v>42700</c:v>
                </c:pt>
                <c:pt idx="4">
                  <c:v>53200</c:v>
                </c:pt>
                <c:pt idx="5">
                  <c:v>63700</c:v>
                </c:pt>
                <c:pt idx="6">
                  <c:v>74200</c:v>
                </c:pt>
                <c:pt idx="7">
                  <c:v>84700</c:v>
                </c:pt>
                <c:pt idx="8">
                  <c:v>95200</c:v>
                </c:pt>
                <c:pt idx="9">
                  <c:v>105700</c:v>
                </c:pt>
                <c:pt idx="10">
                  <c:v>116200</c:v>
                </c:pt>
                <c:pt idx="11">
                  <c:v>126700</c:v>
                </c:pt>
                <c:pt idx="12">
                  <c:v>137200</c:v>
                </c:pt>
                <c:pt idx="13">
                  <c:v>147700</c:v>
                </c:pt>
                <c:pt idx="14">
                  <c:v>158200</c:v>
                </c:pt>
                <c:pt idx="15">
                  <c:v>168700</c:v>
                </c:pt>
                <c:pt idx="16">
                  <c:v>179200</c:v>
                </c:pt>
                <c:pt idx="17">
                  <c:v>189700</c:v>
                </c:pt>
                <c:pt idx="18">
                  <c:v>200200</c:v>
                </c:pt>
                <c:pt idx="19">
                  <c:v>210700</c:v>
                </c:pt>
                <c:pt idx="20">
                  <c:v>221200</c:v>
                </c:pt>
                <c:pt idx="21">
                  <c:v>231700</c:v>
                </c:pt>
                <c:pt idx="22">
                  <c:v>242200</c:v>
                </c:pt>
                <c:pt idx="23">
                  <c:v>252700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4B-490C-BB7C-39F74F4F2F35}"/>
            </c:ext>
          </c:extLst>
        </c:ser>
        <c:ser>
          <c:idx val="5"/>
          <c:order val="2"/>
          <c:tx>
            <c:strRef>
              <c:f>'Summary BEP'!$A$11:$C$11</c:f>
              <c:strCache>
                <c:ptCount val="3"/>
                <c:pt idx="0">
                  <c:v>4</c:v>
                </c:pt>
                <c:pt idx="1">
                  <c:v>Keuntungan Bersih</c:v>
                </c:pt>
                <c:pt idx="2">
                  <c:v> 10.000 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multiLvlStrRef>
              <c:f>'Summary BEP'!$D$3:$AA$5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</c:lvl>
                <c:lvl>
                  <c:pt idx="0">
                    <c:v>BULAN</c:v>
                  </c:pt>
                </c:lvl>
              </c:multiLvlStrCache>
            </c:multiLvlStrRef>
          </c:xVal>
          <c:yVal>
            <c:numRef>
              <c:f>'Summary BEP'!$D$11:$AA$11</c:f>
              <c:numCache>
                <c:formatCode>General</c:formatCode>
                <c:ptCount val="2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34B-490C-BB7C-39F74F4F2F35}"/>
            </c:ext>
          </c:extLst>
        </c:ser>
        <c:ser>
          <c:idx val="7"/>
          <c:order val="3"/>
          <c:tx>
            <c:strRef>
              <c:f>'Summary BEP'!$A$13:$C$13</c:f>
              <c:strCache>
                <c:ptCount val="3"/>
                <c:pt idx="0">
                  <c:v>1</c:v>
                </c:pt>
                <c:pt idx="1">
                  <c:v>Total Penjualan </c:v>
                </c:pt>
                <c:pt idx="2">
                  <c:v> 53.200 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multiLvlStrRef>
              <c:f>'Summary BEP'!$D$3:$AA$5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</c:lvl>
                <c:lvl>
                  <c:pt idx="0">
                    <c:v>BULAN</c:v>
                  </c:pt>
                </c:lvl>
              </c:multiLvlStrCache>
            </c:multiLvlStrRef>
          </c:xVal>
          <c:yVal>
            <c:numRef>
              <c:f>'Summary BEP'!$D$13:$AA$13</c:f>
              <c:numCache>
                <c:formatCode>_(* #,##0_);_(* \(#,##0\);_(* "-"_);_(@_)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53200</c:v>
                </c:pt>
                <c:pt idx="4">
                  <c:v>53200</c:v>
                </c:pt>
                <c:pt idx="5">
                  <c:v>53200</c:v>
                </c:pt>
                <c:pt idx="6">
                  <c:v>53200</c:v>
                </c:pt>
                <c:pt idx="7">
                  <c:v>106400</c:v>
                </c:pt>
                <c:pt idx="8">
                  <c:v>106400</c:v>
                </c:pt>
                <c:pt idx="9">
                  <c:v>106400</c:v>
                </c:pt>
                <c:pt idx="10">
                  <c:v>106400</c:v>
                </c:pt>
                <c:pt idx="11">
                  <c:v>159600</c:v>
                </c:pt>
                <c:pt idx="12">
                  <c:v>159600</c:v>
                </c:pt>
                <c:pt idx="13">
                  <c:v>159600</c:v>
                </c:pt>
                <c:pt idx="14">
                  <c:v>159600</c:v>
                </c:pt>
                <c:pt idx="15">
                  <c:v>212800</c:v>
                </c:pt>
                <c:pt idx="16">
                  <c:v>212800</c:v>
                </c:pt>
                <c:pt idx="17">
                  <c:v>212800</c:v>
                </c:pt>
                <c:pt idx="18">
                  <c:v>212800</c:v>
                </c:pt>
                <c:pt idx="19">
                  <c:v>266000</c:v>
                </c:pt>
                <c:pt idx="20">
                  <c:v>266000</c:v>
                </c:pt>
                <c:pt idx="21">
                  <c:v>266000</c:v>
                </c:pt>
                <c:pt idx="22">
                  <c:v>266000</c:v>
                </c:pt>
                <c:pt idx="23">
                  <c:v>319200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34B-490C-BB7C-39F74F4F2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66040"/>
        <c:axId val="176066432"/>
      </c:scatterChart>
      <c:valAx>
        <c:axId val="176066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66432"/>
        <c:crosses val="autoZero"/>
        <c:crossBetween val="midCat"/>
      </c:valAx>
      <c:valAx>
        <c:axId val="17606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66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46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5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1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5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4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9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1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64EDF-A7C4-4CC0-BED8-1640D9EC5B51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1E87-A2DA-434B-86E8-7D8663B6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8" y="2677584"/>
            <a:ext cx="5689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I N V E S T A N 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6098" y="3611830"/>
            <a:ext cx="3996267" cy="2741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>
                <a:latin typeface="Century Gothic" panose="020B0502020202020204" pitchFamily="34" charset="0"/>
              </a:rPr>
              <a:t>M e d </a:t>
            </a:r>
            <a:r>
              <a:rPr lang="en-US" sz="1200" dirty="0" err="1">
                <a:latin typeface="Century Gothic" panose="020B0502020202020204" pitchFamily="34" charset="0"/>
              </a:rPr>
              <a:t>i</a:t>
            </a:r>
            <a:r>
              <a:rPr lang="en-US" sz="1200" dirty="0">
                <a:latin typeface="Century Gothic" panose="020B0502020202020204" pitchFamily="34" charset="0"/>
              </a:rPr>
              <a:t> a   I n v e s t a s </a:t>
            </a:r>
            <a:r>
              <a:rPr lang="en-US" sz="1200" dirty="0" err="1">
                <a:latin typeface="Century Gothic" panose="020B0502020202020204" pitchFamily="34" charset="0"/>
              </a:rPr>
              <a:t>i</a:t>
            </a:r>
            <a:r>
              <a:rPr lang="en-US" sz="1200" dirty="0">
                <a:latin typeface="Century Gothic" panose="020B0502020202020204" pitchFamily="34" charset="0"/>
              </a:rPr>
              <a:t>   B </a:t>
            </a:r>
            <a:r>
              <a:rPr lang="en-US" sz="1200" dirty="0" err="1">
                <a:latin typeface="Century Gothic" panose="020B0502020202020204" pitchFamily="34" charset="0"/>
              </a:rPr>
              <a:t>i</a:t>
            </a:r>
            <a:r>
              <a:rPr lang="en-US" sz="1200" dirty="0">
                <a:latin typeface="Century Gothic" panose="020B0502020202020204" pitchFamily="34" charset="0"/>
              </a:rPr>
              <a:t> d a n g   P e r t a n </a:t>
            </a:r>
            <a:r>
              <a:rPr lang="en-US" sz="1200" dirty="0" err="1">
                <a:latin typeface="Century Gothic" panose="020B0502020202020204" pitchFamily="34" charset="0"/>
              </a:rPr>
              <a:t>i</a:t>
            </a:r>
            <a:r>
              <a:rPr lang="en-US" sz="1200" dirty="0">
                <a:latin typeface="Century Gothic" panose="020B0502020202020204" pitchFamily="34" charset="0"/>
              </a:rPr>
              <a:t> a 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53466" y="2968890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65423" y="6094236"/>
            <a:ext cx="7477125" cy="317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investasi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bertani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semudah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i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GB" sz="1050" i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0744" y="2692432"/>
            <a:ext cx="91052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5963"/>
            <a:r>
              <a:rPr lang="en-GB" sz="1050" dirty="0">
                <a:latin typeface="Century Gothic" panose="020B0502020202020204" pitchFamily="34" charset="0"/>
              </a:rPr>
              <a:t>05111540000057 	05111540000117 	08111540000013 	08111540000104 	06211540000111. 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10744" y="3030823"/>
            <a:ext cx="8657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5963"/>
            <a:r>
              <a:rPr lang="en-GB" sz="900" dirty="0" err="1">
                <a:latin typeface="Century Gothic" panose="020B0502020202020204" pitchFamily="34" charset="0"/>
              </a:rPr>
              <a:t>Naufal</a:t>
            </a:r>
            <a:r>
              <a:rPr lang="en-GB" sz="900" dirty="0">
                <a:latin typeface="Century Gothic" panose="020B0502020202020204" pitchFamily="34" charset="0"/>
              </a:rPr>
              <a:t> P. </a:t>
            </a:r>
            <a:r>
              <a:rPr lang="en-GB" sz="900" dirty="0" err="1">
                <a:latin typeface="Century Gothic" panose="020B0502020202020204" pitchFamily="34" charset="0"/>
              </a:rPr>
              <a:t>Fodensi</a:t>
            </a:r>
            <a:r>
              <a:rPr lang="en-GB" sz="900" dirty="0">
                <a:latin typeface="Century Gothic" panose="020B0502020202020204" pitchFamily="34" charset="0"/>
              </a:rPr>
              <a:t>	M. </a:t>
            </a:r>
            <a:r>
              <a:rPr lang="en-GB" sz="900" dirty="0" err="1">
                <a:latin typeface="Century Gothic" panose="020B0502020202020204" pitchFamily="34" charset="0"/>
              </a:rPr>
              <a:t>Illham</a:t>
            </a:r>
            <a:r>
              <a:rPr lang="en-GB" sz="900" dirty="0">
                <a:latin typeface="Century Gothic" panose="020B0502020202020204" pitchFamily="34" charset="0"/>
              </a:rPr>
              <a:t> Hanafi	Galuh Indah P.	</a:t>
            </a:r>
            <a:r>
              <a:rPr lang="en-GB" sz="900" dirty="0" err="1">
                <a:latin typeface="Century Gothic" panose="020B0502020202020204" pitchFamily="34" charset="0"/>
              </a:rPr>
              <a:t>Nadhirah</a:t>
            </a:r>
            <a:r>
              <a:rPr lang="en-GB" sz="900" dirty="0">
                <a:latin typeface="Century Gothic" panose="020B0502020202020204" pitchFamily="34" charset="0"/>
              </a:rPr>
              <a:t> </a:t>
            </a:r>
            <a:r>
              <a:rPr lang="en-GB" sz="900" dirty="0" err="1">
                <a:latin typeface="Century Gothic" panose="020B0502020202020204" pitchFamily="34" charset="0"/>
              </a:rPr>
              <a:t>Dinda</a:t>
            </a:r>
            <a:r>
              <a:rPr lang="en-GB" sz="900" dirty="0">
                <a:latin typeface="Century Gothic" panose="020B0502020202020204" pitchFamily="34" charset="0"/>
              </a:rPr>
              <a:t> A.R.	</a:t>
            </a:r>
            <a:r>
              <a:rPr lang="en-GB" sz="900" dirty="0" err="1">
                <a:latin typeface="Century Gothic" panose="020B0502020202020204" pitchFamily="34" charset="0"/>
              </a:rPr>
              <a:t>Farizah</a:t>
            </a:r>
            <a:r>
              <a:rPr lang="en-GB" sz="900" dirty="0">
                <a:latin typeface="Century Gothic" panose="020B0502020202020204" pitchFamily="34" charset="0"/>
              </a:rPr>
              <a:t> </a:t>
            </a:r>
            <a:r>
              <a:rPr lang="en-GB" sz="900" dirty="0" err="1">
                <a:latin typeface="Century Gothic" panose="020B0502020202020204" pitchFamily="34" charset="0"/>
              </a:rPr>
              <a:t>Rizka</a:t>
            </a:r>
            <a:r>
              <a:rPr lang="en-GB" sz="900" dirty="0">
                <a:latin typeface="Century Gothic" panose="020B0502020202020204" pitchFamily="34" charset="0"/>
              </a:rPr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115551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09759" y="6221413"/>
            <a:ext cx="247513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STP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4P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97951" y="-75402"/>
            <a:ext cx="755876" cy="1189652"/>
            <a:chOff x="9245704" y="981581"/>
            <a:chExt cx="755876" cy="1189652"/>
          </a:xfrm>
        </p:grpSpPr>
        <p:sp>
          <p:nvSpPr>
            <p:cNvPr id="9" name="Oval 8"/>
            <p:cNvSpPr/>
            <p:nvPr/>
          </p:nvSpPr>
          <p:spPr>
            <a:xfrm>
              <a:off x="9360332" y="1371600"/>
              <a:ext cx="641248" cy="641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9245704" y="981581"/>
              <a:ext cx="424920" cy="11896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rPr>
                <a:t>P</a:t>
              </a:r>
              <a:endParaRPr lang="en-US" sz="5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1153827" y="519424"/>
            <a:ext cx="1402293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ositioning</a:t>
            </a:r>
            <a:endParaRPr lang="en-US" sz="1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196" y="6317599"/>
            <a:ext cx="6556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Marketing mix </a:t>
            </a:r>
            <a:r>
              <a:rPr lang="en-GB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untuk</a:t>
            </a:r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target </a:t>
            </a:r>
            <a:r>
              <a:rPr lang="en-GB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konsumen</a:t>
            </a:r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di Surabaya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10285" y="2626212"/>
            <a:ext cx="2733345" cy="2571178"/>
            <a:chOff x="810285" y="2626212"/>
            <a:chExt cx="2733345" cy="2571178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566161" y="3211590"/>
              <a:ext cx="1402293" cy="6042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 err="1">
                  <a:latin typeface="Century Gothic" panose="020B0502020202020204" pitchFamily="34" charset="0"/>
                </a:rPr>
                <a:t>roduct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10285" y="2626212"/>
              <a:ext cx="755876" cy="1189652"/>
              <a:chOff x="9245704" y="981581"/>
              <a:chExt cx="755876" cy="118965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P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245537" y="3611759"/>
              <a:ext cx="0" cy="145357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45537" y="4163961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246468" y="4615754"/>
              <a:ext cx="452611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45537" y="5065334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759356" y="4022655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Paket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Reguler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59356" y="4471523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Paket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Premium 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47188" y="4920391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Pemilik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74569" y="1629957"/>
            <a:ext cx="3875491" cy="2185907"/>
            <a:chOff x="2974569" y="1629957"/>
            <a:chExt cx="3875491" cy="2185907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3729957" y="3201504"/>
              <a:ext cx="1402293" cy="6042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>
                  <a:latin typeface="Century Gothic" panose="020B0502020202020204" pitchFamily="34" charset="0"/>
                </a:rPr>
                <a:t>rice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74569" y="2626212"/>
              <a:ext cx="755876" cy="1189652"/>
              <a:chOff x="9245704" y="981581"/>
              <a:chExt cx="755876" cy="118965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P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3400908" y="1629957"/>
              <a:ext cx="0" cy="145357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00908" y="2182159"/>
              <a:ext cx="83091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01839" y="2764578"/>
              <a:ext cx="83091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508906" y="1675226"/>
              <a:ext cx="33411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1.000.000 –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Rp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4.000.000 dan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memiliki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rentang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bagi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hasil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sekitar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6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bulan</a:t>
              </a:r>
              <a:r>
                <a:rPr lang="id-ID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.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78153" y="2188611"/>
              <a:ext cx="305352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d-ID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Rp 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5.000</a:t>
              </a:r>
              <a:r>
                <a:rPr lang="id-ID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.000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–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Rp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10.000.000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serta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memiliki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rentang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bagi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hasil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sekitar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4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bulan</a:t>
              </a:r>
              <a:endParaRPr lang="en-GB" sz="1200" dirty="0">
                <a:latin typeface="Century Gothic" panose="020B0502020202020204" pitchFamily="34" charset="0"/>
              </a:endParaRPr>
            </a:p>
            <a:p>
              <a:pPr algn="just"/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7019635" y="3792932"/>
            <a:ext cx="1784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Kecamatan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Ngantang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Kabupaten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Malang, 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957925" y="2626212"/>
            <a:ext cx="2249903" cy="2763701"/>
            <a:chOff x="5957925" y="2626212"/>
            <a:chExt cx="2249903" cy="2763701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6850064" y="3257550"/>
              <a:ext cx="867468" cy="6042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>
                  <a:latin typeface="Century Gothic" panose="020B0502020202020204" pitchFamily="34" charset="0"/>
                </a:rPr>
                <a:t>lace 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094187" y="2626212"/>
              <a:ext cx="755876" cy="1189652"/>
              <a:chOff x="9245704" y="981581"/>
              <a:chExt cx="755876" cy="118965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P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>
              <a:off x="6480805" y="3614565"/>
              <a:ext cx="0" cy="99545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80805" y="4166767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5957925" y="4743582"/>
              <a:ext cx="22499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jaung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padi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kelapa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sawit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sawi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dan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cabai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896370" y="1674583"/>
            <a:ext cx="2758855" cy="2184435"/>
            <a:chOff x="8896370" y="1674583"/>
            <a:chExt cx="2758855" cy="2184435"/>
          </a:xfrm>
        </p:grpSpPr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9652246" y="3254744"/>
              <a:ext cx="1518684" cy="604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 err="1">
                  <a:latin typeface="Century Gothic" panose="020B0502020202020204" pitchFamily="34" charset="0"/>
                </a:rPr>
                <a:t>romotion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896370" y="2623406"/>
              <a:ext cx="755876" cy="1189652"/>
              <a:chOff x="9245704" y="981581"/>
              <a:chExt cx="755876" cy="118965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P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>
              <a:off x="9321290" y="1833149"/>
              <a:ext cx="0" cy="125038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321290" y="2640277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321290" y="2364364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321290" y="2090133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9321290" y="1833149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9870951" y="2484906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Media online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855189" y="2218244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Pamflet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853496" y="1928829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Koran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brosur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853496" y="1674583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Website 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07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93F6-B504-47E5-9B50-6D86709F23C7}"/>
              </a:ext>
            </a:extLst>
          </p:cNvPr>
          <p:cNvSpPr txBox="1">
            <a:spLocks/>
          </p:cNvSpPr>
          <p:nvPr/>
        </p:nvSpPr>
        <p:spPr>
          <a:xfrm>
            <a:off x="9509759" y="6221413"/>
            <a:ext cx="247513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4C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9BA0E8-A2E1-4685-96CF-34B560BB16DC}"/>
              </a:ext>
            </a:extLst>
          </p:cNvPr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6313E-76F2-40DE-9E22-AAF36F8EC5B7}"/>
              </a:ext>
            </a:extLst>
          </p:cNvPr>
          <p:cNvGrpSpPr/>
          <p:nvPr/>
        </p:nvGrpSpPr>
        <p:grpSpPr>
          <a:xfrm>
            <a:off x="397951" y="-75402"/>
            <a:ext cx="755876" cy="1189652"/>
            <a:chOff x="9245704" y="981581"/>
            <a:chExt cx="755876" cy="11896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174908-5190-4E95-B3A2-9AA7C6BEC6FD}"/>
                </a:ext>
              </a:extLst>
            </p:cNvPr>
            <p:cNvSpPr/>
            <p:nvPr/>
          </p:nvSpPr>
          <p:spPr>
            <a:xfrm>
              <a:off x="9360332" y="1371600"/>
              <a:ext cx="641248" cy="641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212B04E1-AA89-4C5F-9315-D23393A04E86}"/>
                </a:ext>
              </a:extLst>
            </p:cNvPr>
            <p:cNvSpPr txBox="1">
              <a:spLocks/>
            </p:cNvSpPr>
            <p:nvPr/>
          </p:nvSpPr>
          <p:spPr>
            <a:xfrm>
              <a:off x="9245704" y="981581"/>
              <a:ext cx="424920" cy="11896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rPr>
                <a:t>c</a:t>
              </a:r>
              <a:endParaRPr lang="en-US" sz="5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798084-185A-432D-AEAA-02593E7FCC3F}"/>
              </a:ext>
            </a:extLst>
          </p:cNvPr>
          <p:cNvSpPr txBox="1">
            <a:spLocks/>
          </p:cNvSpPr>
          <p:nvPr/>
        </p:nvSpPr>
        <p:spPr>
          <a:xfrm>
            <a:off x="1153827" y="519424"/>
            <a:ext cx="1402293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Customer</a:t>
            </a:r>
            <a:endParaRPr lang="en-US" sz="1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24DF5-2F94-46FE-AD17-A830408A508D}"/>
              </a:ext>
            </a:extLst>
          </p:cNvPr>
          <p:cNvSpPr/>
          <p:nvPr/>
        </p:nvSpPr>
        <p:spPr>
          <a:xfrm>
            <a:off x="357196" y="6317599"/>
            <a:ext cx="6556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Marketing mix </a:t>
            </a:r>
            <a:r>
              <a:rPr lang="en-GB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untuk</a:t>
            </a:r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target </a:t>
            </a:r>
            <a:r>
              <a:rPr lang="en-GB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konsumen</a:t>
            </a:r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di Surabaya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589472-F6E0-4817-B34B-D05B50BA701A}"/>
              </a:ext>
            </a:extLst>
          </p:cNvPr>
          <p:cNvGrpSpPr/>
          <p:nvPr/>
        </p:nvGrpSpPr>
        <p:grpSpPr>
          <a:xfrm>
            <a:off x="810285" y="2626212"/>
            <a:ext cx="2993163" cy="2571178"/>
            <a:chOff x="810285" y="2626212"/>
            <a:chExt cx="2993163" cy="2571178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092ED803-5D5E-4B39-B898-6ECC978C2D87}"/>
                </a:ext>
              </a:extLst>
            </p:cNvPr>
            <p:cNvSpPr txBox="1">
              <a:spLocks/>
            </p:cNvSpPr>
            <p:nvPr/>
          </p:nvSpPr>
          <p:spPr>
            <a:xfrm>
              <a:off x="1538965" y="3048324"/>
              <a:ext cx="1624963" cy="835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>
                  <a:latin typeface="Century Gothic" panose="020B0502020202020204" pitchFamily="34" charset="0"/>
                </a:rPr>
                <a:t>Customer</a:t>
              </a:r>
            </a:p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>
                  <a:latin typeface="Century Gothic" panose="020B0502020202020204" pitchFamily="34" charset="0"/>
                </a:rPr>
                <a:t>Value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AE98B5-AA73-47A8-A795-199474D20503}"/>
                </a:ext>
              </a:extLst>
            </p:cNvPr>
            <p:cNvGrpSpPr/>
            <p:nvPr/>
          </p:nvGrpSpPr>
          <p:grpSpPr>
            <a:xfrm>
              <a:off x="810285" y="2626212"/>
              <a:ext cx="755876" cy="1189652"/>
              <a:chOff x="9245704" y="981581"/>
              <a:chExt cx="755876" cy="118965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35EE155-2240-43DA-B39B-C3DF382F6C6A}"/>
                  </a:ext>
                </a:extLst>
              </p:cNvPr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3D9028A-256A-4945-B201-83875A12A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C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57F89E-D6C7-4F10-91FE-63D115C5FB6B}"/>
                </a:ext>
              </a:extLst>
            </p:cNvPr>
            <p:cNvCxnSpPr/>
            <p:nvPr/>
          </p:nvCxnSpPr>
          <p:spPr>
            <a:xfrm>
              <a:off x="1245537" y="3611759"/>
              <a:ext cx="0" cy="145357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612C24-7392-43A9-AF0C-31E81B36AD45}"/>
                </a:ext>
              </a:extLst>
            </p:cNvPr>
            <p:cNvCxnSpPr/>
            <p:nvPr/>
          </p:nvCxnSpPr>
          <p:spPr>
            <a:xfrm>
              <a:off x="1245537" y="4163961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FE0E67-E70E-43D6-B9C4-4B17C0C5D222}"/>
                </a:ext>
              </a:extLst>
            </p:cNvPr>
            <p:cNvCxnSpPr/>
            <p:nvPr/>
          </p:nvCxnSpPr>
          <p:spPr>
            <a:xfrm>
              <a:off x="1246468" y="4615754"/>
              <a:ext cx="452611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CA8EC4-1419-46FF-88AE-AD7F8A1F6F71}"/>
                </a:ext>
              </a:extLst>
            </p:cNvPr>
            <p:cNvCxnSpPr/>
            <p:nvPr/>
          </p:nvCxnSpPr>
          <p:spPr>
            <a:xfrm>
              <a:off x="1245537" y="5065334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AD755A-D7D2-4836-BB85-E6C1B115CDD0}"/>
                </a:ext>
              </a:extLst>
            </p:cNvPr>
            <p:cNvSpPr/>
            <p:nvPr/>
          </p:nvSpPr>
          <p:spPr>
            <a:xfrm>
              <a:off x="1759356" y="4022655"/>
              <a:ext cx="17842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Kemudahan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info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berinvestasi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074F23-4A79-4AF7-8F82-7569A798D252}"/>
                </a:ext>
              </a:extLst>
            </p:cNvPr>
            <p:cNvSpPr/>
            <p:nvPr/>
          </p:nvSpPr>
          <p:spPr>
            <a:xfrm>
              <a:off x="1759355" y="4471523"/>
              <a:ext cx="20440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Efisiensi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,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dapat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dipantau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secara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200" i="1" dirty="0">
                  <a:latin typeface="Century Gothic" panose="020B0502020202020204" pitchFamily="34" charset="0"/>
                  <a:ea typeface="Calibri" panose="020F0502020204030204" pitchFamily="34" charset="0"/>
                </a:rPr>
                <a:t>online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00459-2C3A-45DA-84C3-198E831D6893}"/>
                </a:ext>
              </a:extLst>
            </p:cNvPr>
            <p:cNvSpPr/>
            <p:nvPr/>
          </p:nvSpPr>
          <p:spPr>
            <a:xfrm>
              <a:off x="1747188" y="4920391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Kepercayaan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F99226-6565-4330-BD2F-C73AD81610A0}"/>
              </a:ext>
            </a:extLst>
          </p:cNvPr>
          <p:cNvGrpSpPr/>
          <p:nvPr/>
        </p:nvGrpSpPr>
        <p:grpSpPr>
          <a:xfrm>
            <a:off x="2974569" y="1629957"/>
            <a:ext cx="4045061" cy="2279173"/>
            <a:chOff x="2974569" y="1629957"/>
            <a:chExt cx="4045061" cy="2279173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CCF9B469-7019-4405-A0A5-3B8F07EE987C}"/>
                </a:ext>
              </a:extLst>
            </p:cNvPr>
            <p:cNvSpPr txBox="1">
              <a:spLocks/>
            </p:cNvSpPr>
            <p:nvPr/>
          </p:nvSpPr>
          <p:spPr>
            <a:xfrm>
              <a:off x="3729956" y="3201503"/>
              <a:ext cx="1715835" cy="7076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>
                  <a:latin typeface="Century Gothic" panose="020B0502020202020204" pitchFamily="34" charset="0"/>
                </a:rPr>
                <a:t>Communication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8C2E4C8-E09B-44BA-96CD-443AA56E7058}"/>
                </a:ext>
              </a:extLst>
            </p:cNvPr>
            <p:cNvGrpSpPr/>
            <p:nvPr/>
          </p:nvGrpSpPr>
          <p:grpSpPr>
            <a:xfrm>
              <a:off x="2974569" y="2626212"/>
              <a:ext cx="755876" cy="1189652"/>
              <a:chOff x="9245704" y="981581"/>
              <a:chExt cx="755876" cy="118965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30C65D2-2B38-47E0-9AAA-A799B353AD5C}"/>
                  </a:ext>
                </a:extLst>
              </p:cNvPr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DEB60D73-DAEE-4D07-98C6-5D078F6A7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c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3C2D96-2A5A-4FE4-AAEE-FF81B9C0FC2F}"/>
                </a:ext>
              </a:extLst>
            </p:cNvPr>
            <p:cNvCxnSpPr/>
            <p:nvPr/>
          </p:nvCxnSpPr>
          <p:spPr>
            <a:xfrm>
              <a:off x="3400908" y="1629957"/>
              <a:ext cx="0" cy="145357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4056C-A78D-4476-BB6E-C68D1DB691F4}"/>
                </a:ext>
              </a:extLst>
            </p:cNvPr>
            <p:cNvCxnSpPr/>
            <p:nvPr/>
          </p:nvCxnSpPr>
          <p:spPr>
            <a:xfrm>
              <a:off x="3400908" y="2182159"/>
              <a:ext cx="83091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B6F2E6-B998-42FC-B7FE-7117FF724E24}"/>
                </a:ext>
              </a:extLst>
            </p:cNvPr>
            <p:cNvCxnSpPr/>
            <p:nvPr/>
          </p:nvCxnSpPr>
          <p:spPr>
            <a:xfrm>
              <a:off x="3401839" y="2764578"/>
              <a:ext cx="83091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D5FC26-2277-4836-B187-D5EFC97B869A}"/>
                </a:ext>
              </a:extLst>
            </p:cNvPr>
            <p:cNvSpPr/>
            <p:nvPr/>
          </p:nvSpPr>
          <p:spPr>
            <a:xfrm>
              <a:off x="3508905" y="1675226"/>
              <a:ext cx="351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Mengirim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notifikasi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kepada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user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mengenai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lokasi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investasi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dengan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nominal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sedikit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2B4012-9A42-42B0-87D9-2C5227B5C3CE}"/>
                </a:ext>
              </a:extLst>
            </p:cNvPr>
            <p:cNvSpPr/>
            <p:nvPr/>
          </p:nvSpPr>
          <p:spPr>
            <a:xfrm>
              <a:off x="3478153" y="2188611"/>
              <a:ext cx="30535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FC783CF-E9B3-4505-A5C3-233C9085CCEB}"/>
              </a:ext>
            </a:extLst>
          </p:cNvPr>
          <p:cNvSpPr/>
          <p:nvPr/>
        </p:nvSpPr>
        <p:spPr>
          <a:xfrm>
            <a:off x="7019635" y="3792932"/>
            <a:ext cx="1784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</a:rPr>
              <a:t>Daftar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akun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secara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gratis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7A9AD8-D566-49BD-BF84-CBD51FBD45C3}"/>
              </a:ext>
            </a:extLst>
          </p:cNvPr>
          <p:cNvGrpSpPr/>
          <p:nvPr/>
        </p:nvGrpSpPr>
        <p:grpSpPr>
          <a:xfrm>
            <a:off x="5957925" y="2626212"/>
            <a:ext cx="2530976" cy="2579035"/>
            <a:chOff x="5957925" y="2626212"/>
            <a:chExt cx="2530976" cy="2579035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44A13339-35DE-4710-BC1B-7201F856BA24}"/>
                </a:ext>
              </a:extLst>
            </p:cNvPr>
            <p:cNvSpPr txBox="1">
              <a:spLocks/>
            </p:cNvSpPr>
            <p:nvPr/>
          </p:nvSpPr>
          <p:spPr>
            <a:xfrm>
              <a:off x="6850064" y="3257550"/>
              <a:ext cx="867468" cy="6042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>
                  <a:latin typeface="Century Gothic" panose="020B0502020202020204" pitchFamily="34" charset="0"/>
                </a:rPr>
                <a:t>Cost 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B64FB19-B673-4BA8-B827-FC3A2CC314B1}"/>
                </a:ext>
              </a:extLst>
            </p:cNvPr>
            <p:cNvGrpSpPr/>
            <p:nvPr/>
          </p:nvGrpSpPr>
          <p:grpSpPr>
            <a:xfrm>
              <a:off x="6094187" y="2626212"/>
              <a:ext cx="755876" cy="1189652"/>
              <a:chOff x="9245704" y="981581"/>
              <a:chExt cx="755876" cy="118965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4CC121C-510B-47A3-B8C9-A200ADDAF3D8}"/>
                  </a:ext>
                </a:extLst>
              </p:cNvPr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C6B487CE-FD59-419F-9D19-A7DBFABD0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C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4700F0-3898-48E6-9153-A77C145EBF20}"/>
                </a:ext>
              </a:extLst>
            </p:cNvPr>
            <p:cNvCxnSpPr/>
            <p:nvPr/>
          </p:nvCxnSpPr>
          <p:spPr>
            <a:xfrm>
              <a:off x="6480805" y="3614565"/>
              <a:ext cx="0" cy="995457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BBB8C6-E862-4CD6-AFAF-ACCAEEA0CB95}"/>
                </a:ext>
              </a:extLst>
            </p:cNvPr>
            <p:cNvCxnSpPr/>
            <p:nvPr/>
          </p:nvCxnSpPr>
          <p:spPr>
            <a:xfrm>
              <a:off x="6480805" y="4166767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640747-C189-4064-8107-828E862BBFD6}"/>
                </a:ext>
              </a:extLst>
            </p:cNvPr>
            <p:cNvSpPr/>
            <p:nvPr/>
          </p:nvSpPr>
          <p:spPr>
            <a:xfrm>
              <a:off x="5957925" y="4743582"/>
              <a:ext cx="25309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Dapat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info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tentang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lahan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padi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yang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butuh</a:t>
              </a:r>
              <a:r>
                <a:rPr lang="en-US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diinvestasikan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E37742-DAE8-42B0-8F67-C04DCBC27507}"/>
              </a:ext>
            </a:extLst>
          </p:cNvPr>
          <p:cNvGrpSpPr/>
          <p:nvPr/>
        </p:nvGrpSpPr>
        <p:grpSpPr>
          <a:xfrm>
            <a:off x="8896370" y="1674583"/>
            <a:ext cx="2777640" cy="2184435"/>
            <a:chOff x="8896370" y="1674583"/>
            <a:chExt cx="2777640" cy="2184435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4F288DE7-CB44-4614-B526-29726FDF4D1C}"/>
                </a:ext>
              </a:extLst>
            </p:cNvPr>
            <p:cNvSpPr txBox="1">
              <a:spLocks/>
            </p:cNvSpPr>
            <p:nvPr/>
          </p:nvSpPr>
          <p:spPr>
            <a:xfrm>
              <a:off x="9652245" y="3254744"/>
              <a:ext cx="1784273" cy="604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1600" b="1" dirty="0">
                  <a:latin typeface="Century Gothic" panose="020B0502020202020204" pitchFamily="34" charset="0"/>
                </a:rPr>
                <a:t>Convenience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D5ECA2-1F99-4FCE-8340-7FEFED7AB2AF}"/>
                </a:ext>
              </a:extLst>
            </p:cNvPr>
            <p:cNvGrpSpPr/>
            <p:nvPr/>
          </p:nvGrpSpPr>
          <p:grpSpPr>
            <a:xfrm>
              <a:off x="8896370" y="2623406"/>
              <a:ext cx="755876" cy="1189652"/>
              <a:chOff x="9245704" y="981581"/>
              <a:chExt cx="755876" cy="118965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E3EA8DC-0B9C-44FB-B5D9-FCA6C928353E}"/>
                  </a:ext>
                </a:extLst>
              </p:cNvPr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BEA038FC-ADBE-4851-A9AA-86987114D9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c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385F74-5F7D-4047-B7B7-55CA92E525E9}"/>
                </a:ext>
              </a:extLst>
            </p:cNvPr>
            <p:cNvCxnSpPr/>
            <p:nvPr/>
          </p:nvCxnSpPr>
          <p:spPr>
            <a:xfrm>
              <a:off x="9321290" y="1833149"/>
              <a:ext cx="0" cy="1250383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B97E43-2EEF-4289-BC2F-B9F1F96F15C5}"/>
                </a:ext>
              </a:extLst>
            </p:cNvPr>
            <p:cNvCxnSpPr/>
            <p:nvPr/>
          </p:nvCxnSpPr>
          <p:spPr>
            <a:xfrm>
              <a:off x="9321290" y="2364364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54A964-FDE3-4005-8426-6FF3F5AAC809}"/>
                </a:ext>
              </a:extLst>
            </p:cNvPr>
            <p:cNvCxnSpPr/>
            <p:nvPr/>
          </p:nvCxnSpPr>
          <p:spPr>
            <a:xfrm>
              <a:off x="9321290" y="1833149"/>
              <a:ext cx="45354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DFE9A5-E284-4E30-A628-8CDB9D94254D}"/>
                </a:ext>
              </a:extLst>
            </p:cNvPr>
            <p:cNvSpPr/>
            <p:nvPr/>
          </p:nvSpPr>
          <p:spPr>
            <a:xfrm>
              <a:off x="9889736" y="2218244"/>
              <a:ext cx="178427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Pemantauan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Onlne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DD622C3-3A40-4E57-BECA-826798D81861}"/>
                </a:ext>
              </a:extLst>
            </p:cNvPr>
            <p:cNvSpPr/>
            <p:nvPr/>
          </p:nvSpPr>
          <p:spPr>
            <a:xfrm>
              <a:off x="9853496" y="1674583"/>
              <a:ext cx="17842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entury Gothic" panose="020B0502020202020204" pitchFamily="34" charset="0"/>
                  <a:ea typeface="Calibri" panose="020F0502020204030204" pitchFamily="34" charset="0"/>
                </a:rPr>
                <a:t>Penyebaran</a:t>
              </a:r>
              <a:r>
                <a:rPr lang="en-GB" sz="1200" dirty="0">
                  <a:latin typeface="Century Gothic" panose="020B0502020202020204" pitchFamily="34" charset="0"/>
                  <a:ea typeface="Calibri" panose="020F0502020204030204" pitchFamily="34" charset="0"/>
                </a:rPr>
                <a:t> booth/stand </a:t>
              </a:r>
              <a:endParaRPr lang="en-GB" sz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3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0" y="6221413"/>
            <a:ext cx="512689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Operasi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Sumber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Daya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Manusia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1854" y="483852"/>
            <a:ext cx="246413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 operasional:</a:t>
            </a:r>
            <a:endParaRPr lang="en-GB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6934" y="1948612"/>
            <a:ext cx="5321694" cy="1321414"/>
            <a:chOff x="126934" y="1948612"/>
            <a:chExt cx="5321694" cy="1321414"/>
          </a:xfrm>
        </p:grpSpPr>
        <p:sp>
          <p:nvSpPr>
            <p:cNvPr id="7" name="Rectangle 6"/>
            <p:cNvSpPr/>
            <p:nvPr/>
          </p:nvSpPr>
          <p:spPr>
            <a:xfrm>
              <a:off x="882810" y="2572334"/>
              <a:ext cx="4565818" cy="697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fleksibel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website yang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bisa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dibuka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berbagai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macam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platform)</a:t>
              </a:r>
              <a:endPara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6934" y="1948612"/>
              <a:ext cx="755876" cy="1189652"/>
              <a:chOff x="9245704" y="981581"/>
              <a:chExt cx="755876" cy="118965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1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26934" y="3551757"/>
            <a:ext cx="5321694" cy="1467401"/>
            <a:chOff x="126934" y="3551757"/>
            <a:chExt cx="5321694" cy="1467401"/>
          </a:xfrm>
        </p:grpSpPr>
        <p:sp>
          <p:nvSpPr>
            <p:cNvPr id="11" name="Rectangle 10"/>
            <p:cNvSpPr/>
            <p:nvPr/>
          </p:nvSpPr>
          <p:spPr>
            <a:xfrm>
              <a:off x="882810" y="4280494"/>
              <a:ext cx="456581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hanya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berfungsi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menyimpan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uang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investasi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diatur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antara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investor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pemilik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lahan</a:t>
              </a:r>
              <a:endPara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6934" y="3551757"/>
              <a:ext cx="755876" cy="1189652"/>
              <a:chOff x="9245704" y="981581"/>
              <a:chExt cx="755876" cy="118965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2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6059487" y="1948612"/>
            <a:ext cx="5880830" cy="2008717"/>
            <a:chOff x="6059487" y="1948612"/>
            <a:chExt cx="5880830" cy="2008717"/>
          </a:xfrm>
        </p:grpSpPr>
        <p:sp>
          <p:nvSpPr>
            <p:cNvPr id="15" name="Rectangle 14"/>
            <p:cNvSpPr/>
            <p:nvPr/>
          </p:nvSpPr>
          <p:spPr>
            <a:xfrm>
              <a:off x="6858000" y="2572334"/>
              <a:ext cx="508231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menjembatani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antara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investor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pemilik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lahan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sehingga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perjanjian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dilakukan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oleh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investor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pemilik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lahan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saja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tetapi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tetap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memenuhi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syarat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ketentuan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ditetapkan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i="1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InvesTani</a:t>
              </a:r>
              <a:endPara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059487" y="1948612"/>
              <a:ext cx="755876" cy="1189652"/>
              <a:chOff x="9245704" y="981581"/>
              <a:chExt cx="755876" cy="118965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3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059487" y="3553345"/>
            <a:ext cx="5925408" cy="1304230"/>
            <a:chOff x="6059487" y="3553345"/>
            <a:chExt cx="5925408" cy="1304230"/>
          </a:xfrm>
        </p:grpSpPr>
        <p:sp>
          <p:nvSpPr>
            <p:cNvPr id="5" name="Rectangle 4"/>
            <p:cNvSpPr/>
            <p:nvPr/>
          </p:nvSpPr>
          <p:spPr>
            <a:xfrm>
              <a:off x="6858000" y="4442077"/>
              <a:ext cx="512689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membatasi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terjadinya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transaksi</a:t>
              </a:r>
              <a:r>
                <a:rPr lang="en-ID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400" dirty="0" err="1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pribadi</a:t>
              </a:r>
              <a:endPara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59487" y="3553345"/>
              <a:ext cx="755876" cy="1189652"/>
              <a:chOff x="9245704" y="981581"/>
              <a:chExt cx="755876" cy="118965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924570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4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7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9488" y="1964258"/>
            <a:ext cx="5865812" cy="232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Investor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Dilarang melakukan transaksi pribadi, jika terbukti melakukan transaksi pribadi maka akun akan diblokir dan uang yang sudah terinvestasi akan menjadi hak milik </a:t>
            </a:r>
            <a:r>
              <a:rPr lang="en-US" sz="1200" i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InvesTani</a:t>
            </a:r>
            <a:r>
              <a:rPr lang="id-ID" sz="1200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Dilarang mengirimkan kontak selain akun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InvesTani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kepada penyedia ide maupun sebaliknya. Semua komunikasi akan dipantau oleh admin.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953" y="431885"/>
            <a:ext cx="26548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Syarat dan ketentuan:</a:t>
            </a:r>
            <a:endParaRPr lang="en-GB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448" y="1029593"/>
            <a:ext cx="5270797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 investasi yang berhasil akan dikenaka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biaya sebesar 2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dari total investasi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 hanya boleh dilakukan melalui sistem message yang ada pada website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InvesTani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 kenyamanan bersama, diharapkan untuk tidak untuk mengirimkan kontak pribadi melalui fitur message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448" y="3710677"/>
            <a:ext cx="56910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Segala jenis penipuan akan ditindak lanjutkan kepada pihak yang berwajib.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Uang yang sudah diterima pemilik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harus digunakan sesuai dengan deskripsi pengelolaan uang yang sudah ditulis oleh pemilik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tidak sesuai dengan kesepakatan, maka seluruh uang dan kentungan yang sudah diterima pemilik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harus dikembalikan dengan nominal yang sama pada kesepakatan diawal.</a:t>
            </a:r>
            <a:endParaRPr lang="en-GB" sz="1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0" y="6221413"/>
            <a:ext cx="512689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Operasi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Sumber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Daya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Manusia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327" y="483852"/>
            <a:ext cx="366799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</a:t>
            </a: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id-ID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id-ID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600" b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1280" y="4272398"/>
            <a:ext cx="5638800" cy="187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Manajemen keuangan</a:t>
            </a: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 orang</a:t>
            </a:r>
            <a:endParaRPr lang="en-GB" sz="1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4572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d-ID" sz="1400" dirty="0">
                <a:latin typeface="Century Gothic" panose="020B0502020202020204" pitchFamily="34" charset="0"/>
                <a:ea typeface="Calibri" panose="020F0502020204030204" pitchFamily="34" charset="0"/>
              </a:rPr>
              <a:t>Mengatur dan mencatat pemasukan maupun</a:t>
            </a:r>
            <a:r>
              <a:rPr lang="en-US" sz="14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id-ID" sz="1400" dirty="0">
                <a:latin typeface="Century Gothic" panose="020B0502020202020204" pitchFamily="34" charset="0"/>
                <a:ea typeface="Calibri" panose="020F0502020204030204" pitchFamily="34" charset="0"/>
              </a:rPr>
              <a:t>pengeluaran keuangan</a:t>
            </a:r>
          </a:p>
          <a:p>
            <a:pPr marL="0" lvl="1" indent="4572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d-ID" sz="1400" dirty="0">
                <a:latin typeface="Century Gothic" panose="020B0502020202020204" pitchFamily="34" charset="0"/>
                <a:ea typeface="Calibri" panose="020F0502020204030204" pitchFamily="34" charset="0"/>
              </a:rPr>
              <a:t>Merencanakan periklanan serta promosi bisnis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0512" y="2089567"/>
            <a:ext cx="5224176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d-ID" sz="1400" b="1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dministrator</a:t>
            </a: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</a:t>
            </a:r>
            <a:endParaRPr lang="en-GB" sz="1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Tugas: 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Memverifikasi user dan mengecek kredibilitas user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Memverifikasi </a:t>
            </a:r>
            <a:r>
              <a:rPr lang="en-US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 mengecek kredibilitas </a:t>
            </a:r>
            <a:r>
              <a:rPr lang="en-US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lahan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1280" y="1856925"/>
            <a:ext cx="5638800" cy="229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Service</a:t>
            </a: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 orang</a:t>
            </a:r>
            <a:endParaRPr lang="en-GB" sz="1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Tugas: 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274638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Menghubungi sponsor, menerima feedback, dan inisiasi workshop</a:t>
            </a:r>
            <a:endParaRPr lang="en-US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274638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Melayani</a:t>
            </a:r>
            <a:r>
              <a:rPr lang="en-GB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GB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GB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dan </a:t>
            </a: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GB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GB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GB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512" y="4272399"/>
            <a:ext cx="5224176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Maintenance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d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</a:t>
            </a:r>
            <a:endParaRPr lang="en-GB" sz="1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 (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pembaruan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berkala</a:t>
            </a:r>
            <a:endParaRPr lang="en-GB" sz="14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0" y="6221413"/>
            <a:ext cx="512689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Operasi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Sumber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Daya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Manusia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0" y="6221413"/>
            <a:ext cx="512689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Proyeksi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Keuangan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Kebutuhan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55760"/>
              </p:ext>
            </p:extLst>
          </p:nvPr>
        </p:nvGraphicFramePr>
        <p:xfrm>
          <a:off x="228187" y="631970"/>
          <a:ext cx="11415513" cy="4919221"/>
        </p:xfrm>
        <a:graphic>
          <a:graphicData uri="http://schemas.openxmlformats.org/drawingml/2006/table">
            <a:tbl>
              <a:tblPr firstRow="1" firstCol="1" bandRow="1"/>
              <a:tblGrid>
                <a:gridCol w="1573317">
                  <a:extLst>
                    <a:ext uri="{9D8B030D-6E8A-4147-A177-3AD203B41FA5}">
                      <a16:colId xmlns:a16="http://schemas.microsoft.com/office/drawing/2014/main" val="3342499545"/>
                    </a:ext>
                  </a:extLst>
                </a:gridCol>
                <a:gridCol w="781233">
                  <a:extLst>
                    <a:ext uri="{9D8B030D-6E8A-4147-A177-3AD203B41FA5}">
                      <a16:colId xmlns:a16="http://schemas.microsoft.com/office/drawing/2014/main" val="3715641931"/>
                    </a:ext>
                  </a:extLst>
                </a:gridCol>
                <a:gridCol w="878960">
                  <a:extLst>
                    <a:ext uri="{9D8B030D-6E8A-4147-A177-3AD203B41FA5}">
                      <a16:colId xmlns:a16="http://schemas.microsoft.com/office/drawing/2014/main" val="4203634170"/>
                    </a:ext>
                  </a:extLst>
                </a:gridCol>
                <a:gridCol w="839798">
                  <a:extLst>
                    <a:ext uri="{9D8B030D-6E8A-4147-A177-3AD203B41FA5}">
                      <a16:colId xmlns:a16="http://schemas.microsoft.com/office/drawing/2014/main" val="17485843"/>
                    </a:ext>
                  </a:extLst>
                </a:gridCol>
                <a:gridCol w="796601">
                  <a:extLst>
                    <a:ext uri="{9D8B030D-6E8A-4147-A177-3AD203B41FA5}">
                      <a16:colId xmlns:a16="http://schemas.microsoft.com/office/drawing/2014/main" val="497093450"/>
                    </a:ext>
                  </a:extLst>
                </a:gridCol>
                <a:gridCol w="777542">
                  <a:extLst>
                    <a:ext uri="{9D8B030D-6E8A-4147-A177-3AD203B41FA5}">
                      <a16:colId xmlns:a16="http://schemas.microsoft.com/office/drawing/2014/main" val="1781771095"/>
                    </a:ext>
                  </a:extLst>
                </a:gridCol>
                <a:gridCol w="878960">
                  <a:extLst>
                    <a:ext uri="{9D8B030D-6E8A-4147-A177-3AD203B41FA5}">
                      <a16:colId xmlns:a16="http://schemas.microsoft.com/office/drawing/2014/main" val="702946710"/>
                    </a:ext>
                  </a:extLst>
                </a:gridCol>
                <a:gridCol w="859457">
                  <a:extLst>
                    <a:ext uri="{9D8B030D-6E8A-4147-A177-3AD203B41FA5}">
                      <a16:colId xmlns:a16="http://schemas.microsoft.com/office/drawing/2014/main" val="3801304455"/>
                    </a:ext>
                  </a:extLst>
                </a:gridCol>
                <a:gridCol w="776943">
                  <a:extLst>
                    <a:ext uri="{9D8B030D-6E8A-4147-A177-3AD203B41FA5}">
                      <a16:colId xmlns:a16="http://schemas.microsoft.com/office/drawing/2014/main" val="1883114568"/>
                    </a:ext>
                  </a:extLst>
                </a:gridCol>
                <a:gridCol w="865058">
                  <a:extLst>
                    <a:ext uri="{9D8B030D-6E8A-4147-A177-3AD203B41FA5}">
                      <a16:colId xmlns:a16="http://schemas.microsoft.com/office/drawing/2014/main" val="3098071416"/>
                    </a:ext>
                  </a:extLst>
                </a:gridCol>
                <a:gridCol w="813861">
                  <a:extLst>
                    <a:ext uri="{9D8B030D-6E8A-4147-A177-3AD203B41FA5}">
                      <a16:colId xmlns:a16="http://schemas.microsoft.com/office/drawing/2014/main" val="1064034015"/>
                    </a:ext>
                  </a:extLst>
                </a:gridCol>
                <a:gridCol w="820996">
                  <a:extLst>
                    <a:ext uri="{9D8B030D-6E8A-4147-A177-3AD203B41FA5}">
                      <a16:colId xmlns:a16="http://schemas.microsoft.com/office/drawing/2014/main" val="1809668602"/>
                    </a:ext>
                  </a:extLst>
                </a:gridCol>
                <a:gridCol w="752787">
                  <a:extLst>
                    <a:ext uri="{9D8B030D-6E8A-4147-A177-3AD203B41FA5}">
                      <a16:colId xmlns:a16="http://schemas.microsoft.com/office/drawing/2014/main" val="3818832582"/>
                    </a:ext>
                  </a:extLst>
                </a:gridCol>
              </a:tblGrid>
              <a:tr h="20778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Uraian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ribu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rupiah)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BULAN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78550"/>
                  </a:ext>
                </a:extLst>
              </a:tr>
              <a:tr h="207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0773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Biaya-biaya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839783"/>
                  </a:ext>
                </a:extLst>
              </a:tr>
              <a:tr h="623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Hosting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172680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Promosi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di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Awal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917014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Tenaga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Kerja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perbulan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01052"/>
                  </a:ext>
                </a:extLst>
              </a:tr>
              <a:tr h="623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 Overhead perbulan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246422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24.058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35.058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46.058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57.058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68.058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79.058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90.058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101.058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112.058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123.058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134.058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800428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Keuntungan Bersih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31712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Keuntungan Per 4 Bulan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0263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Penjualan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ID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106.400 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106.400 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106.400 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106.400 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159.600 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84002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7.142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(3.858)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(14.858)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(25.858)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16.342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5.342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(5.658)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(16.658)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25.542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7.142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(3.858)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(14.858)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0309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47448" y="564182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 E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5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0" y="6221413"/>
            <a:ext cx="512689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Proyeksi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Keuangan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Kebutuhan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BBF52-05A3-4BF6-9F30-821E8C530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60543"/>
              </p:ext>
            </p:extLst>
          </p:nvPr>
        </p:nvGraphicFramePr>
        <p:xfrm>
          <a:off x="228187" y="631970"/>
          <a:ext cx="11415513" cy="4892508"/>
        </p:xfrm>
        <a:graphic>
          <a:graphicData uri="http://schemas.openxmlformats.org/drawingml/2006/table">
            <a:tbl>
              <a:tblPr firstRow="1" firstCol="1" bandRow="1"/>
              <a:tblGrid>
                <a:gridCol w="1573317">
                  <a:extLst>
                    <a:ext uri="{9D8B030D-6E8A-4147-A177-3AD203B41FA5}">
                      <a16:colId xmlns:a16="http://schemas.microsoft.com/office/drawing/2014/main" val="3342499545"/>
                    </a:ext>
                  </a:extLst>
                </a:gridCol>
                <a:gridCol w="781233">
                  <a:extLst>
                    <a:ext uri="{9D8B030D-6E8A-4147-A177-3AD203B41FA5}">
                      <a16:colId xmlns:a16="http://schemas.microsoft.com/office/drawing/2014/main" val="3715641931"/>
                    </a:ext>
                  </a:extLst>
                </a:gridCol>
                <a:gridCol w="878960">
                  <a:extLst>
                    <a:ext uri="{9D8B030D-6E8A-4147-A177-3AD203B41FA5}">
                      <a16:colId xmlns:a16="http://schemas.microsoft.com/office/drawing/2014/main" val="4203634170"/>
                    </a:ext>
                  </a:extLst>
                </a:gridCol>
                <a:gridCol w="839798">
                  <a:extLst>
                    <a:ext uri="{9D8B030D-6E8A-4147-A177-3AD203B41FA5}">
                      <a16:colId xmlns:a16="http://schemas.microsoft.com/office/drawing/2014/main" val="17485843"/>
                    </a:ext>
                  </a:extLst>
                </a:gridCol>
                <a:gridCol w="796601">
                  <a:extLst>
                    <a:ext uri="{9D8B030D-6E8A-4147-A177-3AD203B41FA5}">
                      <a16:colId xmlns:a16="http://schemas.microsoft.com/office/drawing/2014/main" val="497093450"/>
                    </a:ext>
                  </a:extLst>
                </a:gridCol>
                <a:gridCol w="777542">
                  <a:extLst>
                    <a:ext uri="{9D8B030D-6E8A-4147-A177-3AD203B41FA5}">
                      <a16:colId xmlns:a16="http://schemas.microsoft.com/office/drawing/2014/main" val="1781771095"/>
                    </a:ext>
                  </a:extLst>
                </a:gridCol>
                <a:gridCol w="878960">
                  <a:extLst>
                    <a:ext uri="{9D8B030D-6E8A-4147-A177-3AD203B41FA5}">
                      <a16:colId xmlns:a16="http://schemas.microsoft.com/office/drawing/2014/main" val="702946710"/>
                    </a:ext>
                  </a:extLst>
                </a:gridCol>
                <a:gridCol w="859457">
                  <a:extLst>
                    <a:ext uri="{9D8B030D-6E8A-4147-A177-3AD203B41FA5}">
                      <a16:colId xmlns:a16="http://schemas.microsoft.com/office/drawing/2014/main" val="3801304455"/>
                    </a:ext>
                  </a:extLst>
                </a:gridCol>
                <a:gridCol w="776943">
                  <a:extLst>
                    <a:ext uri="{9D8B030D-6E8A-4147-A177-3AD203B41FA5}">
                      <a16:colId xmlns:a16="http://schemas.microsoft.com/office/drawing/2014/main" val="1883114568"/>
                    </a:ext>
                  </a:extLst>
                </a:gridCol>
                <a:gridCol w="865058">
                  <a:extLst>
                    <a:ext uri="{9D8B030D-6E8A-4147-A177-3AD203B41FA5}">
                      <a16:colId xmlns:a16="http://schemas.microsoft.com/office/drawing/2014/main" val="3098071416"/>
                    </a:ext>
                  </a:extLst>
                </a:gridCol>
                <a:gridCol w="813861">
                  <a:extLst>
                    <a:ext uri="{9D8B030D-6E8A-4147-A177-3AD203B41FA5}">
                      <a16:colId xmlns:a16="http://schemas.microsoft.com/office/drawing/2014/main" val="1064034015"/>
                    </a:ext>
                  </a:extLst>
                </a:gridCol>
                <a:gridCol w="820996">
                  <a:extLst>
                    <a:ext uri="{9D8B030D-6E8A-4147-A177-3AD203B41FA5}">
                      <a16:colId xmlns:a16="http://schemas.microsoft.com/office/drawing/2014/main" val="1809668602"/>
                    </a:ext>
                  </a:extLst>
                </a:gridCol>
                <a:gridCol w="752787">
                  <a:extLst>
                    <a:ext uri="{9D8B030D-6E8A-4147-A177-3AD203B41FA5}">
                      <a16:colId xmlns:a16="http://schemas.microsoft.com/office/drawing/2014/main" val="3818832582"/>
                    </a:ext>
                  </a:extLst>
                </a:gridCol>
              </a:tblGrid>
              <a:tr h="20778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Uraian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ribu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rupiah)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BULAN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78550"/>
                  </a:ext>
                </a:extLst>
              </a:tr>
              <a:tr h="207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07734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Biaya-biaya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839783"/>
                  </a:ext>
                </a:extLst>
              </a:tr>
              <a:tr h="623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Hosting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172680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Promosi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di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Awal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917014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Tenaga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Kerja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perbulan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10.500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01052"/>
                  </a:ext>
                </a:extLst>
              </a:tr>
              <a:tr h="623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 Overhead perbulan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246422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Biaya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145.058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156.058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167.058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178.058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189.058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200.058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211.058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222.058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233.058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244.058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255.058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266.058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800428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Keuntungan Bersih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31712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Keuntungan Per 4 Bulan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53.200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0263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Penjualan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159.600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159.600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159.600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212.800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212.800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212.800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212.800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266.000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266.000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84002"/>
                  </a:ext>
                </a:extLst>
              </a:tr>
              <a:tr h="415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15" marR="81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14.542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3.542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(7.458)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34.742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0309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6FF593F-710C-46DC-BADF-F4C5CD8BD713}"/>
              </a:ext>
            </a:extLst>
          </p:cNvPr>
          <p:cNvSpPr/>
          <p:nvPr/>
        </p:nvSpPr>
        <p:spPr>
          <a:xfrm>
            <a:off x="3944202" y="5535260"/>
            <a:ext cx="9553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rgbClr val="000000"/>
                </a:solidFill>
                <a:latin typeface="Calibri" panose="020F0502020204030204" pitchFamily="34" charset="0"/>
              </a:rPr>
              <a:t> BEP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523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0" y="6221413"/>
            <a:ext cx="512689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Proyeksi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Keuangan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Kebutuhan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12708" y="2323042"/>
            <a:ext cx="0" cy="1133475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3894" y="195371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 E 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312707" y="3456517"/>
            <a:ext cx="0" cy="1140884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233186" y="4389652"/>
            <a:ext cx="2480166" cy="374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ASUMSI LUAS LAHAN</a:t>
            </a:r>
            <a:r>
              <a:rPr lang="en-US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70 ha</a:t>
            </a:r>
            <a:endParaRPr lang="en-GB" sz="1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427245"/>
              </p:ext>
            </p:extLst>
          </p:nvPr>
        </p:nvGraphicFramePr>
        <p:xfrm>
          <a:off x="1626944" y="1087023"/>
          <a:ext cx="7606242" cy="432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40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0" y="6221413"/>
            <a:ext cx="512689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Proyeksi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Keuangan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Kebutuhan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5767" y="2679385"/>
            <a:ext cx="3661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U M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R Y</a:t>
            </a:r>
            <a:endParaRPr lang="en-GB" sz="32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830" y="1985120"/>
            <a:ext cx="36764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Keuntungan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 per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hektar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 per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lahan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1400" b="1" dirty="0" err="1">
                <a:latin typeface="Century Gothic" panose="020B0502020202020204" pitchFamily="34" charset="0"/>
              </a:rPr>
              <a:t>Rp</a:t>
            </a:r>
            <a:r>
              <a:rPr lang="en-US" sz="1400" b="1" dirty="0">
                <a:latin typeface="Century Gothic" panose="020B0502020202020204" pitchFamily="34" charset="0"/>
              </a:rPr>
              <a:t> 760.000,- /4 </a:t>
            </a:r>
            <a:r>
              <a:rPr lang="en-US" sz="1400" b="1" dirty="0" err="1">
                <a:latin typeface="Century Gothic" panose="020B0502020202020204" pitchFamily="34" charset="0"/>
              </a:rPr>
              <a:t>bulan</a:t>
            </a:r>
            <a:r>
              <a:rPr lang="en-US" sz="1400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latin typeface="Century Gothic" panose="020B0502020202020204" pitchFamily="34" charset="0"/>
              </a:rPr>
              <a:t>	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				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Contribution Margin </a:t>
            </a:r>
          </a:p>
          <a:p>
            <a:r>
              <a:rPr lang="en-US" sz="1400" b="1" dirty="0" err="1">
                <a:latin typeface="Century Gothic" panose="020B0502020202020204" pitchFamily="34" charset="0"/>
              </a:rPr>
              <a:t>Rp</a:t>
            </a:r>
            <a:r>
              <a:rPr lang="en-US" sz="1400" b="1" dirty="0">
                <a:latin typeface="Century Gothic" panose="020B0502020202020204" pitchFamily="34" charset="0"/>
              </a:rPr>
              <a:t> 40.000,-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						</a:t>
            </a:r>
          </a:p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Biaya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tetap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1400" b="1" dirty="0" err="1">
                <a:latin typeface="Century Gothic" panose="020B0502020202020204" pitchFamily="34" charset="0"/>
              </a:rPr>
              <a:t>Rp</a:t>
            </a:r>
            <a:r>
              <a:rPr lang="en-US" sz="1400" b="1" dirty="0">
                <a:latin typeface="Century Gothic" panose="020B0502020202020204" pitchFamily="34" charset="0"/>
              </a:rPr>
              <a:t> 758.300-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						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BEP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Investani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Luas </a:t>
            </a:r>
            <a:r>
              <a:rPr lang="en-US" sz="1400" b="1" dirty="0" err="1">
                <a:latin typeface="Century Gothic" panose="020B0502020202020204" pitchFamily="34" charset="0"/>
              </a:rPr>
              <a:t>lahan</a:t>
            </a:r>
            <a:r>
              <a:rPr lang="en-US" sz="1400" b="1" dirty="0">
                <a:latin typeface="Century Gothic" panose="020B0502020202020204" pitchFamily="34" charset="0"/>
              </a:rPr>
              <a:t> 45,021 Ha	</a:t>
            </a:r>
            <a:r>
              <a:rPr lang="en-US" sz="1400" dirty="0">
                <a:latin typeface="Century Gothic" panose="020B0502020202020204" pitchFamily="34" charset="0"/>
              </a:rPr>
              <a:t>				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7E54C-29FB-45EE-BDF2-D678FB69C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93259"/>
              </p:ext>
            </p:extLst>
          </p:nvPr>
        </p:nvGraphicFramePr>
        <p:xfrm>
          <a:off x="1689099" y="3472345"/>
          <a:ext cx="4684348" cy="1929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356">
                  <a:extLst>
                    <a:ext uri="{9D8B030D-6E8A-4147-A177-3AD203B41FA5}">
                      <a16:colId xmlns:a16="http://schemas.microsoft.com/office/drawing/2014/main" val="4081598074"/>
                    </a:ext>
                  </a:extLst>
                </a:gridCol>
                <a:gridCol w="1424395">
                  <a:extLst>
                    <a:ext uri="{9D8B030D-6E8A-4147-A177-3AD203B41FA5}">
                      <a16:colId xmlns:a16="http://schemas.microsoft.com/office/drawing/2014/main" val="3696366748"/>
                    </a:ext>
                  </a:extLst>
                </a:gridCol>
                <a:gridCol w="1042597">
                  <a:extLst>
                    <a:ext uri="{9D8B030D-6E8A-4147-A177-3AD203B41FA5}">
                      <a16:colId xmlns:a16="http://schemas.microsoft.com/office/drawing/2014/main" val="129283570"/>
                    </a:ext>
                  </a:extLst>
                </a:gridCol>
              </a:tblGrid>
              <a:tr h="275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Uraian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Per Bulan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Keterangan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831135"/>
                  </a:ext>
                </a:extLst>
              </a:tr>
              <a:tr h="275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Keuntungan Investani Per Ha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     190.000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108181"/>
                  </a:ext>
                </a:extLst>
              </a:tr>
              <a:tr h="275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 BB Langsung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                   -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per Ha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966437"/>
                  </a:ext>
                </a:extLst>
              </a:tr>
              <a:tr h="275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 TK Langsung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10.500.000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Gaji Pegawai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90886"/>
                  </a:ext>
                </a:extLst>
              </a:tr>
              <a:tr h="275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</a:rPr>
                        <a:t>Biaya</a:t>
                      </a:r>
                      <a:r>
                        <a:rPr lang="en-ID" sz="1100" u="none" strike="noStrike" dirty="0">
                          <a:effectLst/>
                        </a:rPr>
                        <a:t> Hosting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Rp</a:t>
                      </a:r>
                      <a:r>
                        <a:rPr lang="en-ID" sz="1100" u="none" strike="noStrike" dirty="0">
                          <a:effectLst/>
                        </a:rPr>
                        <a:t>                     58.000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Hosting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402777"/>
                  </a:ext>
                </a:extLst>
              </a:tr>
              <a:tr h="275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Biaya Utilitas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     500.000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13645"/>
                  </a:ext>
                </a:extLst>
              </a:tr>
              <a:tr h="275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B TK </a:t>
                      </a:r>
                      <a:r>
                        <a:rPr lang="en-ID" sz="1100" u="none" strike="noStrike" dirty="0" err="1">
                          <a:effectLst/>
                        </a:rPr>
                        <a:t>Tak</a:t>
                      </a:r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Langsung</a:t>
                      </a:r>
                      <a:r>
                        <a:rPr lang="en-ID" sz="1100" u="none" strike="noStrike" dirty="0">
                          <a:effectLst/>
                        </a:rPr>
                        <a:t> (</a:t>
                      </a:r>
                      <a:r>
                        <a:rPr lang="en-ID" sz="1100" u="none" strike="noStrike" dirty="0" err="1">
                          <a:effectLst/>
                        </a:rPr>
                        <a:t>sekali</a:t>
                      </a:r>
                      <a:r>
                        <a:rPr lang="en-ID" sz="1100" u="none" strike="noStrike" dirty="0">
                          <a:effectLst/>
                        </a:rPr>
                        <a:t>)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  2.000.000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</a:rPr>
                        <a:t>Promosi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7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18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-1081075" y="4622280"/>
            <a:ext cx="3081866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600" dirty="0">
                <a:solidFill>
                  <a:schemeClr val="accent2"/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47083" y="3564754"/>
            <a:ext cx="3081866" cy="4693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e r </a:t>
            </a:r>
            <a:r>
              <a:rPr lang="en-US" sz="24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 m a k a s </a:t>
            </a:r>
            <a:r>
              <a:rPr lang="en-US" sz="24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 h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609975" y="3856590"/>
            <a:ext cx="8543925" cy="0"/>
          </a:xfrm>
          <a:prstGeom prst="line">
            <a:avLst/>
          </a:prstGeom>
          <a:ln w="1905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93" b="85000" l="12700" r="78200">
                        <a14:foregroundMark x1="31700" y1="14722" x2="39600" y2="14259"/>
                        <a14:foregroundMark x1="34000" y1="24537" x2="40900" y2="24537"/>
                        <a14:foregroundMark x1="59700" y1="39074" x2="66400" y2="39722"/>
                        <a14:foregroundMark x1="50900" y1="62870" x2="55300" y2="53333"/>
                        <a14:foregroundMark x1="60700" y1="58611" x2="61500" y2="58333"/>
                        <a14:foregroundMark x1="63300" y1="65278" x2="63000" y2="64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7" t="6428" r="14600" b="13809"/>
          <a:stretch/>
        </p:blipFill>
        <p:spPr bwMode="auto">
          <a:xfrm>
            <a:off x="7581099" y="3454536"/>
            <a:ext cx="1405618" cy="149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846" l="28889" r="70111">
                        <a14:foregroundMark x1="39111" y1="15385" x2="43889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22" t="-5232" r="28349" b="879"/>
          <a:stretch/>
        </p:blipFill>
        <p:spPr bwMode="auto">
          <a:xfrm>
            <a:off x="2981492" y="3454537"/>
            <a:ext cx="1179668" cy="149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948235" y="4292737"/>
            <a:ext cx="2124075" cy="0"/>
          </a:xfrm>
          <a:prstGeom prst="line">
            <a:avLst/>
          </a:prstGeom>
          <a:ln w="28575">
            <a:prstDash val="sysDot"/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14424" y="1154098"/>
            <a:ext cx="9963150" cy="8953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Century Gothic" panose="020B0502020202020204" pitchFamily="34" charset="0"/>
              </a:rPr>
              <a:t>website yang </a:t>
            </a:r>
            <a:r>
              <a:rPr lang="en-GB" sz="1400" dirty="0" err="1">
                <a:latin typeface="Century Gothic" panose="020B0502020202020204" pitchFamily="34" charset="0"/>
              </a:rPr>
              <a:t>ditujukan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sebagai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wadah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untuk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mempertemukan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antar</a:t>
            </a:r>
            <a:r>
              <a:rPr lang="en-GB" sz="1400" dirty="0">
                <a:latin typeface="Century Gothic" panose="020B0502020202020204" pitchFamily="34" charset="0"/>
              </a:rPr>
              <a:t> investor </a:t>
            </a:r>
            <a:r>
              <a:rPr lang="en-GB" sz="1400" dirty="0" err="1">
                <a:latin typeface="Century Gothic" panose="020B0502020202020204" pitchFamily="34" charset="0"/>
              </a:rPr>
              <a:t>untuk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menanamkan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investasinya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ke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tanah</a:t>
            </a:r>
            <a:r>
              <a:rPr lang="en-GB" sz="1400" dirty="0">
                <a:latin typeface="Century Gothic" panose="020B0502020202020204" pitchFamily="34" charset="0"/>
              </a:rPr>
              <a:t> yang </a:t>
            </a:r>
            <a:r>
              <a:rPr lang="en-GB" sz="1400" dirty="0" err="1">
                <a:latin typeface="Century Gothic" panose="020B0502020202020204" pitchFamily="34" charset="0"/>
              </a:rPr>
              <a:t>nantinya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akan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diperuntukkan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dalam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bidang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pertanian</a:t>
            </a:r>
            <a:r>
              <a:rPr lang="en-GB" sz="14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14424" y="665437"/>
            <a:ext cx="9963150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InvesTani</a:t>
            </a:r>
            <a:r>
              <a:rPr lang="en-GB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 ?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281584" y="6221413"/>
            <a:ext cx="3081866" cy="469372"/>
          </a:xfrm>
        </p:spPr>
        <p:txBody>
          <a:bodyPr>
            <a:norm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Deskripsi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Produk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4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4" y="1097684"/>
            <a:ext cx="4967816" cy="4967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12"/>
          <a:stretch/>
        </p:blipFill>
        <p:spPr>
          <a:xfrm>
            <a:off x="3623734" y="1103844"/>
            <a:ext cx="3253316" cy="496781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281584" y="6221413"/>
            <a:ext cx="3081866" cy="469372"/>
          </a:xfrm>
        </p:spPr>
        <p:txBody>
          <a:bodyPr>
            <a:norm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Latar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Belakang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37" y="4794707"/>
            <a:ext cx="475683" cy="475683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475720" y="4730412"/>
            <a:ext cx="838201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BE5108"/>
                </a:solidFill>
                <a:latin typeface="Century Gothic" panose="020B0502020202020204" pitchFamily="34" charset="0"/>
              </a:rPr>
              <a:t>60%</a:t>
            </a:r>
            <a:endParaRPr lang="en-US" sz="2400" dirty="0">
              <a:solidFill>
                <a:srgbClr val="BE5108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514975" y="2390775"/>
            <a:ext cx="0" cy="1133475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5189970" y="1853176"/>
            <a:ext cx="838201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30%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170920" y="1695559"/>
            <a:ext cx="1420380" cy="334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dirty="0">
                <a:latin typeface="Century Gothic" panose="020B0502020202020204" pitchFamily="34" charset="0"/>
              </a:rPr>
              <a:t>18-30 </a:t>
            </a:r>
            <a:r>
              <a:rPr lang="en-GB" sz="1400" dirty="0" err="1">
                <a:latin typeface="Century Gothic" panose="020B0502020202020204" pitchFamily="34" charset="0"/>
              </a:rPr>
              <a:t>y.o</a:t>
            </a:r>
            <a:r>
              <a:rPr lang="en-GB" sz="1400" dirty="0">
                <a:latin typeface="Century Gothic" panose="020B0502020202020204" pitchFamily="34" charset="0"/>
              </a:rPr>
              <a:t>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29" y="1535834"/>
            <a:ext cx="797791" cy="797791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4794105" y="5289440"/>
            <a:ext cx="1692420" cy="334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dirty="0">
                <a:latin typeface="Century Gothic" panose="020B0502020202020204" pitchFamily="34" charset="0"/>
              </a:rPr>
              <a:t>Domestic Investor 2017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4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81584" y="6221413"/>
            <a:ext cx="3081866" cy="469372"/>
          </a:xfrm>
        </p:spPr>
        <p:txBody>
          <a:bodyPr>
            <a:norm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Latar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Belakang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95450" y="1335884"/>
            <a:ext cx="157162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8007" y="1131624"/>
            <a:ext cx="3081866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2"/>
                </a:solidFill>
                <a:latin typeface="Century Gothic" panose="020B0502020202020204" pitchFamily="34" charset="0"/>
              </a:rPr>
              <a:t>2003-2013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0424" y="1100008"/>
            <a:ext cx="5362576" cy="5326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dirty="0" err="1">
                <a:latin typeface="Century Gothic" panose="020B0502020202020204" pitchFamily="34" charset="0"/>
              </a:rPr>
              <a:t>Rumah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tangga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pertanian</a:t>
            </a:r>
            <a:r>
              <a:rPr lang="en-GB" sz="1400" dirty="0">
                <a:latin typeface="Century Gothic" panose="020B0502020202020204" pitchFamily="34" charset="0"/>
              </a:rPr>
              <a:t> Indonesia </a:t>
            </a:r>
            <a:r>
              <a:rPr lang="en-GB" sz="1400" dirty="0" err="1">
                <a:latin typeface="Century Gothic" panose="020B0502020202020204" pitchFamily="34" charset="0"/>
              </a:rPr>
              <a:t>menurun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hingga</a:t>
            </a:r>
            <a:r>
              <a:rPr lang="en-GB" sz="1400" dirty="0">
                <a:latin typeface="Century Gothic" panose="020B0502020202020204" pitchFamily="34" charset="0"/>
              </a:rPr>
              <a:t> 16,3%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820150" y="1316834"/>
            <a:ext cx="1571625" cy="0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0457140" y="1082148"/>
            <a:ext cx="3081866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2"/>
                </a:solidFill>
                <a:latin typeface="Century Gothic" panose="020B0502020202020204" pitchFamily="34" charset="0"/>
              </a:rPr>
              <a:t>2016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8725" y="2009516"/>
            <a:ext cx="2038350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8007" y="1805256"/>
            <a:ext cx="3081866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2"/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400424" y="1773640"/>
            <a:ext cx="5362576" cy="532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dirty="0" err="1">
                <a:latin typeface="Century Gothic" panose="020B0502020202020204" pitchFamily="34" charset="0"/>
              </a:rPr>
              <a:t>Jumlah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petani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menurun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err="1">
                <a:latin typeface="Century Gothic" panose="020B0502020202020204" pitchFamily="34" charset="0"/>
              </a:rPr>
              <a:t>menjadi</a:t>
            </a:r>
            <a:r>
              <a:rPr lang="en-GB" sz="1400" dirty="0">
                <a:latin typeface="Century Gothic" panose="020B0502020202020204" pitchFamily="34" charset="0"/>
              </a:rPr>
              <a:t> 31%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93" b="85000" l="12700" r="78200">
                        <a14:foregroundMark x1="31700" y1="14722" x2="39600" y2="14259"/>
                        <a14:foregroundMark x1="34000" y1="24537" x2="40900" y2="24537"/>
                        <a14:foregroundMark x1="59700" y1="39074" x2="66400" y2="39722"/>
                        <a14:foregroundMark x1="50900" y1="62870" x2="55300" y2="53333"/>
                        <a14:foregroundMark x1="60700" y1="58611" x2="61500" y2="58333"/>
                        <a14:foregroundMark x1="63300" y1="65278" x2="63000" y2="64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7" t="6428" r="14600" b="13809"/>
          <a:stretch/>
        </p:blipFill>
        <p:spPr bwMode="auto">
          <a:xfrm>
            <a:off x="962024" y="3793204"/>
            <a:ext cx="1132820" cy="12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V="1">
            <a:off x="1470957" y="4302244"/>
            <a:ext cx="623887" cy="57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84" y="3676950"/>
            <a:ext cx="1324836" cy="132483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10606420" y="3793204"/>
            <a:ext cx="0" cy="1133475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169957" y="4183728"/>
            <a:ext cx="1130830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WHY?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838449" y="4536453"/>
            <a:ext cx="2038350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43674" y="4491381"/>
            <a:ext cx="2038350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458007" y="1331542"/>
            <a:ext cx="1685926" cy="532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050" b="1" dirty="0" err="1">
                <a:latin typeface="Century Gothic" panose="020B0502020202020204" pitchFamily="34" charset="0"/>
              </a:rPr>
              <a:t>Sensus</a:t>
            </a:r>
            <a:r>
              <a:rPr lang="en-GB" sz="1050" b="1" dirty="0">
                <a:latin typeface="Century Gothic" panose="020B0502020202020204" pitchFamily="34" charset="0"/>
              </a:rPr>
              <a:t> </a:t>
            </a:r>
            <a:r>
              <a:rPr lang="en-GB" sz="1050" b="1" dirty="0" err="1">
                <a:latin typeface="Century Gothic" panose="020B0502020202020204" pitchFamily="34" charset="0"/>
              </a:rPr>
              <a:t>Pertanian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4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76608" y="6212704"/>
            <a:ext cx="3081866" cy="4693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Business Model Canvas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7312" y="435911"/>
            <a:ext cx="2053088" cy="3674852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Key Partners</a:t>
            </a:r>
          </a:p>
          <a:p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Perusahaan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penyedia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cloud hosting</a:t>
            </a:r>
          </a:p>
          <a:p>
            <a:pPr marL="228600" indent="-228600">
              <a:buFont typeface="+mj-lt"/>
              <a:buAutoNum type="arabicPeriod"/>
            </a:pPr>
            <a:endParaRPr lang="en-ID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Kelompok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tani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pemilik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lahan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ID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Penampung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hasil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tani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ID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Media partner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sebagai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sarana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penyebar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tentang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aplikasi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ID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Perbankan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penyimpanan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uang</a:t>
            </a:r>
            <a:endParaRPr lang="en-ID" sz="1050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0400" y="435911"/>
            <a:ext cx="2053088" cy="183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Key Activities</a:t>
            </a:r>
          </a:p>
          <a:p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Pembangunan dan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pemeliharaan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platform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berbasis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web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mobile</a:t>
            </a:r>
          </a:p>
          <a:p>
            <a:pPr marL="228600" lvl="0" indent="-228600">
              <a:buFont typeface="+mj-lt"/>
              <a:buAutoNum type="arabicPeriod"/>
            </a:pP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Promosi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0"/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0400" y="2273338"/>
            <a:ext cx="2053088" cy="18374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Key Resources</a:t>
            </a:r>
          </a:p>
          <a:p>
            <a:endParaRPr lang="en-US" sz="105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Human</a:t>
            </a:r>
          </a:p>
          <a:p>
            <a:pPr marL="227013" lvl="0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•Web developer</a:t>
            </a:r>
          </a:p>
          <a:p>
            <a:pPr marL="227013" lvl="0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•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Analis</a:t>
            </a: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7013" lvl="0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•Web Administrator</a:t>
            </a:r>
          </a:p>
          <a:p>
            <a:pPr lvl="0"/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 startAt="2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Equipment</a:t>
            </a:r>
          </a:p>
          <a:p>
            <a:pPr marL="227013" lvl="0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•Hosting Website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3488" y="435911"/>
            <a:ext cx="2053088" cy="36748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Value Proposition</a:t>
            </a:r>
          </a:p>
          <a:p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Membangun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kepercayaan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customer</a:t>
            </a:r>
          </a:p>
          <a:p>
            <a:pPr marL="228600" lvl="0" indent="-228600">
              <a:buFont typeface="+mj-lt"/>
              <a:buAutoNum type="arabicPeriod"/>
            </a:pP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Fleksibel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mudah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diakses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digunakan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Tampilan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menarik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responsive</a:t>
            </a:r>
          </a:p>
          <a:p>
            <a:pPr marL="228600" lvl="0" indent="-228600">
              <a:buFont typeface="+mj-lt"/>
              <a:buAutoNum type="arabicPeriod"/>
            </a:pP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Mudah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diakses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oleh orang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awam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06576" y="435911"/>
            <a:ext cx="2162888" cy="18374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Relationships</a:t>
            </a: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Co-creation: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Menawarkan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mencarikan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lahan</a:t>
            </a: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Self-service: Customer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mencari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lahan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sendiri</a:t>
            </a: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Monitoring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melalui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06576" y="2273338"/>
            <a:ext cx="2162888" cy="1837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Channels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Website</a:t>
            </a: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Media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Sosial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Youtube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 Ads, LINE Today, Instagram, Facebook</a:t>
            </a: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Media 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Cetak</a:t>
            </a: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Seminar /</a:t>
            </a:r>
            <a:r>
              <a:rPr lang="en-US" sz="1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Talkshow</a:t>
            </a: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69464" y="435908"/>
            <a:ext cx="2053088" cy="367485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Customer Segments</a:t>
            </a:r>
          </a:p>
          <a:p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Target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Investasi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00050" lvl="0" indent="-173038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Petani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00050" lvl="0" indent="-173038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Pemilik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lahan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kecil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Tx/>
              <a:buChar char="-"/>
            </a:pP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 startAt="2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Investor</a:t>
            </a:r>
          </a:p>
          <a:p>
            <a:pPr marL="400050" lvl="0" indent="-173038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Seseorang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memiliki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modal</a:t>
            </a:r>
          </a:p>
          <a:p>
            <a:pPr marL="400050" lvl="0" indent="-173038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Pemain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bisnis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saham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7312" y="4110761"/>
            <a:ext cx="5115465" cy="19409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i="1" dirty="0">
                <a:latin typeface="Century Gothic" panose="020B0502020202020204" pitchFamily="34" charset="0"/>
              </a:rPr>
              <a:t>Cost Structure</a:t>
            </a:r>
          </a:p>
          <a:p>
            <a:endParaRPr lang="en-US" sz="1050" b="1" dirty="0"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latin typeface="Century Gothic" panose="020B0502020202020204" pitchFamily="34" charset="0"/>
              </a:rPr>
              <a:t>Value Driven: mengutamakan kualitas produk tetapi tetap mengambil keuntungan untuk biaya administrasi (5% total </a:t>
            </a:r>
            <a:r>
              <a:rPr lang="en-US" sz="1000" dirty="0" err="1">
                <a:latin typeface="Century Gothic" panose="020B0502020202020204" pitchFamily="34" charset="0"/>
              </a:rPr>
              <a:t>investasi</a:t>
            </a:r>
            <a:r>
              <a:rPr lang="en-US" sz="1000" dirty="0">
                <a:latin typeface="Century Gothic" panose="020B0502020202020204" pitchFamily="34" charset="0"/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latin typeface="Century Gothic" panose="020B0502020202020204" pitchFamily="34" charset="0"/>
              </a:rPr>
              <a:t>Variable cost: uang pemeliharaan website (hosting, dll) senilai kurang lebih Rp. 60.000 per </a:t>
            </a:r>
            <a:r>
              <a:rPr lang="en-US" sz="1000" dirty="0" err="1">
                <a:latin typeface="Century Gothic" panose="020B0502020202020204" pitchFamily="34" charset="0"/>
              </a:rPr>
              <a:t>bulan</a:t>
            </a:r>
            <a:endParaRPr lang="en-US" sz="1000" dirty="0"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>
                <a:latin typeface="Century Gothic" panose="020B0502020202020204" pitchFamily="34" charset="0"/>
              </a:rPr>
              <a:t>Fixed cost: gaji developer website (5% - uang pemeliharaan website)</a:t>
            </a:r>
          </a:p>
          <a:p>
            <a:pPr marL="228600" lvl="0" indent="-228600">
              <a:buFont typeface="+mj-lt"/>
              <a:buAutoNum type="arabicPeriod"/>
            </a:pPr>
            <a:endParaRPr lang="en-US" sz="1000" dirty="0"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00" dirty="0" err="1">
                <a:latin typeface="Century Gothic" panose="020B0502020202020204" pitchFamily="34" charset="0"/>
              </a:rPr>
              <a:t>Pemasukan</a:t>
            </a:r>
            <a:r>
              <a:rPr lang="en-US" sz="1000" dirty="0">
                <a:latin typeface="Century Gothic" panose="020B0502020202020204" pitchFamily="34" charset="0"/>
              </a:rPr>
              <a:t> investor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62777" y="4110760"/>
            <a:ext cx="5149975" cy="194094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Revenue Streams</a:t>
            </a:r>
          </a:p>
          <a:p>
            <a:endParaRPr lang="en-US" sz="1100" b="1" dirty="0"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 err="1">
                <a:latin typeface="Century Gothic" panose="020B0502020202020204" pitchFamily="34" charset="0"/>
              </a:rPr>
              <a:t>Biaya</a:t>
            </a:r>
            <a:r>
              <a:rPr lang="en-US" sz="1050" dirty="0"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latin typeface="Century Gothic" panose="020B0502020202020204" pitchFamily="34" charset="0"/>
              </a:rPr>
              <a:t>penggunaan</a:t>
            </a:r>
            <a:r>
              <a:rPr lang="en-US" sz="1050" dirty="0">
                <a:latin typeface="Century Gothic" panose="020B0502020202020204" pitchFamily="34" charset="0"/>
              </a:rPr>
              <a:t> (usage fee): 20% </a:t>
            </a:r>
            <a:r>
              <a:rPr lang="en-US" sz="1050" dirty="0" err="1">
                <a:latin typeface="Century Gothic" panose="020B0502020202020204" pitchFamily="34" charset="0"/>
              </a:rPr>
              <a:t>dari</a:t>
            </a:r>
            <a:r>
              <a:rPr lang="en-US" sz="1050" dirty="0"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latin typeface="Century Gothic" panose="020B0502020202020204" pitchFamily="34" charset="0"/>
              </a:rPr>
              <a:t>investasi</a:t>
            </a:r>
            <a:r>
              <a:rPr lang="en-US" sz="1050" dirty="0">
                <a:latin typeface="Century Gothic" panose="020B0502020202020204" pitchFamily="34" charset="0"/>
              </a:rPr>
              <a:t> yang </a:t>
            </a:r>
            <a:r>
              <a:rPr lang="en-US" sz="1050" dirty="0" err="1">
                <a:latin typeface="Century Gothic" panose="020B0502020202020204" pitchFamily="34" charset="0"/>
              </a:rPr>
              <a:t>dibuat</a:t>
            </a:r>
            <a:endParaRPr lang="en-US" sz="1050" dirty="0">
              <a:latin typeface="Century Gothic" panose="020B0502020202020204" pitchFamily="34" charset="0"/>
            </a:endParaRPr>
          </a:p>
          <a:p>
            <a:pPr lvl="0"/>
            <a:endParaRPr lang="en-US" sz="1050" dirty="0">
              <a:latin typeface="Century Gothic" panose="020B0502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050" dirty="0">
                <a:latin typeface="Century Gothic" panose="020B0502020202020204" pitchFamily="34" charset="0"/>
              </a:rPr>
              <a:t>20 % </a:t>
            </a:r>
            <a:r>
              <a:rPr lang="en-US" sz="1050" dirty="0" err="1">
                <a:latin typeface="Century Gothic" panose="020B0502020202020204" pitchFamily="34" charset="0"/>
              </a:rPr>
              <a:t>dari</a:t>
            </a:r>
            <a:r>
              <a:rPr lang="en-US" sz="1050" dirty="0"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latin typeface="Century Gothic" panose="020B0502020202020204" pitchFamily="34" charset="0"/>
              </a:rPr>
              <a:t>hasil</a:t>
            </a:r>
            <a:r>
              <a:rPr lang="en-US" sz="1050" dirty="0">
                <a:latin typeface="Century Gothic" panose="020B0502020202020204" pitchFamily="34" charset="0"/>
              </a:rPr>
              <a:t> </a:t>
            </a:r>
            <a:r>
              <a:rPr lang="en-US" sz="1050" dirty="0" err="1">
                <a:latin typeface="Century Gothic" panose="020B0502020202020204" pitchFamily="34" charset="0"/>
              </a:rPr>
              <a:t>tani</a:t>
            </a:r>
            <a:endParaRPr lang="en-US" sz="105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7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111830" y="716865"/>
            <a:ext cx="1105990" cy="1105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03029" y="6221413"/>
            <a:ext cx="3081866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Strategi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Pemasaran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3070D1-A5EB-4841-9B40-3970085F4D4D}"/>
              </a:ext>
            </a:extLst>
          </p:cNvPr>
          <p:cNvSpPr txBox="1"/>
          <p:nvPr/>
        </p:nvSpPr>
        <p:spPr>
          <a:xfrm>
            <a:off x="4313252" y="993119"/>
            <a:ext cx="2954813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 err="1">
                <a:latin typeface="Century Gothic" panose="020B0502020202020204" pitchFamily="34" charset="0"/>
              </a:rPr>
              <a:t>Memberikan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sosialisasi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ke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mahasiswa</a:t>
            </a:r>
            <a:r>
              <a:rPr lang="en-US" sz="1200" dirty="0">
                <a:latin typeface="Century Gothic" panose="020B0502020202020204" pitchFamily="34" charset="0"/>
              </a:rPr>
              <a:t> di </a:t>
            </a:r>
            <a:r>
              <a:rPr lang="en-US" sz="1200" dirty="0" err="1">
                <a:latin typeface="Century Gothic" panose="020B0502020202020204" pitchFamily="34" charset="0"/>
              </a:rPr>
              <a:t>jurusan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beberapa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Universitas</a:t>
            </a:r>
            <a:endParaRPr lang="en-US" sz="12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C7F82-1B19-430F-BB7B-1D9CA226D520}"/>
              </a:ext>
            </a:extLst>
          </p:cNvPr>
          <p:cNvSpPr/>
          <p:nvPr/>
        </p:nvSpPr>
        <p:spPr>
          <a:xfrm>
            <a:off x="4313251" y="2288765"/>
            <a:ext cx="2954813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 err="1">
                <a:latin typeface="Century Gothic" panose="020B0502020202020204" pitchFamily="34" charset="0"/>
              </a:rPr>
              <a:t>Mengajak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teman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mahasiswa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untuk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melihat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lahan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pertanian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FB85E-9FC1-48C6-AB52-674B37AA6321}"/>
              </a:ext>
            </a:extLst>
          </p:cNvPr>
          <p:cNvSpPr/>
          <p:nvPr/>
        </p:nvSpPr>
        <p:spPr>
          <a:xfrm>
            <a:off x="4313251" y="3730329"/>
            <a:ext cx="3457663" cy="88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seminar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talkshow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betapa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endParaRPr lang="en-US" sz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6F2E1-6CFC-447D-949E-1FCCB81A10E1}"/>
              </a:ext>
            </a:extLst>
          </p:cNvPr>
          <p:cNvSpPr/>
          <p:nvPr/>
        </p:nvSpPr>
        <p:spPr>
          <a:xfrm>
            <a:off x="4313252" y="5144264"/>
            <a:ext cx="329220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sz="1200" dirty="0">
                <a:latin typeface="Century Gothic" panose="020B0502020202020204" pitchFamily="34" charset="0"/>
              </a:rPr>
              <a:t>Memposting di media social tentang siapa kami dan produk kami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30" y="998684"/>
            <a:ext cx="1116802" cy="111680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107478" y="2104674"/>
            <a:ext cx="1105990" cy="1105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07478" y="4880292"/>
            <a:ext cx="1105990" cy="1105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07478" y="3492483"/>
            <a:ext cx="1105990" cy="11059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006150" y="3250680"/>
            <a:ext cx="3081866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600" dirty="0">
                <a:solidFill>
                  <a:schemeClr val="accent2"/>
                </a:solidFill>
                <a:latin typeface="Century Gothic" panose="020B0502020202020204" pitchFamily="34" charset="0"/>
              </a:rPr>
              <a:t>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14" y="2459024"/>
            <a:ext cx="892549" cy="8925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r="59123" b="22959"/>
          <a:stretch/>
        </p:blipFill>
        <p:spPr>
          <a:xfrm flipH="1">
            <a:off x="3124896" y="3738292"/>
            <a:ext cx="575116" cy="8685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05"/>
          <a:stretch/>
        </p:blipFill>
        <p:spPr>
          <a:xfrm rot="16200000" flipH="1">
            <a:off x="2962028" y="5120398"/>
            <a:ext cx="959703" cy="6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1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03029" y="6221413"/>
            <a:ext cx="3081866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Analisa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Tantangan</a:t>
            </a:r>
            <a:endParaRPr lang="en-US" sz="1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09376" y="761181"/>
            <a:ext cx="1402293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hallenge</a:t>
            </a:r>
            <a:endParaRPr lang="en-US" sz="1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01882" y="701363"/>
            <a:ext cx="1402293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revention</a:t>
            </a:r>
            <a:endParaRPr lang="en-US" sz="1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03784" y="158385"/>
            <a:ext cx="832076" cy="1189652"/>
            <a:chOff x="127830" y="158385"/>
            <a:chExt cx="832076" cy="1189652"/>
          </a:xfrm>
        </p:grpSpPr>
        <p:sp>
          <p:nvSpPr>
            <p:cNvPr id="9" name="Oval 8"/>
            <p:cNvSpPr/>
            <p:nvPr/>
          </p:nvSpPr>
          <p:spPr>
            <a:xfrm>
              <a:off x="318658" y="510304"/>
              <a:ext cx="641248" cy="641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27830" y="158385"/>
              <a:ext cx="424920" cy="11896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rPr>
                <a:t>C</a:t>
              </a:r>
              <a:endParaRPr lang="en-US" sz="5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27244" y="100724"/>
            <a:ext cx="793468" cy="1189652"/>
            <a:chOff x="3208344" y="163358"/>
            <a:chExt cx="793468" cy="1189652"/>
          </a:xfrm>
        </p:grpSpPr>
        <p:sp>
          <p:nvSpPr>
            <p:cNvPr id="12" name="Oval 11"/>
            <p:cNvSpPr/>
            <p:nvPr/>
          </p:nvSpPr>
          <p:spPr>
            <a:xfrm>
              <a:off x="3360564" y="510304"/>
              <a:ext cx="641248" cy="641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208344" y="163358"/>
              <a:ext cx="424920" cy="11896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rPr>
                <a:t>P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399586" y="1528439"/>
            <a:ext cx="3200400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Mendapakan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kepercayaan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pengguna</a:t>
            </a:r>
            <a:endParaRPr lang="en-GB" sz="1200" dirty="0"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99109" y="2562530"/>
            <a:ext cx="2022826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Private transaction</a:t>
            </a:r>
            <a:endParaRPr lang="en-GB" sz="1100" i="1" dirty="0">
              <a:solidFill>
                <a:schemeClr val="accent2"/>
              </a:solidFill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4107" y="2343932"/>
            <a:ext cx="3200401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Akun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atau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pihak</a:t>
            </a:r>
            <a:r>
              <a:rPr lang="en-US" sz="1200" dirty="0">
                <a:latin typeface="Futura Bk BT" panose="020B0502020204020303" pitchFamily="34" charset="0"/>
              </a:rPr>
              <a:t> yang </a:t>
            </a:r>
            <a:r>
              <a:rPr lang="en-US" sz="1200" dirty="0" err="1">
                <a:latin typeface="Futura Bk BT" panose="020B0502020204020303" pitchFamily="34" charset="0"/>
              </a:rPr>
              <a:t>tidak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bertanggung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jawab</a:t>
            </a:r>
            <a:endParaRPr lang="en-GB" sz="1200" dirty="0"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9224" y="3370457"/>
            <a:ext cx="3200400" cy="5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Futura Bk BT" panose="020B0502020204020303" pitchFamily="34" charset="0"/>
              </a:rPr>
              <a:t>Investor </a:t>
            </a:r>
            <a:r>
              <a:rPr lang="en-US" sz="1200" dirty="0" err="1">
                <a:latin typeface="Futura Bk BT" panose="020B0502020204020303" pitchFamily="34" charset="0"/>
              </a:rPr>
              <a:t>atau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pemilik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lahan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menyalahi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perjanjian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 </a:t>
            </a:r>
            <a:r>
              <a:rPr lang="en-US" sz="1200" dirty="0">
                <a:latin typeface="Futura Bk BT" panose="020B0502020204020303" pitchFamily="34" charset="0"/>
              </a:rPr>
              <a:t>yang </a:t>
            </a:r>
            <a:r>
              <a:rPr lang="en-US" sz="1200" dirty="0" err="1">
                <a:latin typeface="Futura Bk BT" panose="020B0502020204020303" pitchFamily="34" charset="0"/>
              </a:rPr>
              <a:t>sudah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dibuat</a:t>
            </a:r>
            <a:r>
              <a:rPr lang="en-US" sz="1200" dirty="0">
                <a:latin typeface="Futura Bk BT" panose="020B0502020204020303" pitchFamily="34" charset="0"/>
              </a:rPr>
              <a:t>.</a:t>
            </a:r>
            <a:endParaRPr lang="en-GB" sz="1200" dirty="0"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26329" y="4237213"/>
            <a:ext cx="290457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Pengecekan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pembayaran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secara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manual</a:t>
            </a:r>
            <a:endParaRPr lang="en-GB" sz="1200" i="1" dirty="0">
              <a:solidFill>
                <a:schemeClr val="accent2"/>
              </a:solidFill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179624" y="1701644"/>
            <a:ext cx="2456307" cy="0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45216" y="1401642"/>
            <a:ext cx="389466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Membuat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benchmarking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mengajukan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ke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pemerintah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daerah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atau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kota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dengan</a:t>
            </a:r>
            <a:r>
              <a:rPr lang="en-US" sz="1200" dirty="0">
                <a:latin typeface="Futura Bk BT" panose="020B0502020204020303" pitchFamily="34" charset="0"/>
              </a:rPr>
              <a:t> ide </a:t>
            </a:r>
            <a:r>
              <a:rPr lang="en-US" sz="1200" dirty="0" err="1">
                <a:latin typeface="Futura Bk BT" panose="020B0502020204020303" pitchFamily="34" charset="0"/>
              </a:rPr>
              <a:t>inovasinya</a:t>
            </a:r>
            <a:endParaRPr lang="en-GB" sz="1200" dirty="0"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45216" y="2226510"/>
            <a:ext cx="389466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Dilakukan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penyaringan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pada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fitur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 message </a:t>
            </a:r>
            <a:r>
              <a:rPr lang="en-US" sz="1200" dirty="0" err="1">
                <a:latin typeface="Futura Bk BT" panose="020B0502020204020303" pitchFamily="34" charset="0"/>
              </a:rPr>
              <a:t>sehingga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tidak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ada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kontak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pribadi</a:t>
            </a:r>
            <a:r>
              <a:rPr lang="en-US" sz="1200" dirty="0">
                <a:latin typeface="Futura Bk BT" panose="020B0502020204020303" pitchFamily="34" charset="0"/>
              </a:rPr>
              <a:t> yang </a:t>
            </a:r>
            <a:r>
              <a:rPr lang="en-US" sz="1200" dirty="0" err="1">
                <a:latin typeface="Futura Bk BT" panose="020B0502020204020303" pitchFamily="34" charset="0"/>
              </a:rPr>
              <a:t>bisa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diberikan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dalam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fitur</a:t>
            </a:r>
            <a:r>
              <a:rPr lang="en-US" sz="1200" dirty="0">
                <a:latin typeface="Futura Bk BT" panose="020B0502020204020303" pitchFamily="34" charset="0"/>
              </a:rPr>
              <a:t> chat </a:t>
            </a:r>
            <a:r>
              <a:rPr lang="en-US" sz="1200" dirty="0" err="1">
                <a:latin typeface="Futura Bk BT" panose="020B0502020204020303" pitchFamily="34" charset="0"/>
              </a:rPr>
              <a:t>tersebut</a:t>
            </a:r>
            <a:endParaRPr lang="en-GB" sz="1200" dirty="0">
              <a:effectLst/>
              <a:latin typeface="Futura Bk BT" panose="020B05020202040203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5215" y="3202824"/>
            <a:ext cx="389466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Dilakukan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verifikasi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akun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setiap</a:t>
            </a:r>
            <a:r>
              <a:rPr lang="en-US" sz="1200" dirty="0">
                <a:latin typeface="Futura Bk BT" panose="020B0502020204020303" pitchFamily="34" charset="0"/>
              </a:rPr>
              <a:t> kali </a:t>
            </a:r>
            <a:r>
              <a:rPr lang="en-US" sz="1200" dirty="0" err="1">
                <a:latin typeface="Futura Bk BT" panose="020B0502020204020303" pitchFamily="34" charset="0"/>
              </a:rPr>
              <a:t>melakukan</a:t>
            </a:r>
            <a:r>
              <a:rPr lang="en-US" sz="1200" dirty="0">
                <a:latin typeface="Futura Bk BT" panose="020B0502020204020303" pitchFamily="34" charset="0"/>
              </a:rPr>
              <a:t> register </a:t>
            </a:r>
            <a:r>
              <a:rPr lang="en-US" sz="1200" dirty="0" err="1">
                <a:latin typeface="Futura Bk BT" panose="020B0502020204020303" pitchFamily="34" charset="0"/>
              </a:rPr>
              <a:t>dengan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foto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ktp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foto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diri</a:t>
            </a:r>
            <a:endParaRPr lang="en-GB" sz="1200" dirty="0"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45214" y="4064513"/>
            <a:ext cx="3894667" cy="50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Adanya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  <a:latin typeface="Futura Bk BT" panose="020B0502020204020303" pitchFamily="34" charset="0"/>
              </a:rPr>
              <a:t>jaminan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jika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melanggar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perjanjian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baik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dari</a:t>
            </a:r>
            <a:r>
              <a:rPr lang="en-US" sz="1200" dirty="0">
                <a:latin typeface="Futura Bk BT" panose="020B0502020204020303" pitchFamily="34" charset="0"/>
              </a:rPr>
              <a:t> investor </a:t>
            </a:r>
            <a:r>
              <a:rPr lang="en-US" sz="1200" dirty="0" err="1">
                <a:latin typeface="Futura Bk BT" panose="020B0502020204020303" pitchFamily="34" charset="0"/>
              </a:rPr>
              <a:t>maupun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pemilik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lahan</a:t>
            </a:r>
            <a:endParaRPr lang="en-GB" sz="1200" dirty="0"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45214" y="4687761"/>
            <a:ext cx="3894667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Futura Bk BT" panose="020B0502020204020303" pitchFamily="34" charset="0"/>
              </a:rPr>
              <a:t>Transfer </a:t>
            </a:r>
            <a:r>
              <a:rPr lang="en-US" sz="1200" dirty="0" err="1">
                <a:latin typeface="Futura Bk BT" panose="020B0502020204020303" pitchFamily="34" charset="0"/>
              </a:rPr>
              <a:t>dengan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i="1" dirty="0">
                <a:solidFill>
                  <a:schemeClr val="accent2"/>
                </a:solidFill>
                <a:latin typeface="Futura Bk BT" panose="020B0502020204020303" pitchFamily="34" charset="0"/>
              </a:rPr>
              <a:t>format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biaya</a:t>
            </a:r>
            <a:r>
              <a:rPr lang="en-US" sz="1200" dirty="0">
                <a:latin typeface="Futura Bk BT" panose="020B0502020204020303" pitchFamily="34" charset="0"/>
              </a:rPr>
              <a:t> yang </a:t>
            </a:r>
            <a:r>
              <a:rPr lang="en-US" sz="1200" dirty="0" err="1">
                <a:latin typeface="Futura Bk BT" panose="020B0502020204020303" pitchFamily="34" charset="0"/>
              </a:rPr>
              <a:t>ditentukan</a:t>
            </a:r>
            <a:endParaRPr lang="en-GB" sz="1200" dirty="0"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397829" y="2487597"/>
            <a:ext cx="2238102" cy="0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97829" y="3536980"/>
            <a:ext cx="2238102" cy="0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79624" y="4373051"/>
            <a:ext cx="2456307" cy="0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2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09759" y="6221413"/>
            <a:ext cx="247513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STP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4P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97951" y="-75402"/>
            <a:ext cx="755876" cy="1189652"/>
            <a:chOff x="9245704" y="981581"/>
            <a:chExt cx="755876" cy="1189652"/>
          </a:xfrm>
        </p:grpSpPr>
        <p:sp>
          <p:nvSpPr>
            <p:cNvPr id="7" name="Oval 6"/>
            <p:cNvSpPr/>
            <p:nvPr/>
          </p:nvSpPr>
          <p:spPr>
            <a:xfrm>
              <a:off x="9360332" y="1371600"/>
              <a:ext cx="641248" cy="641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245704" y="981581"/>
              <a:ext cx="424920" cy="11896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rPr>
                <a:t>S</a:t>
              </a:r>
              <a:endParaRPr lang="en-US" sz="5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153827" y="519424"/>
            <a:ext cx="1402293" cy="604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egmentation</a:t>
            </a:r>
            <a:endParaRPr lang="en-US" sz="1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66" y="1450425"/>
            <a:ext cx="2314677" cy="24143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80" y="1633305"/>
            <a:ext cx="1539799" cy="22315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82466" y="3864811"/>
            <a:ext cx="2267993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Kecamatan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Ngantang</a:t>
            </a:r>
            <a:r>
              <a:rPr lang="en-US" sz="1200" dirty="0">
                <a:latin typeface="Futura Bk BT" panose="020B0502020204020303" pitchFamily="34" charset="0"/>
              </a:rPr>
              <a:t>, Malang</a:t>
            </a:r>
            <a:endParaRPr lang="en-GB" sz="1200" i="1" dirty="0">
              <a:solidFill>
                <a:schemeClr val="accent2"/>
              </a:solidFill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0233" y="3864810"/>
            <a:ext cx="1962910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latin typeface="Futura Bk BT" panose="020B0502020204020303" pitchFamily="34" charset="0"/>
              </a:rPr>
              <a:t>Kecamatan</a:t>
            </a:r>
            <a:r>
              <a:rPr lang="en-US" sz="1200" dirty="0">
                <a:latin typeface="Futura Bk BT" panose="020B0502020204020303" pitchFamily="34" charset="0"/>
              </a:rPr>
              <a:t> </a:t>
            </a:r>
            <a:r>
              <a:rPr lang="en-US" sz="1200" dirty="0" err="1">
                <a:latin typeface="Futura Bk BT" panose="020B0502020204020303" pitchFamily="34" charset="0"/>
              </a:rPr>
              <a:t>Pujon</a:t>
            </a:r>
            <a:r>
              <a:rPr lang="en-US" sz="1200" dirty="0">
                <a:latin typeface="Futura Bk BT" panose="020B0502020204020303" pitchFamily="34" charset="0"/>
              </a:rPr>
              <a:t>, Malang</a:t>
            </a:r>
            <a:endParaRPr lang="en-GB" sz="1200" i="1" dirty="0">
              <a:solidFill>
                <a:schemeClr val="accent2"/>
              </a:solidFill>
              <a:effectLst/>
              <a:latin typeface="Futura Bk BT" panose="020B050202020402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75864"/>
              </p:ext>
            </p:extLst>
          </p:nvPr>
        </p:nvGraphicFramePr>
        <p:xfrm>
          <a:off x="2163690" y="4320259"/>
          <a:ext cx="3231270" cy="80896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15635">
                  <a:extLst>
                    <a:ext uri="{9D8B030D-6E8A-4147-A177-3AD203B41FA5}">
                      <a16:colId xmlns:a16="http://schemas.microsoft.com/office/drawing/2014/main" val="3261504004"/>
                    </a:ext>
                  </a:extLst>
                </a:gridCol>
                <a:gridCol w="1615635">
                  <a:extLst>
                    <a:ext uri="{9D8B030D-6E8A-4147-A177-3AD203B41FA5}">
                      <a16:colId xmlns:a16="http://schemas.microsoft.com/office/drawing/2014/main" val="65348708"/>
                    </a:ext>
                  </a:extLst>
                </a:gridCol>
              </a:tblGrid>
              <a:tr h="35176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Luas </a:t>
                      </a:r>
                      <a:r>
                        <a:rPr lang="en-GB" sz="1200" dirty="0" err="1"/>
                        <a:t>Lahan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Tahun</a:t>
                      </a:r>
                      <a:r>
                        <a:rPr lang="en-GB" sz="1200" dirty="0"/>
                        <a:t> 2016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Luas </a:t>
                      </a:r>
                      <a:r>
                        <a:rPr lang="en-GB" sz="1200" dirty="0" err="1"/>
                        <a:t>Lahan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Tahun</a:t>
                      </a:r>
                      <a:r>
                        <a:rPr lang="en-GB" sz="1200" dirty="0"/>
                        <a:t> 2017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38757"/>
                  </a:ext>
                </a:extLst>
              </a:tr>
              <a:tr h="35176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936 </a:t>
                      </a:r>
                      <a:r>
                        <a:rPr lang="en-GB" sz="1200" dirty="0" err="1"/>
                        <a:t>hektar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981 </a:t>
                      </a:r>
                      <a:r>
                        <a:rPr lang="en-GB" sz="1200" dirty="0" err="1"/>
                        <a:t>hektar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0306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70683"/>
              </p:ext>
            </p:extLst>
          </p:nvPr>
        </p:nvGraphicFramePr>
        <p:xfrm>
          <a:off x="6828595" y="4320258"/>
          <a:ext cx="3231270" cy="80896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15635">
                  <a:extLst>
                    <a:ext uri="{9D8B030D-6E8A-4147-A177-3AD203B41FA5}">
                      <a16:colId xmlns:a16="http://schemas.microsoft.com/office/drawing/2014/main" val="3261504004"/>
                    </a:ext>
                  </a:extLst>
                </a:gridCol>
                <a:gridCol w="1615635">
                  <a:extLst>
                    <a:ext uri="{9D8B030D-6E8A-4147-A177-3AD203B41FA5}">
                      <a16:colId xmlns:a16="http://schemas.microsoft.com/office/drawing/2014/main" val="65348708"/>
                    </a:ext>
                  </a:extLst>
                </a:gridCol>
              </a:tblGrid>
              <a:tr h="35176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Luas </a:t>
                      </a:r>
                      <a:r>
                        <a:rPr lang="en-GB" sz="1200" dirty="0" err="1"/>
                        <a:t>Lahan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Tahun</a:t>
                      </a:r>
                      <a:r>
                        <a:rPr lang="en-GB" sz="1200" dirty="0"/>
                        <a:t> 2016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Luas </a:t>
                      </a:r>
                      <a:r>
                        <a:rPr lang="en-GB" sz="1200" dirty="0" err="1"/>
                        <a:t>Lahan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Tahun</a:t>
                      </a:r>
                      <a:r>
                        <a:rPr lang="en-GB" sz="1200" dirty="0"/>
                        <a:t> 2017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38757"/>
                  </a:ext>
                </a:extLst>
              </a:tr>
              <a:tr h="35176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865 </a:t>
                      </a:r>
                      <a:r>
                        <a:rPr lang="en-GB" sz="1200" dirty="0" err="1"/>
                        <a:t>hektar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1285 </a:t>
                      </a:r>
                      <a:r>
                        <a:rPr lang="en-GB" sz="1200" dirty="0" err="1"/>
                        <a:t>hektar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0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2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09759" y="6221413"/>
            <a:ext cx="2475135" cy="46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STP </a:t>
            </a:r>
            <a:r>
              <a:rPr lang="en-US" sz="14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dan</a:t>
            </a: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4P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873316" y="6456099"/>
            <a:ext cx="7881409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5784" y="6169924"/>
            <a:ext cx="6556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D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</a:rPr>
              <a:t>iperoleh dari seleksi penilaian menggunakan </a:t>
            </a:r>
            <a:r>
              <a:rPr lang="id-ID" sz="1200" i="1" dirty="0">
                <a:latin typeface="Century Gothic" panose="020B0502020202020204" pitchFamily="34" charset="0"/>
                <a:ea typeface="Calibri" panose="020F0502020204030204" pitchFamily="34" charset="0"/>
              </a:rPr>
              <a:t>Analytical Hierarchy Process</a:t>
            </a:r>
            <a:r>
              <a:rPr lang="id-ID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(AHP)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5307" y="1152905"/>
            <a:ext cx="6556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Peringkat</a:t>
            </a:r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prioritas</a:t>
            </a:r>
            <a: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200" dirty="0" err="1">
                <a:latin typeface="Century Gothic" panose="020B0502020202020204" pitchFamily="34" charset="0"/>
                <a:ea typeface="Calibri" panose="020F0502020204030204" pitchFamily="34" charset="0"/>
              </a:rPr>
              <a:t>pasar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22551" y="1737360"/>
            <a:ext cx="2610059" cy="1945363"/>
            <a:chOff x="2222551" y="1737360"/>
            <a:chExt cx="2610059" cy="1945363"/>
          </a:xfrm>
        </p:grpSpPr>
        <p:grpSp>
          <p:nvGrpSpPr>
            <p:cNvPr id="14" name="Group 13"/>
            <p:cNvGrpSpPr/>
            <p:nvPr/>
          </p:nvGrpSpPr>
          <p:grpSpPr>
            <a:xfrm>
              <a:off x="3190827" y="1737360"/>
              <a:ext cx="1641783" cy="1945363"/>
              <a:chOff x="3190827" y="1737360"/>
              <a:chExt cx="1641783" cy="1945363"/>
            </a:xfrm>
          </p:grpSpPr>
          <p:pic>
            <p:nvPicPr>
              <p:cNvPr id="2054" name="Picture 6" descr="Image result for investation png silhouette"/>
              <p:cNvPicPr>
                <a:picLocks noChangeAspect="1" noChangeArrowheads="1"/>
              </p:cNvPicPr>
              <p:nvPr/>
            </p:nvPicPr>
            <p:blipFill>
              <a:blip r:embed="rId2" cstate="hq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0298" y="1737360"/>
                <a:ext cx="770795" cy="587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190827" y="2794467"/>
                <a:ext cx="1641783" cy="888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36195" lvl="0" algn="ctr" fontAlgn="base">
                  <a:lnSpc>
                    <a:spcPct val="150000"/>
                  </a:lnSpc>
                  <a:spcAft>
                    <a:spcPts val="55"/>
                  </a:spcAft>
                  <a:buClr>
                    <a:srgbClr val="000000"/>
                  </a:buClr>
                  <a:buSzPts val="1200"/>
                </a:pPr>
                <a:r>
                  <a:rPr lang="id-ID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Kebutuhan system</a:t>
                </a:r>
                <a:r>
                  <a:rPr lang="en-US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sz="1200" dirty="0" err="1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informasi</a:t>
                </a:r>
                <a:r>
                  <a:rPr lang="id-ID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investasi</a:t>
                </a:r>
                <a:r>
                  <a:rPr lang="en-US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1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22551" y="2418963"/>
              <a:ext cx="786356" cy="1189652"/>
              <a:chOff x="9215224" y="981581"/>
              <a:chExt cx="786356" cy="118965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921522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1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150161" y="1291404"/>
            <a:ext cx="1891678" cy="2047125"/>
            <a:chOff x="4857270" y="1561490"/>
            <a:chExt cx="1891678" cy="2047125"/>
          </a:xfrm>
        </p:grpSpPr>
        <p:grpSp>
          <p:nvGrpSpPr>
            <p:cNvPr id="15" name="Group 14"/>
            <p:cNvGrpSpPr/>
            <p:nvPr/>
          </p:nvGrpSpPr>
          <p:grpSpPr>
            <a:xfrm>
              <a:off x="5443051" y="1561490"/>
              <a:ext cx="1305897" cy="1722169"/>
              <a:chOff x="5443051" y="1561490"/>
              <a:chExt cx="1305897" cy="1722169"/>
            </a:xfrm>
          </p:grpSpPr>
          <p:pic>
            <p:nvPicPr>
              <p:cNvPr id="9" name="Picture 4" descr="Related image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8846" l="28889" r="70111">
                            <a14:foregroundMark x1="39111" y1="15385" x2="43889" y2="7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22" t="-5232" r="28349" b="879"/>
              <a:stretch/>
            </p:blipFill>
            <p:spPr bwMode="auto">
              <a:xfrm>
                <a:off x="5592715" y="1561490"/>
                <a:ext cx="757448" cy="96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5443051" y="2949400"/>
                <a:ext cx="1305897" cy="334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36195" lvl="0" algn="ctr" fontAlgn="base">
                  <a:lnSpc>
                    <a:spcPct val="150000"/>
                  </a:lnSpc>
                  <a:spcAft>
                    <a:spcPts val="55"/>
                  </a:spcAft>
                  <a:buClr>
                    <a:srgbClr val="000000"/>
                  </a:buClr>
                  <a:buSzPts val="1200"/>
                </a:pPr>
                <a:r>
                  <a:rPr lang="en-GB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Investor </a:t>
                </a:r>
                <a:endParaRPr lang="en-GB" sz="11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857270" y="2418963"/>
              <a:ext cx="786356" cy="1189652"/>
              <a:chOff x="9215224" y="981581"/>
              <a:chExt cx="786356" cy="118965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9215224" y="98158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2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048" name="Group 2047"/>
          <p:cNvGrpSpPr/>
          <p:nvPr/>
        </p:nvGrpSpPr>
        <p:grpSpPr>
          <a:xfrm>
            <a:off x="7990720" y="1834945"/>
            <a:ext cx="1965025" cy="3852190"/>
            <a:chOff x="6808202" y="-411392"/>
            <a:chExt cx="1965025" cy="3852190"/>
          </a:xfrm>
        </p:grpSpPr>
        <p:grpSp>
          <p:nvGrpSpPr>
            <p:cNvPr id="20" name="Group 19"/>
            <p:cNvGrpSpPr/>
            <p:nvPr/>
          </p:nvGrpSpPr>
          <p:grpSpPr>
            <a:xfrm>
              <a:off x="7299733" y="1593464"/>
              <a:ext cx="1473494" cy="1847334"/>
              <a:chOff x="7299733" y="1593464"/>
              <a:chExt cx="1473494" cy="1847334"/>
            </a:xfrm>
          </p:grpSpPr>
          <p:pic>
            <p:nvPicPr>
              <p:cNvPr id="2052" name="Picture 4" descr="Related image"/>
              <p:cNvPicPr>
                <a:picLocks noChangeAspect="1" noChangeArrowheads="1"/>
              </p:cNvPicPr>
              <p:nvPr/>
            </p:nvPicPr>
            <p:blipFill>
              <a:blip r:embed="rId5" cstate="hq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9733" y="1593464"/>
                <a:ext cx="1310867" cy="895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7467330" y="2829540"/>
                <a:ext cx="1305897" cy="611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36195" lvl="0" algn="ctr" fontAlgn="base">
                  <a:lnSpc>
                    <a:spcPct val="150000"/>
                  </a:lnSpc>
                  <a:spcAft>
                    <a:spcPts val="55"/>
                  </a:spcAft>
                  <a:buClr>
                    <a:srgbClr val="000000"/>
                  </a:buClr>
                  <a:buSzPts val="1200"/>
                </a:pPr>
                <a:r>
                  <a:rPr lang="en-GB" sz="1200" dirty="0" err="1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Pengaruh</a:t>
                </a:r>
                <a:r>
                  <a:rPr lang="en-GB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200" dirty="0" err="1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Kompetitor</a:t>
                </a:r>
                <a:endParaRPr lang="en-GB" sz="11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808202" y="-411392"/>
              <a:ext cx="681748" cy="1189652"/>
              <a:chOff x="7412826" y="-1848774"/>
              <a:chExt cx="681748" cy="118965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453326" y="-1465447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7412826" y="-1848774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3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049" name="Group 2048"/>
          <p:cNvGrpSpPr/>
          <p:nvPr/>
        </p:nvGrpSpPr>
        <p:grpSpPr>
          <a:xfrm>
            <a:off x="4715717" y="1896552"/>
            <a:ext cx="5076149" cy="3518993"/>
            <a:chOff x="3905088" y="2205648"/>
            <a:chExt cx="5076149" cy="3518993"/>
          </a:xfrm>
        </p:grpSpPr>
        <p:grpSp>
          <p:nvGrpSpPr>
            <p:cNvPr id="22" name="Group 21"/>
            <p:cNvGrpSpPr/>
            <p:nvPr/>
          </p:nvGrpSpPr>
          <p:grpSpPr>
            <a:xfrm>
              <a:off x="7675340" y="2205648"/>
              <a:ext cx="1305897" cy="1446670"/>
              <a:chOff x="7675340" y="2205648"/>
              <a:chExt cx="1305897" cy="144667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9441" y="2205648"/>
                <a:ext cx="717696" cy="717693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675340" y="3041060"/>
                <a:ext cx="1305897" cy="611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36195" lvl="0" algn="ctr" fontAlgn="base">
                  <a:lnSpc>
                    <a:spcPct val="150000"/>
                  </a:lnSpc>
                  <a:spcAft>
                    <a:spcPts val="55"/>
                  </a:spcAft>
                  <a:buClr>
                    <a:srgbClr val="000000"/>
                  </a:buClr>
                  <a:buSzPts val="1200"/>
                </a:pPr>
                <a:r>
                  <a:rPr lang="en-GB" sz="1200" dirty="0" err="1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Kondisi</a:t>
                </a:r>
                <a:r>
                  <a:rPr lang="en-GB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200" dirty="0" err="1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ekonomi</a:t>
                </a:r>
                <a:endParaRPr lang="en-GB" sz="11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05088" y="4534989"/>
              <a:ext cx="832076" cy="1189652"/>
              <a:chOff x="9169504" y="951101"/>
              <a:chExt cx="832076" cy="118965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9169504" y="951101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4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050" name="Group 2049"/>
          <p:cNvGrpSpPr/>
          <p:nvPr/>
        </p:nvGrpSpPr>
        <p:grpSpPr>
          <a:xfrm>
            <a:off x="5521637" y="3832596"/>
            <a:ext cx="2960614" cy="2092616"/>
            <a:chOff x="5410590" y="3696289"/>
            <a:chExt cx="2960614" cy="2092616"/>
          </a:xfrm>
        </p:grpSpPr>
        <p:grpSp>
          <p:nvGrpSpPr>
            <p:cNvPr id="21" name="Group 20"/>
            <p:cNvGrpSpPr/>
            <p:nvPr/>
          </p:nvGrpSpPr>
          <p:grpSpPr>
            <a:xfrm>
              <a:off x="5410590" y="3696289"/>
              <a:ext cx="1305897" cy="1579823"/>
              <a:chOff x="5410590" y="3696289"/>
              <a:chExt cx="1305897" cy="1579823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05"/>
              <a:stretch/>
            </p:blipFill>
            <p:spPr>
              <a:xfrm rot="16200000" flipH="1">
                <a:off x="5289795" y="3817084"/>
                <a:ext cx="838700" cy="59711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410590" y="4664854"/>
                <a:ext cx="1305897" cy="611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36195" lvl="0" algn="ctr" fontAlgn="base">
                  <a:lnSpc>
                    <a:spcPct val="150000"/>
                  </a:lnSpc>
                  <a:spcAft>
                    <a:spcPts val="55"/>
                  </a:spcAft>
                  <a:buClr>
                    <a:srgbClr val="000000"/>
                  </a:buClr>
                  <a:buSzPts val="1200"/>
                </a:pPr>
                <a:r>
                  <a:rPr lang="en-GB" sz="1200" dirty="0" err="1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Pengguna</a:t>
                </a:r>
                <a:r>
                  <a:rPr lang="en-GB" sz="1200" dirty="0">
                    <a:uFill>
                      <a:solidFill>
                        <a:srgbClr val="000000"/>
                      </a:solidFill>
                    </a:u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smartphone</a:t>
                </a:r>
                <a:endParaRPr lang="en-GB" sz="11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696608" y="4599253"/>
              <a:ext cx="674596" cy="1189652"/>
              <a:chOff x="9326984" y="1015365"/>
              <a:chExt cx="674596" cy="118965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9360332" y="1371600"/>
                <a:ext cx="641248" cy="6412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9326984" y="1015365"/>
                <a:ext cx="424920" cy="1189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GB" sz="5400" dirty="0">
                    <a:solidFill>
                      <a:schemeClr val="bg2">
                        <a:lumMod val="90000"/>
                      </a:schemeClr>
                    </a:solidFill>
                    <a:latin typeface="Century Gothic" panose="020B0502020202020204" pitchFamily="34" charset="0"/>
                  </a:rPr>
                  <a:t>5</a:t>
                </a:r>
                <a:endParaRPr lang="en-US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97951" y="-75402"/>
            <a:ext cx="755876" cy="1189652"/>
            <a:chOff x="9245704" y="981581"/>
            <a:chExt cx="755876" cy="1189652"/>
          </a:xfrm>
        </p:grpSpPr>
        <p:sp>
          <p:nvSpPr>
            <p:cNvPr id="48" name="Oval 47"/>
            <p:cNvSpPr/>
            <p:nvPr/>
          </p:nvSpPr>
          <p:spPr>
            <a:xfrm>
              <a:off x="9360332" y="1371600"/>
              <a:ext cx="641248" cy="641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9245704" y="981581"/>
              <a:ext cx="424920" cy="11896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GB" sz="5400" dirty="0">
                  <a:solidFill>
                    <a:schemeClr val="bg2">
                      <a:lumMod val="90000"/>
                    </a:schemeClr>
                  </a:solidFill>
                  <a:latin typeface="Century Gothic" panose="020B0502020202020204" pitchFamily="34" charset="0"/>
                </a:rPr>
                <a:t>T</a:t>
              </a:r>
              <a:endParaRPr lang="en-US" sz="5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1153827" y="519424"/>
            <a:ext cx="1402293" cy="60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argeting</a:t>
            </a:r>
            <a:endParaRPr lang="en-US" sz="1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1440</Words>
  <Application>Microsoft Office PowerPoint</Application>
  <PresentationFormat>Widescreen</PresentationFormat>
  <Paragraphs>513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Futura Bk BT</vt:lpstr>
      <vt:lpstr>Symbol</vt:lpstr>
      <vt:lpstr>Office Theme</vt:lpstr>
      <vt:lpstr>I N V E S T A N I</vt:lpstr>
      <vt:lpstr>Deskripsi Produk</vt:lpstr>
      <vt:lpstr>Latar Belakang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V E S T A N I</dc:title>
  <dc:creator>Nadhirah Dinda</dc:creator>
  <cp:lastModifiedBy>Naufal Pranasetyo</cp:lastModifiedBy>
  <cp:revision>70</cp:revision>
  <dcterms:created xsi:type="dcterms:W3CDTF">2018-11-26T07:13:58Z</dcterms:created>
  <dcterms:modified xsi:type="dcterms:W3CDTF">2018-11-29T21:44:20Z</dcterms:modified>
</cp:coreProperties>
</file>