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8" r:id="rId5"/>
    <p:sldId id="267" r:id="rId6"/>
    <p:sldId id="269" r:id="rId7"/>
    <p:sldId id="270" r:id="rId8"/>
    <p:sldId id="271"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7CA49E-E851-481D-AB45-1DA85CF5E87E}">
          <p14:sldIdLst>
            <p14:sldId id="256"/>
            <p14:sldId id="258"/>
            <p14:sldId id="259"/>
            <p14:sldId id="268"/>
            <p14:sldId id="267"/>
            <p14:sldId id="269"/>
            <p14:sldId id="270"/>
            <p14:sldId id="271"/>
            <p14:sldId id="260"/>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2" d="100"/>
          <a:sy n="102" d="100"/>
        </p:scale>
        <p:origin x="1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B60D57-8F7D-4138-A945-A93301D317D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F990C-19E8-4880-AF74-D8C2F3682F47}" type="slidenum">
              <a:rPr lang="en-US" smtClean="0"/>
              <a:t>‹#›</a:t>
            </a:fld>
            <a:endParaRPr lang="en-US"/>
          </a:p>
        </p:txBody>
      </p:sp>
    </p:spTree>
    <p:extLst>
      <p:ext uri="{BB962C8B-B14F-4D97-AF65-F5344CB8AC3E}">
        <p14:creationId xmlns:p14="http://schemas.microsoft.com/office/powerpoint/2010/main" val="8109992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B60D57-8F7D-4138-A945-A93301D317D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F990C-19E8-4880-AF74-D8C2F3682F47}" type="slidenum">
              <a:rPr lang="en-US" smtClean="0"/>
              <a:t>‹#›</a:t>
            </a:fld>
            <a:endParaRPr lang="en-US"/>
          </a:p>
        </p:txBody>
      </p:sp>
    </p:spTree>
    <p:extLst>
      <p:ext uri="{BB962C8B-B14F-4D97-AF65-F5344CB8AC3E}">
        <p14:creationId xmlns:p14="http://schemas.microsoft.com/office/powerpoint/2010/main" val="23918637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B60D57-8F7D-4138-A945-A93301D317D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F990C-19E8-4880-AF74-D8C2F3682F4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511256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B60D57-8F7D-4138-A945-A93301D317D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F990C-19E8-4880-AF74-D8C2F3682F47}" type="slidenum">
              <a:rPr lang="en-US" smtClean="0"/>
              <a:t>‹#›</a:t>
            </a:fld>
            <a:endParaRPr lang="en-US"/>
          </a:p>
        </p:txBody>
      </p:sp>
    </p:spTree>
    <p:extLst>
      <p:ext uri="{BB962C8B-B14F-4D97-AF65-F5344CB8AC3E}">
        <p14:creationId xmlns:p14="http://schemas.microsoft.com/office/powerpoint/2010/main" val="10732266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B60D57-8F7D-4138-A945-A93301D317D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F990C-19E8-4880-AF74-D8C2F3682F4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42903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B60D57-8F7D-4138-A945-A93301D317D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F990C-19E8-4880-AF74-D8C2F3682F47}" type="slidenum">
              <a:rPr lang="en-US" smtClean="0"/>
              <a:t>‹#›</a:t>
            </a:fld>
            <a:endParaRPr lang="en-US"/>
          </a:p>
        </p:txBody>
      </p:sp>
    </p:spTree>
    <p:extLst>
      <p:ext uri="{BB962C8B-B14F-4D97-AF65-F5344CB8AC3E}">
        <p14:creationId xmlns:p14="http://schemas.microsoft.com/office/powerpoint/2010/main" val="10431321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60D57-8F7D-4138-A945-A93301D317D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F990C-19E8-4880-AF74-D8C2F3682F47}" type="slidenum">
              <a:rPr lang="en-US" smtClean="0"/>
              <a:t>‹#›</a:t>
            </a:fld>
            <a:endParaRPr lang="en-US"/>
          </a:p>
        </p:txBody>
      </p:sp>
    </p:spTree>
    <p:extLst>
      <p:ext uri="{BB962C8B-B14F-4D97-AF65-F5344CB8AC3E}">
        <p14:creationId xmlns:p14="http://schemas.microsoft.com/office/powerpoint/2010/main" val="36117540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60D57-8F7D-4138-A945-A93301D317D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F990C-19E8-4880-AF74-D8C2F3682F47}" type="slidenum">
              <a:rPr lang="en-US" smtClean="0"/>
              <a:t>‹#›</a:t>
            </a:fld>
            <a:endParaRPr lang="en-US"/>
          </a:p>
        </p:txBody>
      </p:sp>
    </p:spTree>
    <p:extLst>
      <p:ext uri="{BB962C8B-B14F-4D97-AF65-F5344CB8AC3E}">
        <p14:creationId xmlns:p14="http://schemas.microsoft.com/office/powerpoint/2010/main" val="220092398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60D57-8F7D-4138-A945-A93301D317D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F990C-19E8-4880-AF74-D8C2F3682F47}" type="slidenum">
              <a:rPr lang="en-US" smtClean="0"/>
              <a:t>‹#›</a:t>
            </a:fld>
            <a:endParaRPr lang="en-US"/>
          </a:p>
        </p:txBody>
      </p:sp>
    </p:spTree>
    <p:extLst>
      <p:ext uri="{BB962C8B-B14F-4D97-AF65-F5344CB8AC3E}">
        <p14:creationId xmlns:p14="http://schemas.microsoft.com/office/powerpoint/2010/main" val="22578551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B60D57-8F7D-4138-A945-A93301D317D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F990C-19E8-4880-AF74-D8C2F3682F47}" type="slidenum">
              <a:rPr lang="en-US" smtClean="0"/>
              <a:t>‹#›</a:t>
            </a:fld>
            <a:endParaRPr lang="en-US"/>
          </a:p>
        </p:txBody>
      </p:sp>
    </p:spTree>
    <p:extLst>
      <p:ext uri="{BB962C8B-B14F-4D97-AF65-F5344CB8AC3E}">
        <p14:creationId xmlns:p14="http://schemas.microsoft.com/office/powerpoint/2010/main" val="13653304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B60D57-8F7D-4138-A945-A93301D317DF}"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F990C-19E8-4880-AF74-D8C2F3682F47}" type="slidenum">
              <a:rPr lang="en-US" smtClean="0"/>
              <a:t>‹#›</a:t>
            </a:fld>
            <a:endParaRPr lang="en-US"/>
          </a:p>
        </p:txBody>
      </p:sp>
    </p:spTree>
    <p:extLst>
      <p:ext uri="{BB962C8B-B14F-4D97-AF65-F5344CB8AC3E}">
        <p14:creationId xmlns:p14="http://schemas.microsoft.com/office/powerpoint/2010/main" val="9776169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B60D57-8F7D-4138-A945-A93301D317DF}" type="datetimeFigureOut">
              <a:rPr lang="en-US" smtClean="0"/>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2F990C-19E8-4880-AF74-D8C2F3682F47}" type="slidenum">
              <a:rPr lang="en-US" smtClean="0"/>
              <a:t>‹#›</a:t>
            </a:fld>
            <a:endParaRPr lang="en-US"/>
          </a:p>
        </p:txBody>
      </p:sp>
    </p:spTree>
    <p:extLst>
      <p:ext uri="{BB962C8B-B14F-4D97-AF65-F5344CB8AC3E}">
        <p14:creationId xmlns:p14="http://schemas.microsoft.com/office/powerpoint/2010/main" val="368032248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B60D57-8F7D-4138-A945-A93301D317DF}" type="datetimeFigureOut">
              <a:rPr lang="en-US" smtClean="0"/>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2F990C-19E8-4880-AF74-D8C2F3682F47}" type="slidenum">
              <a:rPr lang="en-US" smtClean="0"/>
              <a:t>‹#›</a:t>
            </a:fld>
            <a:endParaRPr lang="en-US"/>
          </a:p>
        </p:txBody>
      </p:sp>
    </p:spTree>
    <p:extLst>
      <p:ext uri="{BB962C8B-B14F-4D97-AF65-F5344CB8AC3E}">
        <p14:creationId xmlns:p14="http://schemas.microsoft.com/office/powerpoint/2010/main" val="5555038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60D57-8F7D-4138-A945-A93301D317DF}" type="datetimeFigureOut">
              <a:rPr lang="en-US" smtClean="0"/>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2F990C-19E8-4880-AF74-D8C2F3682F47}" type="slidenum">
              <a:rPr lang="en-US" smtClean="0"/>
              <a:t>‹#›</a:t>
            </a:fld>
            <a:endParaRPr lang="en-US"/>
          </a:p>
        </p:txBody>
      </p:sp>
    </p:spTree>
    <p:extLst>
      <p:ext uri="{BB962C8B-B14F-4D97-AF65-F5344CB8AC3E}">
        <p14:creationId xmlns:p14="http://schemas.microsoft.com/office/powerpoint/2010/main" val="37255740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B60D57-8F7D-4138-A945-A93301D317DF}"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F990C-19E8-4880-AF74-D8C2F3682F47}" type="slidenum">
              <a:rPr lang="en-US" smtClean="0"/>
              <a:t>‹#›</a:t>
            </a:fld>
            <a:endParaRPr lang="en-US"/>
          </a:p>
        </p:txBody>
      </p:sp>
    </p:spTree>
    <p:extLst>
      <p:ext uri="{BB962C8B-B14F-4D97-AF65-F5344CB8AC3E}">
        <p14:creationId xmlns:p14="http://schemas.microsoft.com/office/powerpoint/2010/main" val="266393060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B60D57-8F7D-4138-A945-A93301D317DF}"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F990C-19E8-4880-AF74-D8C2F3682F47}" type="slidenum">
              <a:rPr lang="en-US" smtClean="0"/>
              <a:t>‹#›</a:t>
            </a:fld>
            <a:endParaRPr lang="en-US"/>
          </a:p>
        </p:txBody>
      </p:sp>
    </p:spTree>
    <p:extLst>
      <p:ext uri="{BB962C8B-B14F-4D97-AF65-F5344CB8AC3E}">
        <p14:creationId xmlns:p14="http://schemas.microsoft.com/office/powerpoint/2010/main" val="38871290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B60D57-8F7D-4138-A945-A93301D317DF}" type="datetimeFigureOut">
              <a:rPr lang="en-US" smtClean="0"/>
              <a:t>5/12/2020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02F990C-19E8-4880-AF74-D8C2F3682F47}" type="slidenum">
              <a:rPr lang="en-US" smtClean="0"/>
              <a:t>‹#›</a:t>
            </a:fld>
            <a:endParaRPr lang="en-US"/>
          </a:p>
        </p:txBody>
      </p:sp>
    </p:spTree>
    <p:extLst>
      <p:ext uri="{BB962C8B-B14F-4D97-AF65-F5344CB8AC3E}">
        <p14:creationId xmlns:p14="http://schemas.microsoft.com/office/powerpoint/2010/main" val="1026121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921847" y="236369"/>
            <a:ext cx="7766936" cy="1646302"/>
          </a:xfrm>
        </p:spPr>
        <p:txBody>
          <a:bodyPr>
            <a:noAutofit/>
          </a:bodyPr>
          <a:lstStyle/>
          <a:p>
            <a:pPr algn="l"/>
            <a:r>
              <a:rPr lang="en-US" sz="6600" dirty="0"/>
              <a:t>SNMP Server</a:t>
            </a:r>
          </a:p>
        </p:txBody>
      </p:sp>
      <p:sp>
        <p:nvSpPr>
          <p:cNvPr id="3" name="Subtitle 2"/>
          <p:cNvSpPr>
            <a:spLocks noGrp="1"/>
          </p:cNvSpPr>
          <p:nvPr>
            <p:ph type="subTitle" idx="1"/>
          </p:nvPr>
        </p:nvSpPr>
        <p:spPr>
          <a:xfrm>
            <a:off x="1752164" y="1731840"/>
            <a:ext cx="7766936" cy="1096899"/>
          </a:xfrm>
        </p:spPr>
        <p:txBody>
          <a:bodyPr>
            <a:noAutofit/>
          </a:bodyPr>
          <a:lstStyle/>
          <a:p>
            <a:pPr algn="l"/>
            <a:r>
              <a:rPr lang="en-US" sz="4800" dirty="0"/>
              <a:t>       (CENTOS)</a:t>
            </a:r>
          </a:p>
        </p:txBody>
      </p:sp>
      <p:sp>
        <p:nvSpPr>
          <p:cNvPr id="5" name="Title 1">
            <a:extLst>
              <a:ext uri="{FF2B5EF4-FFF2-40B4-BE49-F238E27FC236}">
                <a16:creationId xmlns:a16="http://schemas.microsoft.com/office/drawing/2014/main" id="{4B18E476-74A6-4BCD-A4B3-5C01344A61C4}"/>
              </a:ext>
            </a:extLst>
          </p:cNvPr>
          <p:cNvSpPr txBox="1">
            <a:spLocks/>
          </p:cNvSpPr>
          <p:nvPr/>
        </p:nvSpPr>
        <p:spPr>
          <a:xfrm>
            <a:off x="-3611862" y="2381839"/>
            <a:ext cx="8596668" cy="1320800"/>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a:t>Group Members</a:t>
            </a:r>
            <a:endParaRPr lang="en-US" sz="3200" dirty="0"/>
          </a:p>
        </p:txBody>
      </p:sp>
      <p:sp>
        <p:nvSpPr>
          <p:cNvPr id="7" name="Content Placeholder 2">
            <a:extLst>
              <a:ext uri="{FF2B5EF4-FFF2-40B4-BE49-F238E27FC236}">
                <a16:creationId xmlns:a16="http://schemas.microsoft.com/office/drawing/2014/main" id="{15A52EA1-FD73-4521-8A66-E5215144DB4B}"/>
              </a:ext>
            </a:extLst>
          </p:cNvPr>
          <p:cNvSpPr txBox="1">
            <a:spLocks/>
          </p:cNvSpPr>
          <p:nvPr/>
        </p:nvSpPr>
        <p:spPr>
          <a:xfrm>
            <a:off x="-896942" y="4029262"/>
            <a:ext cx="8596668" cy="388077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buFont typeface="+mj-lt"/>
              <a:buAutoNum type="arabicPeriod"/>
            </a:pPr>
            <a:r>
              <a:rPr lang="en-US" sz="1600" dirty="0"/>
              <a:t>Gulfam Haider					      BSIT-F17-LC-095</a:t>
            </a:r>
          </a:p>
          <a:p>
            <a:pPr>
              <a:buFont typeface="+mj-lt"/>
              <a:buAutoNum type="arabicPeriod"/>
            </a:pPr>
            <a:r>
              <a:rPr lang="en-US" sz="1600" dirty="0"/>
              <a:t>Arslan Chaudhary					     BSIT-F17-LC-080</a:t>
            </a:r>
            <a:r>
              <a:rPr lang="en-US" sz="2800" dirty="0"/>
              <a:t>	</a:t>
            </a:r>
          </a:p>
          <a:p>
            <a:endParaRPr lang="en-US" dirty="0"/>
          </a:p>
        </p:txBody>
      </p:sp>
    </p:spTree>
    <p:extLst>
      <p:ext uri="{BB962C8B-B14F-4D97-AF65-F5344CB8AC3E}">
        <p14:creationId xmlns:p14="http://schemas.microsoft.com/office/powerpoint/2010/main" val="340769040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SNMP Server (Installing in Centos)</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sz="2000" dirty="0">
                <a:latin typeface="Times New Roman" panose="02020603050405020304" pitchFamily="18" charset="0"/>
                <a:cs typeface="Times New Roman" panose="02020603050405020304" pitchFamily="18" charset="0"/>
              </a:rPr>
              <a:t>Commands:</a:t>
            </a:r>
          </a:p>
          <a:p>
            <a:pPr marL="0" indent="0" algn="just">
              <a:buNone/>
            </a:pP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yum install net-</a:t>
            </a:r>
            <a:r>
              <a:rPr lang="en-US" dirty="0" err="1">
                <a:latin typeface="Times New Roman" panose="02020603050405020304" pitchFamily="18" charset="0"/>
                <a:cs typeface="Times New Roman" panose="02020603050405020304" pitchFamily="18" charset="0"/>
              </a:rPr>
              <a:t>snmp</a:t>
            </a:r>
            <a:r>
              <a:rPr lang="en-US" dirty="0">
                <a:latin typeface="Times New Roman" panose="02020603050405020304" pitchFamily="18" charset="0"/>
                <a:cs typeface="Times New Roman" panose="02020603050405020304" pitchFamily="18" charset="0"/>
              </a:rPr>
              <a:t>									//installing </a:t>
            </a:r>
            <a:r>
              <a:rPr lang="en-US" dirty="0" err="1">
                <a:latin typeface="Times New Roman" panose="02020603050405020304" pitchFamily="18" charset="0"/>
                <a:cs typeface="Times New Roman" panose="02020603050405020304" pitchFamily="18" charset="0"/>
              </a:rPr>
              <a:t>snmp</a:t>
            </a:r>
            <a:r>
              <a:rPr lang="en-US" dirty="0">
                <a:latin typeface="Times New Roman" panose="02020603050405020304" pitchFamily="18" charset="0"/>
                <a:cs typeface="Times New Roman" panose="02020603050405020304" pitchFamily="18" charset="0"/>
              </a:rPr>
              <a:t> server</a:t>
            </a: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snmp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snmpd.conf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snmp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snmpd.conf.bak</a:t>
            </a:r>
            <a:r>
              <a:rPr lang="en-US" dirty="0">
                <a:latin typeface="Times New Roman" panose="02020603050405020304" pitchFamily="18" charset="0"/>
                <a:cs typeface="Times New Roman" panose="02020603050405020304" pitchFamily="18" charset="0"/>
              </a:rPr>
              <a:t> 		//making the backup file</a:t>
            </a:r>
          </a:p>
          <a:p>
            <a:pPr marL="0" indent="0" algn="just">
              <a:buNone/>
            </a:pPr>
            <a:r>
              <a:rPr lang="en-US" dirty="0">
                <a:latin typeface="Times New Roman" panose="02020603050405020304" pitchFamily="18" charset="0"/>
                <a:cs typeface="Times New Roman" panose="02020603050405020304" pitchFamily="18" charset="0"/>
              </a:rPr>
              <a:t>	cd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snmp</a:t>
            </a:r>
            <a:r>
              <a:rPr lang="en-US" dirty="0">
                <a:latin typeface="Times New Roman" panose="02020603050405020304" pitchFamily="18" charset="0"/>
                <a:cs typeface="Times New Roman" panose="02020603050405020304" pitchFamily="18" charset="0"/>
              </a:rPr>
              <a:t>/										//going to </a:t>
            </a:r>
            <a:r>
              <a:rPr lang="en-US" dirty="0" err="1">
                <a:latin typeface="Times New Roman" panose="02020603050405020304" pitchFamily="18" charset="0"/>
                <a:cs typeface="Times New Roman" panose="02020603050405020304" pitchFamily="18" charset="0"/>
              </a:rPr>
              <a:t>snmp</a:t>
            </a:r>
            <a:r>
              <a:rPr lang="en-US" dirty="0">
                <a:latin typeface="Times New Roman" panose="02020603050405020304" pitchFamily="18" charset="0"/>
                <a:cs typeface="Times New Roman" panose="02020603050405020304" pitchFamily="18" charset="0"/>
              </a:rPr>
              <a:t> directory</a:t>
            </a:r>
          </a:p>
          <a:p>
            <a:pPr marL="0" indent="0" algn="just">
              <a:buNone/>
            </a:pPr>
            <a:r>
              <a:rPr lang="en-US" dirty="0">
                <a:latin typeface="Times New Roman" panose="02020603050405020304" pitchFamily="18" charset="0"/>
                <a:cs typeface="Times New Roman" panose="02020603050405020304" pitchFamily="18" charset="0"/>
              </a:rPr>
              <a:t>	ls												//checking the files list</a:t>
            </a:r>
          </a:p>
          <a:p>
            <a:pPr marL="0" indent="0" algn="just">
              <a:buNone/>
            </a:pP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snmpd.conf</a:t>
            </a:r>
            <a:r>
              <a:rPr lang="en-US" dirty="0">
                <a:latin typeface="Times New Roman" panose="02020603050405020304" pitchFamily="18" charset="0"/>
                <a:cs typeface="Times New Roman" panose="02020603050405020304" pitchFamily="18" charset="0"/>
              </a:rPr>
              <a:t>										//open the configuration file</a:t>
            </a: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netstat</a:t>
            </a:r>
            <a:r>
              <a:rPr lang="en-US" dirty="0">
                <a:latin typeface="Times New Roman" panose="02020603050405020304" pitchFamily="18" charset="0"/>
                <a:cs typeface="Times New Roman" panose="02020603050405020304" pitchFamily="18" charset="0"/>
              </a:rPr>
              <a:t> -aunt										//check the port status</a:t>
            </a:r>
          </a:p>
          <a:p>
            <a:pPr marL="0" indent="0" algn="just">
              <a:buNone/>
            </a:pPr>
            <a:r>
              <a:rPr lang="en-US" dirty="0">
                <a:latin typeface="Times New Roman" panose="02020603050405020304" pitchFamily="18" charset="0"/>
                <a:cs typeface="Times New Roman" panose="02020603050405020304" pitchFamily="18" charset="0"/>
              </a:rPr>
              <a:t>	service </a:t>
            </a:r>
            <a:r>
              <a:rPr lang="en-US" dirty="0" err="1">
                <a:latin typeface="Times New Roman" panose="02020603050405020304" pitchFamily="18" charset="0"/>
                <a:cs typeface="Times New Roman" panose="02020603050405020304" pitchFamily="18" charset="0"/>
              </a:rPr>
              <a:t>snmpd</a:t>
            </a:r>
            <a:r>
              <a:rPr lang="en-US" dirty="0">
                <a:latin typeface="Times New Roman" panose="02020603050405020304" pitchFamily="18" charset="0"/>
                <a:cs typeface="Times New Roman" panose="02020603050405020304" pitchFamily="18" charset="0"/>
              </a:rPr>
              <a:t> start									//start the </a:t>
            </a:r>
            <a:r>
              <a:rPr lang="en-US" dirty="0" err="1">
                <a:latin typeface="Times New Roman" panose="02020603050405020304" pitchFamily="18" charset="0"/>
                <a:cs typeface="Times New Roman" panose="02020603050405020304" pitchFamily="18" charset="0"/>
              </a:rPr>
              <a:t>snmp</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systemctl</a:t>
            </a:r>
            <a:r>
              <a:rPr lang="en-US" dirty="0">
                <a:latin typeface="Times New Roman" panose="02020603050405020304" pitchFamily="18" charset="0"/>
                <a:cs typeface="Times New Roman" panose="02020603050405020304" pitchFamily="18" charset="0"/>
              </a:rPr>
              <a:t> status </a:t>
            </a:r>
            <a:r>
              <a:rPr lang="en-US" dirty="0" err="1">
                <a:latin typeface="Times New Roman" panose="02020603050405020304" pitchFamily="18" charset="0"/>
                <a:cs typeface="Times New Roman" panose="02020603050405020304" pitchFamily="18" charset="0"/>
              </a:rPr>
              <a:t>snmpd</a:t>
            </a:r>
            <a:r>
              <a:rPr lang="en-US" dirty="0">
                <a:latin typeface="Times New Roman" panose="02020603050405020304" pitchFamily="18" charset="0"/>
                <a:cs typeface="Times New Roman" panose="02020603050405020304" pitchFamily="18" charset="0"/>
              </a:rPr>
              <a:t>								//check the status of </a:t>
            </a:r>
            <a:r>
              <a:rPr lang="en-US" dirty="0" err="1">
                <a:latin typeface="Times New Roman" panose="02020603050405020304" pitchFamily="18" charset="0"/>
                <a:cs typeface="Times New Roman" panose="02020603050405020304" pitchFamily="18" charset="0"/>
              </a:rPr>
              <a:t>snmp</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yum install net-</a:t>
            </a:r>
            <a:r>
              <a:rPr lang="en-US" dirty="0" err="1">
                <a:latin typeface="Times New Roman" panose="02020603050405020304" pitchFamily="18" charset="0"/>
                <a:cs typeface="Times New Roman" panose="02020603050405020304" pitchFamily="18" charset="0"/>
              </a:rPr>
              <a:t>snmp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utils</a:t>
            </a:r>
            <a:r>
              <a:rPr lang="en-US" dirty="0">
                <a:latin typeface="Times New Roman" panose="02020603050405020304" pitchFamily="18" charset="0"/>
                <a:cs typeface="Times New Roman" panose="02020603050405020304" pitchFamily="18" charset="0"/>
              </a:rPr>
              <a:t>								//package (optional)</a:t>
            </a: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snmpwalk</a:t>
            </a:r>
            <a:r>
              <a:rPr lang="en-US" dirty="0">
                <a:latin typeface="Times New Roman" panose="02020603050405020304" pitchFamily="18" charset="0"/>
                <a:cs typeface="Times New Roman" panose="02020603050405020304" pitchFamily="18" charset="0"/>
              </a:rPr>
              <a:t>  -v  1  -c  </a:t>
            </a:r>
            <a:r>
              <a:rPr lang="en-US" dirty="0" err="1">
                <a:latin typeface="Times New Roman" panose="02020603050405020304" pitchFamily="18" charset="0"/>
                <a:cs typeface="Times New Roman" panose="02020603050405020304" pitchFamily="18" charset="0"/>
              </a:rPr>
              <a:t>gulfamarslan</a:t>
            </a:r>
            <a:r>
              <a:rPr lang="en-US" dirty="0">
                <a:latin typeface="Times New Roman" panose="02020603050405020304" pitchFamily="18" charset="0"/>
                <a:cs typeface="Times New Roman" panose="02020603050405020304" pitchFamily="18" charset="0"/>
              </a:rPr>
              <a:t>  localhost				//check the monitoring</a:t>
            </a:r>
          </a:p>
          <a:p>
            <a:endParaRPr lang="en-US" dirty="0"/>
          </a:p>
        </p:txBody>
      </p:sp>
    </p:spTree>
    <p:extLst>
      <p:ext uri="{BB962C8B-B14F-4D97-AF65-F5344CB8AC3E}">
        <p14:creationId xmlns:p14="http://schemas.microsoft.com/office/powerpoint/2010/main" val="33290706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in SNMP Server</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042" t="15263" r="35643" b="13232"/>
          <a:stretch/>
        </p:blipFill>
        <p:spPr>
          <a:xfrm>
            <a:off x="1574277" y="1593128"/>
            <a:ext cx="6606526" cy="418550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936901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the files list:</a:t>
            </a:r>
          </a:p>
        </p:txBody>
      </p:sp>
      <p:pic>
        <p:nvPicPr>
          <p:cNvPr id="4" name="Content Placeholder 3"/>
          <p:cNvPicPr>
            <a:picLocks noGrp="1" noChangeAspect="1"/>
          </p:cNvPicPr>
          <p:nvPr>
            <p:ph idx="1"/>
          </p:nvPr>
        </p:nvPicPr>
        <p:blipFill rotWithShape="1">
          <a:blip r:embed="rId2"/>
          <a:srcRect l="4038" r="6122"/>
          <a:stretch/>
        </p:blipFill>
        <p:spPr>
          <a:xfrm>
            <a:off x="1461156" y="1496784"/>
            <a:ext cx="6761825" cy="41970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705886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the Configuration file: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42966" b="5273"/>
          <a:stretch/>
        </p:blipFill>
        <p:spPr>
          <a:xfrm>
            <a:off x="1404595" y="1468502"/>
            <a:ext cx="6189118" cy="42912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353728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the Port Status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44495" b="19410"/>
          <a:stretch/>
        </p:blipFill>
        <p:spPr>
          <a:xfrm>
            <a:off x="1459758" y="1504685"/>
            <a:ext cx="6553025" cy="42362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041023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 of SNMP Server</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8363" r="44063" b="30654"/>
          <a:stretch/>
        </p:blipFill>
        <p:spPr>
          <a:xfrm>
            <a:off x="1530171" y="1564850"/>
            <a:ext cx="6890994" cy="416664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843920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391" y="701040"/>
            <a:ext cx="8596668" cy="1320800"/>
          </a:xfrm>
        </p:spPr>
        <p:txBody>
          <a:bodyPr>
            <a:normAutofit/>
          </a:bodyPr>
          <a:lstStyle/>
          <a:p>
            <a:r>
              <a:rPr lang="en-US" sz="5400" dirty="0"/>
              <a:t>SNMP Server (Introduction)</a:t>
            </a:r>
          </a:p>
        </p:txBody>
      </p:sp>
      <p:sp>
        <p:nvSpPr>
          <p:cNvPr id="3" name="Content Placeholder 2"/>
          <p:cNvSpPr>
            <a:spLocks noGrp="1"/>
          </p:cNvSpPr>
          <p:nvPr>
            <p:ph idx="1"/>
          </p:nvPr>
        </p:nvSpPr>
        <p:spPr/>
        <p:txBody>
          <a:bodyPr>
            <a:noAutofit/>
          </a:bodyPr>
          <a:lstStyle/>
          <a:p>
            <a:pPr algn="just"/>
            <a:r>
              <a:rPr lang="en-US" sz="2000" dirty="0">
                <a:latin typeface="Times New Roman" panose="02020603050405020304" pitchFamily="18" charset="0"/>
                <a:cs typeface="Times New Roman" panose="02020603050405020304" pitchFamily="18" charset="0"/>
              </a:rPr>
              <a:t>It is stands for Simple Network Management Protocol.</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Simple Network Management Protocol ﴾SNMP﴿ is a popular protocol for network management. It is used for collecting information from, and configuring, network devices, such as servers, printers, hubs, switches, and routers on an Internet Protocol (IP) network.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dirty="0"/>
              <a:t>SNMP is an application–layer protocol defined by the Internet Architecture Board (IAB) in RFC1157 for exchanging management information between network devices. It is a part of Transmission Control Protocol⁄Internet Protocol (TCP⁄IP) protocol suite</a:t>
            </a:r>
            <a:endParaRPr lang="en-US" sz="2000" dirty="0"/>
          </a:p>
        </p:txBody>
      </p:sp>
    </p:spTree>
    <p:extLst>
      <p:ext uri="{BB962C8B-B14F-4D97-AF65-F5344CB8AC3E}">
        <p14:creationId xmlns:p14="http://schemas.microsoft.com/office/powerpoint/2010/main" val="16708235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SNMP Server (Introduction)</a:t>
            </a:r>
          </a:p>
        </p:txBody>
      </p:sp>
      <p:sp>
        <p:nvSpPr>
          <p:cNvPr id="3" name="Content Placeholder 2"/>
          <p:cNvSpPr>
            <a:spLocks noGrp="1"/>
          </p:cNvSpPr>
          <p:nvPr>
            <p:ph idx="1"/>
          </p:nvPr>
        </p:nvSpPr>
        <p:spPr/>
        <p:txBody>
          <a:bodyPr>
            <a:noAutofit/>
          </a:bodyPr>
          <a:lstStyle/>
          <a:p>
            <a:pPr fontAlgn="base"/>
            <a:r>
              <a:rPr lang="en-US" sz="2000" b="1" dirty="0">
                <a:latin typeface="Times New Roman" panose="02020603050405020304" pitchFamily="18" charset="0"/>
                <a:cs typeface="Times New Roman" panose="02020603050405020304" pitchFamily="18" charset="0"/>
              </a:rPr>
              <a:t>SNMP Manager</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It is a centralized system used to monitor network. It is also known as Network Management Station (NMS)</a:t>
            </a:r>
          </a:p>
          <a:p>
            <a:pPr fontAlgn="base"/>
            <a:r>
              <a:rPr lang="en-US" sz="2000" b="1" dirty="0">
                <a:latin typeface="Times New Roman" panose="02020603050405020304" pitchFamily="18" charset="0"/>
                <a:cs typeface="Times New Roman" panose="02020603050405020304" pitchFamily="18" charset="0"/>
              </a:rPr>
              <a:t> Managed device</a:t>
            </a:r>
            <a:br>
              <a:rPr lang="en-US" sz="2000" dirty="0">
                <a:latin typeface="Times New Roman" panose="02020603050405020304" pitchFamily="18" charset="0"/>
                <a:cs typeface="Times New Roman" panose="02020603050405020304" pitchFamily="18" charset="0"/>
              </a:rPr>
            </a:br>
            <a:r>
              <a:rPr lang="en-US" dirty="0"/>
              <a:t>A managed device or the network element is a part of the network that requires some form of monitoring and management e.g. routers, switches, servers, workstations, printers, UPSs, etc.</a:t>
            </a:r>
            <a:endParaRPr lang="en-US" sz="2000" dirty="0">
              <a:latin typeface="Times New Roman" panose="02020603050405020304" pitchFamily="18" charset="0"/>
              <a:cs typeface="Times New Roman" panose="02020603050405020304" pitchFamily="18" charset="0"/>
            </a:endParaRPr>
          </a:p>
          <a:p>
            <a:pPr fontAlgn="base"/>
            <a:r>
              <a:rPr lang="en-US" sz="2000" b="1" dirty="0">
                <a:latin typeface="Times New Roman" panose="02020603050405020304" pitchFamily="18" charset="0"/>
                <a:cs typeface="Times New Roman" panose="02020603050405020304" pitchFamily="18" charset="0"/>
              </a:rPr>
              <a:t>SNMP Agent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It is a software management software module installed on a managed device. Managed devices can be network devices like PC, router, switches, servers etc.</a:t>
            </a:r>
          </a:p>
          <a:p>
            <a:pPr marL="0" indent="0" fontAlgn="base">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4725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505" y="718287"/>
            <a:ext cx="8596668" cy="3880773"/>
          </a:xfrm>
        </p:spPr>
        <p:txBody>
          <a:bodyPr>
            <a:noAutofit/>
          </a:bodyPr>
          <a:lstStyle/>
          <a:p>
            <a:pPr fontAlgn="base"/>
            <a:r>
              <a:rPr lang="en-US" b="1" dirty="0">
                <a:latin typeface="Times New Roman" panose="02020603050405020304" pitchFamily="18" charset="0"/>
                <a:cs typeface="Times New Roman" panose="02020603050405020304" pitchFamily="18" charset="0"/>
              </a:rPr>
              <a:t>SNMP agent’s key functions</a:t>
            </a:r>
          </a:p>
          <a:p>
            <a:pPr marL="0" indent="0" fontAlgn="base">
              <a:buNone/>
            </a:pPr>
            <a:r>
              <a:rPr lang="en-US" dirty="0">
                <a:latin typeface="Times New Roman" panose="02020603050405020304" pitchFamily="18" charset="0"/>
                <a:cs typeface="Times New Roman" panose="02020603050405020304" pitchFamily="18" charset="0"/>
              </a:rPr>
              <a:t>           Collects management information about its local environment</a:t>
            </a:r>
          </a:p>
          <a:p>
            <a:pPr marL="0" indent="0" fontAlgn="base">
              <a:buNone/>
            </a:pPr>
            <a:r>
              <a:rPr lang="en-US" dirty="0">
                <a:latin typeface="Times New Roman" panose="02020603050405020304" pitchFamily="18" charset="0"/>
                <a:cs typeface="Times New Roman" panose="02020603050405020304" pitchFamily="18" charset="0"/>
              </a:rPr>
              <a:t>           Stores and retrieves management information as defined in the MIB.</a:t>
            </a:r>
          </a:p>
          <a:p>
            <a:pPr marL="0" indent="0" fontAlgn="base">
              <a:buNone/>
            </a:pPr>
            <a:r>
              <a:rPr lang="en-US" dirty="0">
                <a:latin typeface="Times New Roman" panose="02020603050405020304" pitchFamily="18" charset="0"/>
                <a:cs typeface="Times New Roman" panose="02020603050405020304" pitchFamily="18" charset="0"/>
              </a:rPr>
              <a:t>           Signals an event to the manager.</a:t>
            </a:r>
            <a:endParaRPr lang="en-US" sz="2000" b="1" dirty="0">
              <a:latin typeface="Times New Roman" panose="02020603050405020304" pitchFamily="18" charset="0"/>
              <a:cs typeface="Times New Roman" panose="02020603050405020304" pitchFamily="18" charset="0"/>
            </a:endParaRPr>
          </a:p>
          <a:p>
            <a:pPr fontAlgn="base"/>
            <a:r>
              <a:rPr lang="en-US" sz="2000" b="1" dirty="0">
                <a:latin typeface="Times New Roman" panose="02020603050405020304" pitchFamily="18" charset="0"/>
                <a:cs typeface="Times New Roman" panose="02020603050405020304" pitchFamily="18" charset="0"/>
              </a:rPr>
              <a:t>Management Information Base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MIB consists of information of resources that are to be managed. These information is organized hierarchically. It consists of objects instances which are essentially variables.</a:t>
            </a:r>
          </a:p>
          <a:p>
            <a:pPr fontAlgn="base"/>
            <a:r>
              <a:rPr lang="en-US" sz="2000" b="1" dirty="0">
                <a:latin typeface="Times New Roman" panose="02020603050405020304" pitchFamily="18" charset="0"/>
                <a:cs typeface="Times New Roman" panose="02020603050405020304" pitchFamily="18" charset="0"/>
              </a:rPr>
              <a:t>MIB object Identifier (OID)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MIB </a:t>
            </a:r>
            <a:r>
              <a:rPr lang="en-US" dirty="0">
                <a:latin typeface="Times New Roman" panose="02020603050405020304" pitchFamily="18" charset="0"/>
                <a:cs typeface="Times New Roman" panose="02020603050405020304" pitchFamily="18" charset="0"/>
              </a:rPr>
              <a:t>The MIBs comprises of managed objects identified by the name Object Identifier (Object ID or OID).Each Identifier is unique and denotes specific characteristics of a managed device. Every Object ID is organized hierarchically in MIB. The MIB hierarchy can be represented in a tree structure with individual variable identifier. A typical object ID will be a dotted list of integers. For example, the OID in RFC1213 for "sysDescr" is .1.3.6.1.2.1.1.1</a:t>
            </a:r>
          </a:p>
          <a:p>
            <a:pPr fontAlgn="base"/>
            <a:endParaRPr lang="en-US" sz="2000" dirty="0">
              <a:latin typeface="Times New Roman" panose="02020603050405020304" pitchFamily="18" charset="0"/>
              <a:cs typeface="Times New Roman" panose="02020603050405020304" pitchFamily="18" charset="0"/>
            </a:endParaRPr>
          </a:p>
          <a:p>
            <a:pPr marL="0" indent="0" fontAlgn="base">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2886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163" y="685014"/>
            <a:ext cx="8596668" cy="1320800"/>
          </a:xfrm>
        </p:spPr>
        <p:txBody>
          <a:bodyPr>
            <a:normAutofit/>
          </a:bodyPr>
          <a:lstStyle/>
          <a:p>
            <a:r>
              <a:rPr lang="en-US" sz="2400" dirty="0"/>
              <a:t>Basic SNMP working Diagram</a:t>
            </a:r>
          </a:p>
        </p:txBody>
      </p:sp>
      <p:pic>
        <p:nvPicPr>
          <p:cNvPr id="4" name="Content Placeholder 3">
            <a:extLst>
              <a:ext uri="{FF2B5EF4-FFF2-40B4-BE49-F238E27FC236}">
                <a16:creationId xmlns:a16="http://schemas.microsoft.com/office/drawing/2014/main" id="{700D659D-E906-448E-B4C6-06773E31EB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1666" y="1345414"/>
            <a:ext cx="5263000" cy="4817097"/>
          </a:xfrm>
        </p:spPr>
      </p:pic>
    </p:spTree>
    <p:extLst>
      <p:ext uri="{BB962C8B-B14F-4D97-AF65-F5344CB8AC3E}">
        <p14:creationId xmlns:p14="http://schemas.microsoft.com/office/powerpoint/2010/main" val="194841320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4321-2479-4549-8429-E134FC525C4B}"/>
              </a:ext>
            </a:extLst>
          </p:cNvPr>
          <p:cNvSpPr>
            <a:spLocks noGrp="1"/>
          </p:cNvSpPr>
          <p:nvPr>
            <p:ph type="title"/>
          </p:nvPr>
        </p:nvSpPr>
        <p:spPr/>
        <p:txBody>
          <a:bodyPr>
            <a:normAutofit/>
          </a:bodyPr>
          <a:lstStyle/>
          <a:p>
            <a:r>
              <a:rPr lang="en-US" sz="2000" dirty="0"/>
              <a:t>MIB structure</a:t>
            </a:r>
          </a:p>
        </p:txBody>
      </p:sp>
      <p:grpSp>
        <p:nvGrpSpPr>
          <p:cNvPr id="11" name="Group 10">
            <a:extLst>
              <a:ext uri="{FF2B5EF4-FFF2-40B4-BE49-F238E27FC236}">
                <a16:creationId xmlns:a16="http://schemas.microsoft.com/office/drawing/2014/main" id="{ADE8D04D-ED0C-499D-9073-2BDCDC81790A}"/>
              </a:ext>
            </a:extLst>
          </p:cNvPr>
          <p:cNvGrpSpPr/>
          <p:nvPr/>
        </p:nvGrpSpPr>
        <p:grpSpPr>
          <a:xfrm>
            <a:off x="1127174" y="1661431"/>
            <a:ext cx="5678978" cy="4830931"/>
            <a:chOff x="0" y="2381"/>
            <a:chExt cx="5678978" cy="4899930"/>
          </a:xfrm>
        </p:grpSpPr>
        <p:pic>
          <p:nvPicPr>
            <p:cNvPr id="12" name="Picture 11">
              <a:extLst>
                <a:ext uri="{FF2B5EF4-FFF2-40B4-BE49-F238E27FC236}">
                  <a16:creationId xmlns:a16="http://schemas.microsoft.com/office/drawing/2014/main" id="{51C6B78F-10E6-4A6D-BF0E-4143FA9D946C}"/>
                </a:ext>
              </a:extLst>
            </p:cNvPr>
            <p:cNvPicPr/>
            <p:nvPr/>
          </p:nvPicPr>
          <p:blipFill rotWithShape="1">
            <a:blip r:embed="rId2"/>
            <a:srcRect b="-468"/>
            <a:stretch/>
          </p:blipFill>
          <p:spPr>
            <a:xfrm>
              <a:off x="649662" y="2381"/>
              <a:ext cx="5029316" cy="4277597"/>
            </a:xfrm>
            <a:prstGeom prst="rect">
              <a:avLst/>
            </a:prstGeom>
          </p:spPr>
        </p:pic>
        <p:sp>
          <p:nvSpPr>
            <p:cNvPr id="14" name="Rectangle 13">
              <a:extLst>
                <a:ext uri="{FF2B5EF4-FFF2-40B4-BE49-F238E27FC236}">
                  <a16:creationId xmlns:a16="http://schemas.microsoft.com/office/drawing/2014/main" id="{2619714A-E3D8-434C-87E2-6703569DB370}"/>
                </a:ext>
              </a:extLst>
            </p:cNvPr>
            <p:cNvSpPr/>
            <p:nvPr/>
          </p:nvSpPr>
          <p:spPr>
            <a:xfrm>
              <a:off x="0" y="4578397"/>
              <a:ext cx="649662" cy="323914"/>
            </a:xfrm>
            <a:prstGeom prst="rect">
              <a:avLst/>
            </a:prstGeom>
            <a:ln>
              <a:noFill/>
            </a:ln>
          </p:spPr>
          <p:txBody>
            <a:bodyPr vert="horz" lIns="0" tIns="0" rIns="0" bIns="0" rtlCol="0">
              <a:noAutofit/>
            </a:bodyPr>
            <a:lstStyle/>
            <a:p>
              <a:pPr marL="0" marR="0" indent="0">
                <a:lnSpc>
                  <a:spcPct val="107000"/>
                </a:lnSpc>
                <a:spcBef>
                  <a:spcPts val="0"/>
                </a:spcBef>
                <a:spcAft>
                  <a:spcPts val="800"/>
                </a:spcAft>
              </a:pPr>
              <a:endParaRPr lang="en-US" sz="1000" dirty="0">
                <a:solidFill>
                  <a:srgbClr val="000000"/>
                </a:solidFill>
                <a:effectLst/>
                <a:latin typeface="Calibri" panose="020F0502020204030204" pitchFamily="34" charset="0"/>
                <a:ea typeface="Calibri" panose="020F0502020204030204" pitchFamily="34" charset="0"/>
              </a:endParaRPr>
            </a:p>
          </p:txBody>
        </p:sp>
        <p:sp>
          <p:nvSpPr>
            <p:cNvPr id="16" name="Rectangle 15">
              <a:extLst>
                <a:ext uri="{FF2B5EF4-FFF2-40B4-BE49-F238E27FC236}">
                  <a16:creationId xmlns:a16="http://schemas.microsoft.com/office/drawing/2014/main" id="{437619F1-E4BE-4AEF-BB40-8841EC599DE9}"/>
                </a:ext>
              </a:extLst>
            </p:cNvPr>
            <p:cNvSpPr/>
            <p:nvPr/>
          </p:nvSpPr>
          <p:spPr>
            <a:xfrm>
              <a:off x="768382" y="4578397"/>
              <a:ext cx="658206" cy="323914"/>
            </a:xfrm>
            <a:prstGeom prst="rect">
              <a:avLst/>
            </a:prstGeom>
            <a:ln>
              <a:noFill/>
            </a:ln>
          </p:spPr>
          <p:txBody>
            <a:bodyPr vert="horz" lIns="0" tIns="0" rIns="0" bIns="0" rtlCol="0">
              <a:noAutofit/>
            </a:bodyPr>
            <a:lstStyle/>
            <a:p>
              <a:pPr marL="0" marR="0" indent="0">
                <a:lnSpc>
                  <a:spcPct val="107000"/>
                </a:lnSpc>
                <a:spcBef>
                  <a:spcPts val="0"/>
                </a:spcBef>
                <a:spcAft>
                  <a:spcPts val="800"/>
                </a:spcAft>
              </a:pPr>
              <a:endParaRPr lang="en-US" sz="1000" dirty="0">
                <a:solidFill>
                  <a:srgbClr val="000000"/>
                </a:solidFill>
                <a:effectLst/>
                <a:latin typeface="Calibri" panose="020F0502020204030204" pitchFamily="34" charset="0"/>
                <a:ea typeface="Calibri" panose="020F0502020204030204" pitchFamily="34" charset="0"/>
              </a:endParaRPr>
            </a:p>
          </p:txBody>
        </p:sp>
      </p:grpSp>
      <p:pic>
        <p:nvPicPr>
          <p:cNvPr id="18" name="Picture 17">
            <a:extLst>
              <a:ext uri="{FF2B5EF4-FFF2-40B4-BE49-F238E27FC236}">
                <a16:creationId xmlns:a16="http://schemas.microsoft.com/office/drawing/2014/main" id="{44C0992E-2509-4A68-BE5B-1437D1FABF41}"/>
              </a:ext>
            </a:extLst>
          </p:cNvPr>
          <p:cNvPicPr>
            <a:picLocks noChangeAspect="1"/>
          </p:cNvPicPr>
          <p:nvPr/>
        </p:nvPicPr>
        <p:blipFill>
          <a:blip r:embed="rId3"/>
          <a:stretch>
            <a:fillRect/>
          </a:stretch>
        </p:blipFill>
        <p:spPr>
          <a:xfrm>
            <a:off x="1535582" y="1543267"/>
            <a:ext cx="5492972" cy="4432414"/>
          </a:xfrm>
          <a:prstGeom prst="rect">
            <a:avLst/>
          </a:prstGeom>
        </p:spPr>
      </p:pic>
    </p:spTree>
    <p:extLst>
      <p:ext uri="{BB962C8B-B14F-4D97-AF65-F5344CB8AC3E}">
        <p14:creationId xmlns:p14="http://schemas.microsoft.com/office/powerpoint/2010/main" val="27325109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47475-B7F6-48C7-9C9F-989825E362FB}"/>
              </a:ext>
            </a:extLst>
          </p:cNvPr>
          <p:cNvSpPr>
            <a:spLocks noGrp="1"/>
          </p:cNvSpPr>
          <p:nvPr>
            <p:ph type="title"/>
          </p:nvPr>
        </p:nvSpPr>
        <p:spPr/>
        <p:txBody>
          <a:bodyPr/>
          <a:lstStyle/>
          <a:p>
            <a:r>
              <a:rPr lang="en-US" dirty="0"/>
              <a:t>SNMP basic commands</a:t>
            </a:r>
          </a:p>
        </p:txBody>
      </p:sp>
      <p:sp>
        <p:nvSpPr>
          <p:cNvPr id="3" name="Content Placeholder 2">
            <a:extLst>
              <a:ext uri="{FF2B5EF4-FFF2-40B4-BE49-F238E27FC236}">
                <a16:creationId xmlns:a16="http://schemas.microsoft.com/office/drawing/2014/main" id="{1B3F6852-BD9D-449B-B74F-FBCB8147954C}"/>
              </a:ext>
            </a:extLst>
          </p:cNvPr>
          <p:cNvSpPr>
            <a:spLocks noGrp="1"/>
          </p:cNvSpPr>
          <p:nvPr>
            <p:ph idx="1"/>
          </p:nvPr>
        </p:nvSpPr>
        <p:spPr>
          <a:xfrm>
            <a:off x="677334" y="1566701"/>
            <a:ext cx="8596668" cy="3880773"/>
          </a:xfrm>
        </p:spPr>
        <p:txBody>
          <a:bodyPr>
            <a:normAutofit fontScale="85000" lnSpcReduction="10000"/>
          </a:bodyPr>
          <a:lstStyle/>
          <a:p>
            <a:pPr fontAlgn="base"/>
            <a:r>
              <a:rPr lang="en-US" b="1" dirty="0">
                <a:latin typeface="Times New Roman" panose="02020603050405020304" pitchFamily="18" charset="0"/>
                <a:cs typeface="Times New Roman" panose="02020603050405020304" pitchFamily="18" charset="0"/>
              </a:rPr>
              <a:t>GET: </a:t>
            </a:r>
            <a:r>
              <a:rPr lang="en-US" dirty="0">
                <a:latin typeface="Times New Roman" panose="02020603050405020304" pitchFamily="18" charset="0"/>
                <a:cs typeface="Times New Roman" panose="02020603050405020304" pitchFamily="18" charset="0"/>
              </a:rPr>
              <a:t>The GET operation is a request sent by the manager to the managed device. It is performed to retrieve one or more values from the managed device.</a:t>
            </a:r>
          </a:p>
          <a:p>
            <a:pPr fontAlgn="base"/>
            <a:r>
              <a:rPr lang="en-US" b="1" dirty="0">
                <a:latin typeface="Times New Roman" panose="02020603050405020304" pitchFamily="18" charset="0"/>
                <a:cs typeface="Times New Roman" panose="02020603050405020304" pitchFamily="18" charset="0"/>
              </a:rPr>
              <a:t>GET NEXT: </a:t>
            </a:r>
            <a:r>
              <a:rPr lang="en-US" dirty="0">
                <a:latin typeface="Times New Roman" panose="02020603050405020304" pitchFamily="18" charset="0"/>
                <a:cs typeface="Times New Roman" panose="02020603050405020304" pitchFamily="18" charset="0"/>
              </a:rPr>
              <a:t>This operation is similar to the GET. The significant difference is that the GET NEXT operation retrieves the value of the next OID in the MIB tree.</a:t>
            </a:r>
          </a:p>
          <a:p>
            <a:pPr fontAlgn="base"/>
            <a:r>
              <a:rPr lang="en-US" b="1" dirty="0">
                <a:latin typeface="Times New Roman" panose="02020603050405020304" pitchFamily="18" charset="0"/>
                <a:cs typeface="Times New Roman" panose="02020603050405020304" pitchFamily="18" charset="0"/>
              </a:rPr>
              <a:t>GET BULK: </a:t>
            </a:r>
            <a:r>
              <a:rPr lang="en-US" dirty="0">
                <a:latin typeface="Times New Roman" panose="02020603050405020304" pitchFamily="18" charset="0"/>
                <a:cs typeface="Times New Roman" panose="02020603050405020304" pitchFamily="18" charset="0"/>
              </a:rPr>
              <a:t>The GETBULK operation is used to retrieve voluminous data from large MIB table.</a:t>
            </a:r>
          </a:p>
          <a:p>
            <a:pPr fontAlgn="base"/>
            <a:r>
              <a:rPr lang="en-US" b="1" dirty="0">
                <a:latin typeface="Times New Roman" panose="02020603050405020304" pitchFamily="18" charset="0"/>
                <a:cs typeface="Times New Roman" panose="02020603050405020304" pitchFamily="18" charset="0"/>
              </a:rPr>
              <a:t>SET: </a:t>
            </a:r>
            <a:r>
              <a:rPr lang="en-US" dirty="0">
                <a:latin typeface="Times New Roman" panose="02020603050405020304" pitchFamily="18" charset="0"/>
                <a:cs typeface="Times New Roman" panose="02020603050405020304" pitchFamily="18" charset="0"/>
              </a:rPr>
              <a:t>This operation is used by the managers to modify or assign the value of the Managed device.</a:t>
            </a:r>
          </a:p>
          <a:p>
            <a:pPr fontAlgn="base"/>
            <a:r>
              <a:rPr lang="en-US" b="1" dirty="0">
                <a:latin typeface="Times New Roman" panose="02020603050405020304" pitchFamily="18" charset="0"/>
                <a:cs typeface="Times New Roman" panose="02020603050405020304" pitchFamily="18" charset="0"/>
              </a:rPr>
              <a:t>TRAPS: </a:t>
            </a:r>
            <a:r>
              <a:rPr lang="en-US" dirty="0">
                <a:latin typeface="Times New Roman" panose="02020603050405020304" pitchFamily="18" charset="0"/>
                <a:cs typeface="Times New Roman" panose="02020603050405020304" pitchFamily="18" charset="0"/>
              </a:rPr>
              <a:t>Unlike the above commands which are initiated from the SNMP Manager, TRAPS are initiated by the Agents. It is a signal to the SNMP Manager by the Agent on the occurrence of an event.</a:t>
            </a:r>
          </a:p>
          <a:p>
            <a:pPr fontAlgn="base"/>
            <a:r>
              <a:rPr lang="en-US" b="1" dirty="0">
                <a:latin typeface="Times New Roman" panose="02020603050405020304" pitchFamily="18" charset="0"/>
                <a:cs typeface="Times New Roman" panose="02020603050405020304" pitchFamily="18" charset="0"/>
              </a:rPr>
              <a:t>INFORM: </a:t>
            </a:r>
            <a:r>
              <a:rPr lang="en-US" dirty="0">
                <a:latin typeface="Times New Roman" panose="02020603050405020304" pitchFamily="18" charset="0"/>
                <a:cs typeface="Times New Roman" panose="02020603050405020304" pitchFamily="18" charset="0"/>
              </a:rPr>
              <a:t>This command is similar to the TRAP initiated by the Agent, additionally INFORM includes confirmation from the SNMP manager on receiving the message.</a:t>
            </a:r>
          </a:p>
          <a:p>
            <a:pPr fontAlgn="base"/>
            <a:r>
              <a:rPr lang="en-US" b="1" dirty="0">
                <a:latin typeface="Times New Roman" panose="02020603050405020304" pitchFamily="18" charset="0"/>
                <a:cs typeface="Times New Roman" panose="02020603050405020304" pitchFamily="18" charset="0"/>
              </a:rPr>
              <a:t>RESPONSE: </a:t>
            </a:r>
            <a:r>
              <a:rPr lang="en-US" dirty="0">
                <a:latin typeface="Times New Roman" panose="02020603050405020304" pitchFamily="18" charset="0"/>
                <a:cs typeface="Times New Roman" panose="02020603050405020304" pitchFamily="18" charset="0"/>
              </a:rPr>
              <a:t>It is the command used to carry back the value(s) or signal of actions directed by the SNMP Manager.</a:t>
            </a:r>
          </a:p>
          <a:p>
            <a:endParaRPr lang="en-US" dirty="0"/>
          </a:p>
        </p:txBody>
      </p:sp>
    </p:spTree>
    <p:extLst>
      <p:ext uri="{BB962C8B-B14F-4D97-AF65-F5344CB8AC3E}">
        <p14:creationId xmlns:p14="http://schemas.microsoft.com/office/powerpoint/2010/main" val="8110453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91E5B-615E-49A4-9212-0BE3D35E57FB}"/>
              </a:ext>
            </a:extLst>
          </p:cNvPr>
          <p:cNvSpPr>
            <a:spLocks noGrp="1"/>
          </p:cNvSpPr>
          <p:nvPr>
            <p:ph type="title"/>
          </p:nvPr>
        </p:nvSpPr>
        <p:spPr>
          <a:xfrm>
            <a:off x="809309" y="1154554"/>
            <a:ext cx="8596668" cy="1320800"/>
          </a:xfrm>
        </p:spPr>
        <p:txBody>
          <a:bodyPr>
            <a:normAutofit/>
          </a:bodyPr>
          <a:lstStyle/>
          <a:p>
            <a:r>
              <a:rPr lang="en-US" sz="2400" dirty="0"/>
              <a:t>Typical SNMP communication</a:t>
            </a:r>
          </a:p>
        </p:txBody>
      </p:sp>
      <p:pic>
        <p:nvPicPr>
          <p:cNvPr id="5" name="Content Placeholder 4">
            <a:extLst>
              <a:ext uri="{FF2B5EF4-FFF2-40B4-BE49-F238E27FC236}">
                <a16:creationId xmlns:a16="http://schemas.microsoft.com/office/drawing/2014/main" id="{A44A8152-C623-4E22-A0EF-9DEB279632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61122" y="2646576"/>
            <a:ext cx="6667500" cy="1190625"/>
          </a:xfrm>
        </p:spPr>
      </p:pic>
    </p:spTree>
    <p:extLst>
      <p:ext uri="{BB962C8B-B14F-4D97-AF65-F5344CB8AC3E}">
        <p14:creationId xmlns:p14="http://schemas.microsoft.com/office/powerpoint/2010/main" val="13060936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SNMP Server (Working)</a:t>
            </a:r>
          </a:p>
        </p:txBody>
      </p:sp>
      <p:sp>
        <p:nvSpPr>
          <p:cNvPr id="3" name="Content Placeholder 2"/>
          <p:cNvSpPr>
            <a:spLocks noGrp="1"/>
          </p:cNvSpPr>
          <p:nvPr>
            <p:ph idx="1"/>
          </p:nvPr>
        </p:nvSpPr>
        <p:spPr/>
        <p:txBody>
          <a:bodyPr/>
          <a:lstStyle/>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First You have to Check Connection Between two device and reachability over the IP protocol. that we are using in the current in our network. </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You have to configure SNMP Community Setting over the device for receive SNMP trap and add IP address of SNMP server and SNMP Community Name their so device can send Traps over the same. </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Configure the same Version of SNMP on the both device. If you are not doing the same then, device can be communicating but not Receive the SNMP Trap Over the network. </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Do the configuration with the correct information on every setup then you get updates in a better Way.</a:t>
            </a:r>
          </a:p>
          <a:p>
            <a:endParaRPr lang="en-US" dirty="0"/>
          </a:p>
        </p:txBody>
      </p:sp>
    </p:spTree>
    <p:extLst>
      <p:ext uri="{BB962C8B-B14F-4D97-AF65-F5344CB8AC3E}">
        <p14:creationId xmlns:p14="http://schemas.microsoft.com/office/powerpoint/2010/main" val="12784444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171</TotalTime>
  <Words>939</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Trebuchet MS</vt:lpstr>
      <vt:lpstr>Wingdings 3</vt:lpstr>
      <vt:lpstr>Facet</vt:lpstr>
      <vt:lpstr>SNMP Server</vt:lpstr>
      <vt:lpstr>SNMP Server (Introduction)</vt:lpstr>
      <vt:lpstr>SNMP Server (Introduction)</vt:lpstr>
      <vt:lpstr>PowerPoint Presentation</vt:lpstr>
      <vt:lpstr>Basic SNMP working Diagram</vt:lpstr>
      <vt:lpstr>MIB structure</vt:lpstr>
      <vt:lpstr>SNMP basic commands</vt:lpstr>
      <vt:lpstr>Typical SNMP communication</vt:lpstr>
      <vt:lpstr>SNMP Server (Working)</vt:lpstr>
      <vt:lpstr>SNMP Server (Installing in Centos)</vt:lpstr>
      <vt:lpstr>Installing in SNMP Server</vt:lpstr>
      <vt:lpstr>Check the files list:</vt:lpstr>
      <vt:lpstr>Make the Configuration file:</vt:lpstr>
      <vt:lpstr>Check the Port Status</vt:lpstr>
      <vt:lpstr>Status of SNMP Server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SNMP Server</dc:title>
  <dc:creator>gulfamhaider519@gmail.com</dc:creator>
  <cp:lastModifiedBy>MurSlan CH</cp:lastModifiedBy>
  <cp:revision>47</cp:revision>
  <dcterms:created xsi:type="dcterms:W3CDTF">2020-05-12T16:55:40Z</dcterms:created>
  <dcterms:modified xsi:type="dcterms:W3CDTF">2020-05-12T09:15:05Z</dcterms:modified>
</cp:coreProperties>
</file>