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70" r:id="rId4"/>
    <p:sldId id="258" r:id="rId5"/>
    <p:sldId id="266" r:id="rId6"/>
    <p:sldId id="259" r:id="rId7"/>
    <p:sldId id="260" r:id="rId8"/>
    <p:sldId id="261" r:id="rId9"/>
    <p:sldId id="262" r:id="rId10"/>
    <p:sldId id="278" r:id="rId11"/>
    <p:sldId id="279" r:id="rId12"/>
    <p:sldId id="280" r:id="rId13"/>
    <p:sldId id="281" r:id="rId14"/>
    <p:sldId id="268" r:id="rId15"/>
    <p:sldId id="264" r:id="rId16"/>
    <p:sldId id="267" r:id="rId17"/>
    <p:sldId id="263" r:id="rId18"/>
    <p:sldId id="271" r:id="rId19"/>
    <p:sldId id="272" r:id="rId20"/>
    <p:sldId id="274" r:id="rId21"/>
    <p:sldId id="275" r:id="rId22"/>
    <p:sldId id="276" r:id="rId23"/>
    <p:sldId id="277" r:id="rId2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0" d="100"/>
          <a:sy n="70" d="100"/>
        </p:scale>
        <p:origin x="76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262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4121128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2743195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3525673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2252668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3760486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29956730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3691037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3031855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8500984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42617818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6825082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351610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2372104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2369811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txBody>
          <a:bodyPr/>
          <a:lstStyle/>
          <a:p>
            <a:endParaRPr lang="en-PK"/>
          </a:p>
        </p:txBody>
      </p:sp>
      <p:sp>
        <p:nvSpPr>
          <p:cNvPr id="3" name="Shape 1"/>
          <p:cNvSpPr/>
          <p:nvPr/>
        </p:nvSpPr>
        <p:spPr>
          <a:xfrm>
            <a:off x="0" y="0"/>
            <a:ext cx="14630400" cy="8229600"/>
          </a:xfrm>
          <a:prstGeom prst="rect">
            <a:avLst/>
          </a:prstGeom>
          <a:solidFill>
            <a:srgbClr val="EFECE6"/>
          </a:solidFill>
          <a:ln/>
        </p:spPr>
        <p:txBody>
          <a:bodyPr/>
          <a:lstStyle/>
          <a:p>
            <a:endParaRPr lang="en-PK"/>
          </a:p>
        </p:txBody>
      </p:sp>
      <p:sp>
        <p:nvSpPr>
          <p:cNvPr id="5" name="Text 2"/>
          <p:cNvSpPr/>
          <p:nvPr/>
        </p:nvSpPr>
        <p:spPr>
          <a:xfrm>
            <a:off x="1021976" y="2466961"/>
            <a:ext cx="12586447" cy="2467718"/>
          </a:xfrm>
          <a:custGeom>
            <a:avLst/>
            <a:gdLst>
              <a:gd name="connsiteX0" fmla="*/ 0 w 12586447"/>
              <a:gd name="connsiteY0" fmla="*/ 0 h 2467718"/>
              <a:gd name="connsiteX1" fmla="*/ 725219 w 12586447"/>
              <a:gd name="connsiteY1" fmla="*/ 0 h 2467718"/>
              <a:gd name="connsiteX2" fmla="*/ 946980 w 12586447"/>
              <a:gd name="connsiteY2" fmla="*/ 0 h 2467718"/>
              <a:gd name="connsiteX3" fmla="*/ 1294606 w 12586447"/>
              <a:gd name="connsiteY3" fmla="*/ 0 h 2467718"/>
              <a:gd name="connsiteX4" fmla="*/ 1516367 w 12586447"/>
              <a:gd name="connsiteY4" fmla="*/ 0 h 2467718"/>
              <a:gd name="connsiteX5" fmla="*/ 1989857 w 12586447"/>
              <a:gd name="connsiteY5" fmla="*/ 0 h 2467718"/>
              <a:gd name="connsiteX6" fmla="*/ 2589212 w 12586447"/>
              <a:gd name="connsiteY6" fmla="*/ 0 h 2467718"/>
              <a:gd name="connsiteX7" fmla="*/ 3440296 w 12586447"/>
              <a:gd name="connsiteY7" fmla="*/ 0 h 2467718"/>
              <a:gd name="connsiteX8" fmla="*/ 4291379 w 12586447"/>
              <a:gd name="connsiteY8" fmla="*/ 0 h 2467718"/>
              <a:gd name="connsiteX9" fmla="*/ 5016598 w 12586447"/>
              <a:gd name="connsiteY9" fmla="*/ 0 h 2467718"/>
              <a:gd name="connsiteX10" fmla="*/ 5741817 w 12586447"/>
              <a:gd name="connsiteY10" fmla="*/ 0 h 2467718"/>
              <a:gd name="connsiteX11" fmla="*/ 6215307 w 12586447"/>
              <a:gd name="connsiteY11" fmla="*/ 0 h 2467718"/>
              <a:gd name="connsiteX12" fmla="*/ 6814662 w 12586447"/>
              <a:gd name="connsiteY12" fmla="*/ 0 h 2467718"/>
              <a:gd name="connsiteX13" fmla="*/ 7414017 w 12586447"/>
              <a:gd name="connsiteY13" fmla="*/ 0 h 2467718"/>
              <a:gd name="connsiteX14" fmla="*/ 8013371 w 12586447"/>
              <a:gd name="connsiteY14" fmla="*/ 0 h 2467718"/>
              <a:gd name="connsiteX15" fmla="*/ 8486861 w 12586447"/>
              <a:gd name="connsiteY15" fmla="*/ 0 h 2467718"/>
              <a:gd name="connsiteX16" fmla="*/ 8960352 w 12586447"/>
              <a:gd name="connsiteY16" fmla="*/ 0 h 2467718"/>
              <a:gd name="connsiteX17" fmla="*/ 9307977 w 12586447"/>
              <a:gd name="connsiteY17" fmla="*/ 0 h 2467718"/>
              <a:gd name="connsiteX18" fmla="*/ 10159061 w 12586447"/>
              <a:gd name="connsiteY18" fmla="*/ 0 h 2467718"/>
              <a:gd name="connsiteX19" fmla="*/ 10380822 w 12586447"/>
              <a:gd name="connsiteY19" fmla="*/ 0 h 2467718"/>
              <a:gd name="connsiteX20" fmla="*/ 11231906 w 12586447"/>
              <a:gd name="connsiteY20" fmla="*/ 0 h 2467718"/>
              <a:gd name="connsiteX21" fmla="*/ 11705396 w 12586447"/>
              <a:gd name="connsiteY21" fmla="*/ 0 h 2467718"/>
              <a:gd name="connsiteX22" fmla="*/ 12053021 w 12586447"/>
              <a:gd name="connsiteY22" fmla="*/ 0 h 2467718"/>
              <a:gd name="connsiteX23" fmla="*/ 12586447 w 12586447"/>
              <a:gd name="connsiteY23" fmla="*/ 0 h 2467718"/>
              <a:gd name="connsiteX24" fmla="*/ 12586447 w 12586447"/>
              <a:gd name="connsiteY24" fmla="*/ 444189 h 2467718"/>
              <a:gd name="connsiteX25" fmla="*/ 12586447 w 12586447"/>
              <a:gd name="connsiteY25" fmla="*/ 888378 h 2467718"/>
              <a:gd name="connsiteX26" fmla="*/ 12586447 w 12586447"/>
              <a:gd name="connsiteY26" fmla="*/ 1381922 h 2467718"/>
              <a:gd name="connsiteX27" fmla="*/ 12586447 w 12586447"/>
              <a:gd name="connsiteY27" fmla="*/ 1875466 h 2467718"/>
              <a:gd name="connsiteX28" fmla="*/ 12586447 w 12586447"/>
              <a:gd name="connsiteY28" fmla="*/ 2467718 h 2467718"/>
              <a:gd name="connsiteX29" fmla="*/ 11987092 w 12586447"/>
              <a:gd name="connsiteY29" fmla="*/ 2467718 h 2467718"/>
              <a:gd name="connsiteX30" fmla="*/ 11639467 w 12586447"/>
              <a:gd name="connsiteY30" fmla="*/ 2467718 h 2467718"/>
              <a:gd name="connsiteX31" fmla="*/ 11417705 w 12586447"/>
              <a:gd name="connsiteY31" fmla="*/ 2467718 h 2467718"/>
              <a:gd name="connsiteX32" fmla="*/ 10566622 w 12586447"/>
              <a:gd name="connsiteY32" fmla="*/ 2467718 h 2467718"/>
              <a:gd name="connsiteX33" fmla="*/ 9841403 w 12586447"/>
              <a:gd name="connsiteY33" fmla="*/ 2467718 h 2467718"/>
              <a:gd name="connsiteX34" fmla="*/ 9619642 w 12586447"/>
              <a:gd name="connsiteY34" fmla="*/ 2467718 h 2467718"/>
              <a:gd name="connsiteX35" fmla="*/ 8894423 w 12586447"/>
              <a:gd name="connsiteY35" fmla="*/ 2467718 h 2467718"/>
              <a:gd name="connsiteX36" fmla="*/ 8420932 w 12586447"/>
              <a:gd name="connsiteY36" fmla="*/ 2467718 h 2467718"/>
              <a:gd name="connsiteX37" fmla="*/ 7569849 w 12586447"/>
              <a:gd name="connsiteY37" fmla="*/ 2467718 h 2467718"/>
              <a:gd name="connsiteX38" fmla="*/ 6718765 w 12586447"/>
              <a:gd name="connsiteY38" fmla="*/ 2467718 h 2467718"/>
              <a:gd name="connsiteX39" fmla="*/ 6497004 w 12586447"/>
              <a:gd name="connsiteY39" fmla="*/ 2467718 h 2467718"/>
              <a:gd name="connsiteX40" fmla="*/ 6023514 w 12586447"/>
              <a:gd name="connsiteY40" fmla="*/ 2467718 h 2467718"/>
              <a:gd name="connsiteX41" fmla="*/ 5424159 w 12586447"/>
              <a:gd name="connsiteY41" fmla="*/ 2467718 h 2467718"/>
              <a:gd name="connsiteX42" fmla="*/ 4573076 w 12586447"/>
              <a:gd name="connsiteY42" fmla="*/ 2467718 h 2467718"/>
              <a:gd name="connsiteX43" fmla="*/ 3721992 w 12586447"/>
              <a:gd name="connsiteY43" fmla="*/ 2467718 h 2467718"/>
              <a:gd name="connsiteX44" fmla="*/ 3122638 w 12586447"/>
              <a:gd name="connsiteY44" fmla="*/ 2467718 h 2467718"/>
              <a:gd name="connsiteX45" fmla="*/ 2523283 w 12586447"/>
              <a:gd name="connsiteY45" fmla="*/ 2467718 h 2467718"/>
              <a:gd name="connsiteX46" fmla="*/ 2049793 w 12586447"/>
              <a:gd name="connsiteY46" fmla="*/ 2467718 h 2467718"/>
              <a:gd name="connsiteX47" fmla="*/ 1324574 w 12586447"/>
              <a:gd name="connsiteY47" fmla="*/ 2467718 h 2467718"/>
              <a:gd name="connsiteX48" fmla="*/ 1102812 w 12586447"/>
              <a:gd name="connsiteY48" fmla="*/ 2467718 h 2467718"/>
              <a:gd name="connsiteX49" fmla="*/ 0 w 12586447"/>
              <a:gd name="connsiteY49" fmla="*/ 2467718 h 2467718"/>
              <a:gd name="connsiteX50" fmla="*/ 0 w 12586447"/>
              <a:gd name="connsiteY50" fmla="*/ 2048206 h 2467718"/>
              <a:gd name="connsiteX51" fmla="*/ 0 w 12586447"/>
              <a:gd name="connsiteY51" fmla="*/ 1529985 h 2467718"/>
              <a:gd name="connsiteX52" fmla="*/ 0 w 12586447"/>
              <a:gd name="connsiteY52" fmla="*/ 1110473 h 2467718"/>
              <a:gd name="connsiteX53" fmla="*/ 0 w 12586447"/>
              <a:gd name="connsiteY53" fmla="*/ 592252 h 2467718"/>
              <a:gd name="connsiteX54" fmla="*/ 0 w 12586447"/>
              <a:gd name="connsiteY54" fmla="*/ 0 h 2467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2586447" h="2467718" extrusionOk="0">
                <a:moveTo>
                  <a:pt x="0" y="0"/>
                </a:moveTo>
                <a:cubicBezTo>
                  <a:pt x="332730" y="-31147"/>
                  <a:pt x="421957" y="74213"/>
                  <a:pt x="725219" y="0"/>
                </a:cubicBezTo>
                <a:cubicBezTo>
                  <a:pt x="1028481" y="-74213"/>
                  <a:pt x="841645" y="22923"/>
                  <a:pt x="946980" y="0"/>
                </a:cubicBezTo>
                <a:cubicBezTo>
                  <a:pt x="1052315" y="-22923"/>
                  <a:pt x="1158683" y="5583"/>
                  <a:pt x="1294606" y="0"/>
                </a:cubicBezTo>
                <a:cubicBezTo>
                  <a:pt x="1430529" y="-5583"/>
                  <a:pt x="1405759" y="10660"/>
                  <a:pt x="1516367" y="0"/>
                </a:cubicBezTo>
                <a:cubicBezTo>
                  <a:pt x="1626975" y="-10660"/>
                  <a:pt x="1772213" y="10141"/>
                  <a:pt x="1989857" y="0"/>
                </a:cubicBezTo>
                <a:cubicBezTo>
                  <a:pt x="2207501" y="-10141"/>
                  <a:pt x="2304608" y="7063"/>
                  <a:pt x="2589212" y="0"/>
                </a:cubicBezTo>
                <a:cubicBezTo>
                  <a:pt x="2873816" y="-7063"/>
                  <a:pt x="3021517" y="20932"/>
                  <a:pt x="3440296" y="0"/>
                </a:cubicBezTo>
                <a:cubicBezTo>
                  <a:pt x="3859075" y="-20932"/>
                  <a:pt x="3982040" y="95455"/>
                  <a:pt x="4291379" y="0"/>
                </a:cubicBezTo>
                <a:cubicBezTo>
                  <a:pt x="4600718" y="-95455"/>
                  <a:pt x="4739758" y="2020"/>
                  <a:pt x="5016598" y="0"/>
                </a:cubicBezTo>
                <a:cubicBezTo>
                  <a:pt x="5293438" y="-2020"/>
                  <a:pt x="5541276" y="48130"/>
                  <a:pt x="5741817" y="0"/>
                </a:cubicBezTo>
                <a:cubicBezTo>
                  <a:pt x="5942358" y="-48130"/>
                  <a:pt x="6070507" y="1405"/>
                  <a:pt x="6215307" y="0"/>
                </a:cubicBezTo>
                <a:cubicBezTo>
                  <a:pt x="6360107" y="-1405"/>
                  <a:pt x="6674644" y="43958"/>
                  <a:pt x="6814662" y="0"/>
                </a:cubicBezTo>
                <a:cubicBezTo>
                  <a:pt x="6954681" y="-43958"/>
                  <a:pt x="7243254" y="64251"/>
                  <a:pt x="7414017" y="0"/>
                </a:cubicBezTo>
                <a:cubicBezTo>
                  <a:pt x="7584780" y="-64251"/>
                  <a:pt x="7876197" y="18234"/>
                  <a:pt x="8013371" y="0"/>
                </a:cubicBezTo>
                <a:cubicBezTo>
                  <a:pt x="8150545" y="-18234"/>
                  <a:pt x="8388341" y="23067"/>
                  <a:pt x="8486861" y="0"/>
                </a:cubicBezTo>
                <a:cubicBezTo>
                  <a:pt x="8585381" y="-23067"/>
                  <a:pt x="8723969" y="9847"/>
                  <a:pt x="8960352" y="0"/>
                </a:cubicBezTo>
                <a:cubicBezTo>
                  <a:pt x="9196735" y="-9847"/>
                  <a:pt x="9234969" y="14811"/>
                  <a:pt x="9307977" y="0"/>
                </a:cubicBezTo>
                <a:cubicBezTo>
                  <a:pt x="9380986" y="-14811"/>
                  <a:pt x="9909953" y="20322"/>
                  <a:pt x="10159061" y="0"/>
                </a:cubicBezTo>
                <a:cubicBezTo>
                  <a:pt x="10408169" y="-20322"/>
                  <a:pt x="10306370" y="12133"/>
                  <a:pt x="10380822" y="0"/>
                </a:cubicBezTo>
                <a:cubicBezTo>
                  <a:pt x="10455274" y="-12133"/>
                  <a:pt x="11044187" y="2053"/>
                  <a:pt x="11231906" y="0"/>
                </a:cubicBezTo>
                <a:cubicBezTo>
                  <a:pt x="11419625" y="-2053"/>
                  <a:pt x="11592518" y="11005"/>
                  <a:pt x="11705396" y="0"/>
                </a:cubicBezTo>
                <a:cubicBezTo>
                  <a:pt x="11818274" y="-11005"/>
                  <a:pt x="11921758" y="36948"/>
                  <a:pt x="12053021" y="0"/>
                </a:cubicBezTo>
                <a:cubicBezTo>
                  <a:pt x="12184285" y="-36948"/>
                  <a:pt x="12336872" y="11288"/>
                  <a:pt x="12586447" y="0"/>
                </a:cubicBezTo>
                <a:cubicBezTo>
                  <a:pt x="12614521" y="133389"/>
                  <a:pt x="12585539" y="304763"/>
                  <a:pt x="12586447" y="444189"/>
                </a:cubicBezTo>
                <a:cubicBezTo>
                  <a:pt x="12587355" y="583615"/>
                  <a:pt x="12585360" y="788918"/>
                  <a:pt x="12586447" y="888378"/>
                </a:cubicBezTo>
                <a:cubicBezTo>
                  <a:pt x="12587534" y="987838"/>
                  <a:pt x="12561195" y="1255840"/>
                  <a:pt x="12586447" y="1381922"/>
                </a:cubicBezTo>
                <a:cubicBezTo>
                  <a:pt x="12611699" y="1508004"/>
                  <a:pt x="12551747" y="1728208"/>
                  <a:pt x="12586447" y="1875466"/>
                </a:cubicBezTo>
                <a:cubicBezTo>
                  <a:pt x="12621147" y="2022724"/>
                  <a:pt x="12524938" y="2274204"/>
                  <a:pt x="12586447" y="2467718"/>
                </a:cubicBezTo>
                <a:cubicBezTo>
                  <a:pt x="12348490" y="2531104"/>
                  <a:pt x="12280896" y="2430848"/>
                  <a:pt x="11987092" y="2467718"/>
                </a:cubicBezTo>
                <a:cubicBezTo>
                  <a:pt x="11693289" y="2504588"/>
                  <a:pt x="11791847" y="2427764"/>
                  <a:pt x="11639467" y="2467718"/>
                </a:cubicBezTo>
                <a:cubicBezTo>
                  <a:pt x="11487088" y="2507672"/>
                  <a:pt x="11482178" y="2464425"/>
                  <a:pt x="11417705" y="2467718"/>
                </a:cubicBezTo>
                <a:cubicBezTo>
                  <a:pt x="11353232" y="2471011"/>
                  <a:pt x="10748308" y="2387694"/>
                  <a:pt x="10566622" y="2467718"/>
                </a:cubicBezTo>
                <a:cubicBezTo>
                  <a:pt x="10384936" y="2547742"/>
                  <a:pt x="10082315" y="2426017"/>
                  <a:pt x="9841403" y="2467718"/>
                </a:cubicBezTo>
                <a:cubicBezTo>
                  <a:pt x="9600491" y="2509419"/>
                  <a:pt x="9674349" y="2455411"/>
                  <a:pt x="9619642" y="2467718"/>
                </a:cubicBezTo>
                <a:cubicBezTo>
                  <a:pt x="9564935" y="2480025"/>
                  <a:pt x="9238877" y="2444181"/>
                  <a:pt x="8894423" y="2467718"/>
                </a:cubicBezTo>
                <a:cubicBezTo>
                  <a:pt x="8549969" y="2491255"/>
                  <a:pt x="8594896" y="2450897"/>
                  <a:pt x="8420932" y="2467718"/>
                </a:cubicBezTo>
                <a:cubicBezTo>
                  <a:pt x="8246968" y="2484539"/>
                  <a:pt x="7877799" y="2407249"/>
                  <a:pt x="7569849" y="2467718"/>
                </a:cubicBezTo>
                <a:cubicBezTo>
                  <a:pt x="7261899" y="2528187"/>
                  <a:pt x="7013704" y="2463744"/>
                  <a:pt x="6718765" y="2467718"/>
                </a:cubicBezTo>
                <a:cubicBezTo>
                  <a:pt x="6423826" y="2471692"/>
                  <a:pt x="6553727" y="2465309"/>
                  <a:pt x="6497004" y="2467718"/>
                </a:cubicBezTo>
                <a:cubicBezTo>
                  <a:pt x="6440281" y="2470127"/>
                  <a:pt x="6243892" y="2436801"/>
                  <a:pt x="6023514" y="2467718"/>
                </a:cubicBezTo>
                <a:cubicBezTo>
                  <a:pt x="5803136" y="2498635"/>
                  <a:pt x="5690632" y="2459425"/>
                  <a:pt x="5424159" y="2467718"/>
                </a:cubicBezTo>
                <a:cubicBezTo>
                  <a:pt x="5157686" y="2476011"/>
                  <a:pt x="4857767" y="2438300"/>
                  <a:pt x="4573076" y="2467718"/>
                </a:cubicBezTo>
                <a:cubicBezTo>
                  <a:pt x="4288385" y="2497136"/>
                  <a:pt x="3972542" y="2366732"/>
                  <a:pt x="3721992" y="2467718"/>
                </a:cubicBezTo>
                <a:cubicBezTo>
                  <a:pt x="3471442" y="2568704"/>
                  <a:pt x="3345284" y="2400940"/>
                  <a:pt x="3122638" y="2467718"/>
                </a:cubicBezTo>
                <a:cubicBezTo>
                  <a:pt x="2899992" y="2534496"/>
                  <a:pt x="2670154" y="2435745"/>
                  <a:pt x="2523283" y="2467718"/>
                </a:cubicBezTo>
                <a:cubicBezTo>
                  <a:pt x="2376413" y="2499691"/>
                  <a:pt x="2151595" y="2413677"/>
                  <a:pt x="2049793" y="2467718"/>
                </a:cubicBezTo>
                <a:cubicBezTo>
                  <a:pt x="1947991" y="2521759"/>
                  <a:pt x="1657438" y="2411265"/>
                  <a:pt x="1324574" y="2467718"/>
                </a:cubicBezTo>
                <a:cubicBezTo>
                  <a:pt x="991710" y="2524171"/>
                  <a:pt x="1206419" y="2453107"/>
                  <a:pt x="1102812" y="2467718"/>
                </a:cubicBezTo>
                <a:cubicBezTo>
                  <a:pt x="999205" y="2482329"/>
                  <a:pt x="445156" y="2388799"/>
                  <a:pt x="0" y="2467718"/>
                </a:cubicBezTo>
                <a:cubicBezTo>
                  <a:pt x="-6262" y="2357900"/>
                  <a:pt x="31943" y="2251116"/>
                  <a:pt x="0" y="2048206"/>
                </a:cubicBezTo>
                <a:cubicBezTo>
                  <a:pt x="-31943" y="1845296"/>
                  <a:pt x="9462" y="1726836"/>
                  <a:pt x="0" y="1529985"/>
                </a:cubicBezTo>
                <a:cubicBezTo>
                  <a:pt x="-9462" y="1333134"/>
                  <a:pt x="35818" y="1295863"/>
                  <a:pt x="0" y="1110473"/>
                </a:cubicBezTo>
                <a:cubicBezTo>
                  <a:pt x="-35818" y="925083"/>
                  <a:pt x="13619" y="818671"/>
                  <a:pt x="0" y="592252"/>
                </a:cubicBezTo>
                <a:cubicBezTo>
                  <a:pt x="-13619" y="365833"/>
                  <a:pt x="3630" y="201967"/>
                  <a:pt x="0" y="0"/>
                </a:cubicBezTo>
                <a:close/>
              </a:path>
            </a:pathLst>
          </a:custGeom>
          <a:noFill/>
          <a:ln>
            <a:solidFill>
              <a:schemeClr val="tx1"/>
            </a:solidFill>
            <a:extLst>
              <a:ext uri="{C807C97D-BFC1-408E-A445-0C87EB9F89A2}">
                <ask:lineSketchStyleProps xmlns:ask="http://schemas.microsoft.com/office/drawing/2018/sketchyshapes" sd="10170601">
                  <a:prstGeom prst="rect">
                    <a:avLst/>
                  </a:prstGeom>
                  <ask:type>
                    <ask:lineSketchScribble/>
                  </ask:type>
                </ask:lineSketchStyleProps>
              </a:ext>
            </a:extLst>
          </a:ln>
        </p:spPr>
        <p:txBody>
          <a:bodyPr wrap="square" rtlCol="0" anchor="t"/>
          <a:lstStyle/>
          <a:p>
            <a:pPr marL="0" indent="0" algn="ctr">
              <a:buNone/>
            </a:pPr>
            <a:r>
              <a:rPr lang="en-US" sz="7200" dirty="0">
                <a:solidFill>
                  <a:srgbClr val="282824"/>
                </a:solidFill>
                <a:latin typeface="Lato" pitchFamily="34" charset="0"/>
                <a:ea typeface="Lato" pitchFamily="34" charset="-122"/>
                <a:cs typeface="Lato" pitchFamily="34" charset="-120"/>
              </a:rPr>
              <a:t>Yarowsky’s Algorithm for word sense disambiguation</a:t>
            </a:r>
            <a:endParaRPr lang="en-US" sz="7200" dirty="0"/>
          </a:p>
        </p:txBody>
      </p:sp>
      <p:sp>
        <p:nvSpPr>
          <p:cNvPr id="6" name="Text 3"/>
          <p:cNvSpPr/>
          <p:nvPr/>
        </p:nvSpPr>
        <p:spPr>
          <a:xfrm>
            <a:off x="833199" y="4528780"/>
            <a:ext cx="7477601" cy="1421606"/>
          </a:xfrm>
          <a:prstGeom prst="rect">
            <a:avLst/>
          </a:prstGeom>
          <a:noFill/>
          <a:ln/>
        </p:spPr>
        <p:txBody>
          <a:bodyPr wrap="square" rtlCol="0" anchor="t"/>
          <a:lstStyle/>
          <a:p>
            <a:pPr marL="0" indent="0">
              <a:lnSpc>
                <a:spcPts val="2799"/>
              </a:lnSpc>
              <a:buNone/>
            </a:pPr>
            <a:endParaRPr lang="en-US" sz="1750" dirty="0"/>
          </a:p>
        </p:txBody>
      </p:sp>
      <p:sp>
        <p:nvSpPr>
          <p:cNvPr id="8" name="TextBox 7">
            <a:extLst>
              <a:ext uri="{FF2B5EF4-FFF2-40B4-BE49-F238E27FC236}">
                <a16:creationId xmlns:a16="http://schemas.microsoft.com/office/drawing/2014/main" id="{9EDD8598-A889-6116-FD5B-83EAB78374EA}"/>
              </a:ext>
            </a:extLst>
          </p:cNvPr>
          <p:cNvSpPr txBox="1"/>
          <p:nvPr/>
        </p:nvSpPr>
        <p:spPr>
          <a:xfrm>
            <a:off x="10287000" y="7207624"/>
            <a:ext cx="3321423" cy="369332"/>
          </a:xfrm>
          <a:prstGeom prst="rect">
            <a:avLst/>
          </a:prstGeom>
          <a:noFill/>
        </p:spPr>
        <p:txBody>
          <a:bodyPr wrap="square" rtlCol="0">
            <a:spAutoFit/>
          </a:bodyPr>
          <a:lstStyle/>
          <a:p>
            <a:r>
              <a:rPr lang="en-US" dirty="0"/>
              <a:t>By. Nauman Alam 21108113</a:t>
            </a:r>
            <a:endParaRPr lang="en-PK"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txBody>
          <a:bodyPr/>
          <a:lstStyle/>
          <a:p>
            <a:endParaRPr lang="en-PK"/>
          </a:p>
        </p:txBody>
      </p:sp>
      <p:sp>
        <p:nvSpPr>
          <p:cNvPr id="3" name="Shape 1"/>
          <p:cNvSpPr/>
          <p:nvPr/>
        </p:nvSpPr>
        <p:spPr>
          <a:xfrm>
            <a:off x="0" y="0"/>
            <a:ext cx="14630400" cy="8229600"/>
          </a:xfrm>
          <a:prstGeom prst="rect">
            <a:avLst/>
          </a:prstGeom>
          <a:solidFill>
            <a:srgbClr val="EFECE6"/>
          </a:solidFill>
          <a:ln/>
        </p:spPr>
        <p:txBody>
          <a:bodyPr/>
          <a:lstStyle/>
          <a:p>
            <a:endParaRPr lang="en-PK"/>
          </a:p>
        </p:txBody>
      </p:sp>
      <p:sp>
        <p:nvSpPr>
          <p:cNvPr id="6" name="Text 4"/>
          <p:cNvSpPr/>
          <p:nvPr/>
        </p:nvSpPr>
        <p:spPr>
          <a:xfrm>
            <a:off x="2639735" y="3696533"/>
            <a:ext cx="4435316" cy="1259205"/>
          </a:xfrm>
          <a:prstGeom prst="rect">
            <a:avLst/>
          </a:prstGeom>
          <a:noFill/>
          <a:ln/>
        </p:spPr>
        <p:txBody>
          <a:bodyPr wrap="square" rtlCol="0" anchor="t"/>
          <a:lstStyle/>
          <a:p>
            <a:pPr marL="0" indent="0">
              <a:lnSpc>
                <a:spcPts val="2480"/>
              </a:lnSpc>
              <a:buNone/>
            </a:pPr>
            <a:endParaRPr lang="en-US" sz="1550" dirty="0"/>
          </a:p>
        </p:txBody>
      </p:sp>
      <p:pic>
        <p:nvPicPr>
          <p:cNvPr id="5" name="Picture 4">
            <a:extLst>
              <a:ext uri="{FF2B5EF4-FFF2-40B4-BE49-F238E27FC236}">
                <a16:creationId xmlns:a16="http://schemas.microsoft.com/office/drawing/2014/main" id="{6DE51A49-2F1D-258F-FD72-3A7E0EAB4853}"/>
              </a:ext>
            </a:extLst>
          </p:cNvPr>
          <p:cNvPicPr>
            <a:picLocks noChangeAspect="1"/>
          </p:cNvPicPr>
          <p:nvPr/>
        </p:nvPicPr>
        <p:blipFill>
          <a:blip r:embed="rId3"/>
          <a:stretch>
            <a:fillRect/>
          </a:stretch>
        </p:blipFill>
        <p:spPr>
          <a:xfrm>
            <a:off x="7535000" y="1"/>
            <a:ext cx="7075049" cy="8229599"/>
          </a:xfrm>
          <a:prstGeom prst="rect">
            <a:avLst/>
          </a:prstGeom>
        </p:spPr>
      </p:pic>
      <p:pic>
        <p:nvPicPr>
          <p:cNvPr id="9" name="Picture 8">
            <a:extLst>
              <a:ext uri="{FF2B5EF4-FFF2-40B4-BE49-F238E27FC236}">
                <a16:creationId xmlns:a16="http://schemas.microsoft.com/office/drawing/2014/main" id="{A2A755B0-4C61-10F7-53A8-8E1F902E0DDD}"/>
              </a:ext>
            </a:extLst>
          </p:cNvPr>
          <p:cNvPicPr>
            <a:picLocks noChangeAspect="1"/>
          </p:cNvPicPr>
          <p:nvPr/>
        </p:nvPicPr>
        <p:blipFill>
          <a:blip r:embed="rId4"/>
          <a:stretch>
            <a:fillRect/>
          </a:stretch>
        </p:blipFill>
        <p:spPr>
          <a:xfrm>
            <a:off x="-12569" y="-2"/>
            <a:ext cx="7547569" cy="8229601"/>
          </a:xfrm>
          <a:prstGeom prst="rect">
            <a:avLst/>
          </a:prstGeom>
        </p:spPr>
      </p:pic>
    </p:spTree>
    <p:extLst>
      <p:ext uri="{BB962C8B-B14F-4D97-AF65-F5344CB8AC3E}">
        <p14:creationId xmlns:p14="http://schemas.microsoft.com/office/powerpoint/2010/main" val="3696714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txBody>
          <a:bodyPr/>
          <a:lstStyle/>
          <a:p>
            <a:endParaRPr lang="en-PK"/>
          </a:p>
        </p:txBody>
      </p:sp>
      <p:sp>
        <p:nvSpPr>
          <p:cNvPr id="3" name="Shape 1"/>
          <p:cNvSpPr/>
          <p:nvPr/>
        </p:nvSpPr>
        <p:spPr>
          <a:xfrm>
            <a:off x="0" y="0"/>
            <a:ext cx="14630400" cy="8229600"/>
          </a:xfrm>
          <a:prstGeom prst="rect">
            <a:avLst/>
          </a:prstGeom>
          <a:solidFill>
            <a:srgbClr val="EFECE6"/>
          </a:solidFill>
          <a:ln/>
        </p:spPr>
        <p:txBody>
          <a:bodyPr/>
          <a:lstStyle/>
          <a:p>
            <a:endParaRPr lang="en-PK"/>
          </a:p>
        </p:txBody>
      </p:sp>
      <p:sp>
        <p:nvSpPr>
          <p:cNvPr id="6" name="Text 4"/>
          <p:cNvSpPr/>
          <p:nvPr/>
        </p:nvSpPr>
        <p:spPr>
          <a:xfrm>
            <a:off x="2639735" y="3696533"/>
            <a:ext cx="4435316" cy="1259205"/>
          </a:xfrm>
          <a:prstGeom prst="rect">
            <a:avLst/>
          </a:prstGeom>
          <a:noFill/>
          <a:ln/>
        </p:spPr>
        <p:txBody>
          <a:bodyPr wrap="square" rtlCol="0" anchor="t"/>
          <a:lstStyle/>
          <a:p>
            <a:pPr marL="0" indent="0">
              <a:lnSpc>
                <a:spcPts val="2480"/>
              </a:lnSpc>
              <a:buNone/>
            </a:pPr>
            <a:endParaRPr lang="en-US" sz="1550" dirty="0"/>
          </a:p>
        </p:txBody>
      </p:sp>
      <p:pic>
        <p:nvPicPr>
          <p:cNvPr id="7" name="Picture 6">
            <a:extLst>
              <a:ext uri="{FF2B5EF4-FFF2-40B4-BE49-F238E27FC236}">
                <a16:creationId xmlns:a16="http://schemas.microsoft.com/office/drawing/2014/main" id="{34FB3E48-7C64-799B-0F93-EF8F020BA966}"/>
              </a:ext>
            </a:extLst>
          </p:cNvPr>
          <p:cNvPicPr>
            <a:picLocks noChangeAspect="1"/>
          </p:cNvPicPr>
          <p:nvPr/>
        </p:nvPicPr>
        <p:blipFill>
          <a:blip r:embed="rId3"/>
          <a:stretch>
            <a:fillRect/>
          </a:stretch>
        </p:blipFill>
        <p:spPr>
          <a:xfrm>
            <a:off x="0" y="0"/>
            <a:ext cx="6018663" cy="8229600"/>
          </a:xfrm>
          <a:prstGeom prst="rect">
            <a:avLst/>
          </a:prstGeom>
        </p:spPr>
      </p:pic>
      <p:pic>
        <p:nvPicPr>
          <p:cNvPr id="10" name="Picture 9">
            <a:extLst>
              <a:ext uri="{FF2B5EF4-FFF2-40B4-BE49-F238E27FC236}">
                <a16:creationId xmlns:a16="http://schemas.microsoft.com/office/drawing/2014/main" id="{EB5E9879-20BE-248A-7B84-2B886BBB3063}"/>
              </a:ext>
            </a:extLst>
          </p:cNvPr>
          <p:cNvPicPr>
            <a:picLocks noChangeAspect="1"/>
          </p:cNvPicPr>
          <p:nvPr/>
        </p:nvPicPr>
        <p:blipFill>
          <a:blip r:embed="rId4"/>
          <a:stretch>
            <a:fillRect/>
          </a:stretch>
        </p:blipFill>
        <p:spPr>
          <a:xfrm>
            <a:off x="6018663" y="-1"/>
            <a:ext cx="8628331" cy="8229600"/>
          </a:xfrm>
          <a:prstGeom prst="rect">
            <a:avLst/>
          </a:prstGeom>
        </p:spPr>
      </p:pic>
    </p:spTree>
    <p:extLst>
      <p:ext uri="{BB962C8B-B14F-4D97-AF65-F5344CB8AC3E}">
        <p14:creationId xmlns:p14="http://schemas.microsoft.com/office/powerpoint/2010/main" val="3294022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txBody>
          <a:bodyPr/>
          <a:lstStyle/>
          <a:p>
            <a:endParaRPr lang="en-PK"/>
          </a:p>
        </p:txBody>
      </p:sp>
      <p:sp>
        <p:nvSpPr>
          <p:cNvPr id="3" name="Shape 1"/>
          <p:cNvSpPr/>
          <p:nvPr/>
        </p:nvSpPr>
        <p:spPr>
          <a:xfrm>
            <a:off x="0" y="-42235"/>
            <a:ext cx="14630400" cy="8229600"/>
          </a:xfrm>
          <a:prstGeom prst="rect">
            <a:avLst/>
          </a:prstGeom>
          <a:solidFill>
            <a:srgbClr val="EFECE6"/>
          </a:solidFill>
          <a:ln/>
        </p:spPr>
        <p:txBody>
          <a:bodyPr/>
          <a:lstStyle/>
          <a:p>
            <a:endParaRPr lang="en-PK"/>
          </a:p>
        </p:txBody>
      </p:sp>
      <p:sp>
        <p:nvSpPr>
          <p:cNvPr id="6" name="Text 4"/>
          <p:cNvSpPr/>
          <p:nvPr/>
        </p:nvSpPr>
        <p:spPr>
          <a:xfrm>
            <a:off x="2639735" y="3696533"/>
            <a:ext cx="4435316" cy="1259205"/>
          </a:xfrm>
          <a:prstGeom prst="rect">
            <a:avLst/>
          </a:prstGeom>
          <a:noFill/>
          <a:ln/>
        </p:spPr>
        <p:txBody>
          <a:bodyPr wrap="square" rtlCol="0" anchor="t"/>
          <a:lstStyle/>
          <a:p>
            <a:pPr marL="0" indent="0">
              <a:lnSpc>
                <a:spcPts val="2480"/>
              </a:lnSpc>
              <a:buNone/>
            </a:pPr>
            <a:endParaRPr lang="en-US" sz="1550" dirty="0"/>
          </a:p>
        </p:txBody>
      </p:sp>
      <p:pic>
        <p:nvPicPr>
          <p:cNvPr id="12" name="Picture 11">
            <a:extLst>
              <a:ext uri="{FF2B5EF4-FFF2-40B4-BE49-F238E27FC236}">
                <a16:creationId xmlns:a16="http://schemas.microsoft.com/office/drawing/2014/main" id="{EEAE0989-970B-1C08-D3F7-6BEB31ED4585}"/>
              </a:ext>
            </a:extLst>
          </p:cNvPr>
          <p:cNvPicPr>
            <a:picLocks noChangeAspect="1"/>
          </p:cNvPicPr>
          <p:nvPr/>
        </p:nvPicPr>
        <p:blipFill>
          <a:blip r:embed="rId3"/>
          <a:stretch>
            <a:fillRect/>
          </a:stretch>
        </p:blipFill>
        <p:spPr>
          <a:xfrm>
            <a:off x="6717322" y="-1"/>
            <a:ext cx="7913078" cy="8229599"/>
          </a:xfrm>
          <a:prstGeom prst="rect">
            <a:avLst/>
          </a:prstGeom>
        </p:spPr>
      </p:pic>
      <p:pic>
        <p:nvPicPr>
          <p:cNvPr id="5" name="Picture 4">
            <a:extLst>
              <a:ext uri="{FF2B5EF4-FFF2-40B4-BE49-F238E27FC236}">
                <a16:creationId xmlns:a16="http://schemas.microsoft.com/office/drawing/2014/main" id="{D165FEF9-54CB-C36C-6165-6918D487D417}"/>
              </a:ext>
            </a:extLst>
          </p:cNvPr>
          <p:cNvPicPr>
            <a:picLocks noChangeAspect="1"/>
          </p:cNvPicPr>
          <p:nvPr/>
        </p:nvPicPr>
        <p:blipFill>
          <a:blip r:embed="rId4"/>
          <a:stretch>
            <a:fillRect/>
          </a:stretch>
        </p:blipFill>
        <p:spPr>
          <a:xfrm>
            <a:off x="-2" y="747714"/>
            <a:ext cx="7125321" cy="2800704"/>
          </a:xfrm>
          <a:prstGeom prst="rect">
            <a:avLst/>
          </a:prstGeom>
        </p:spPr>
      </p:pic>
      <p:pic>
        <p:nvPicPr>
          <p:cNvPr id="9" name="Picture 8">
            <a:extLst>
              <a:ext uri="{FF2B5EF4-FFF2-40B4-BE49-F238E27FC236}">
                <a16:creationId xmlns:a16="http://schemas.microsoft.com/office/drawing/2014/main" id="{EFA218BE-EB4C-BA56-8CB4-7F4707FFC576}"/>
              </a:ext>
            </a:extLst>
          </p:cNvPr>
          <p:cNvPicPr>
            <a:picLocks noChangeAspect="1"/>
          </p:cNvPicPr>
          <p:nvPr/>
        </p:nvPicPr>
        <p:blipFill>
          <a:blip r:embed="rId5"/>
          <a:stretch>
            <a:fillRect/>
          </a:stretch>
        </p:blipFill>
        <p:spPr>
          <a:xfrm>
            <a:off x="0" y="4326135"/>
            <a:ext cx="7125319" cy="2004416"/>
          </a:xfrm>
          <a:prstGeom prst="rect">
            <a:avLst/>
          </a:prstGeom>
        </p:spPr>
      </p:pic>
    </p:spTree>
    <p:extLst>
      <p:ext uri="{BB962C8B-B14F-4D97-AF65-F5344CB8AC3E}">
        <p14:creationId xmlns:p14="http://schemas.microsoft.com/office/powerpoint/2010/main" val="1955565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txBody>
          <a:bodyPr/>
          <a:lstStyle/>
          <a:p>
            <a:endParaRPr lang="en-PK"/>
          </a:p>
        </p:txBody>
      </p:sp>
      <p:sp>
        <p:nvSpPr>
          <p:cNvPr id="3" name="Shape 1"/>
          <p:cNvSpPr/>
          <p:nvPr/>
        </p:nvSpPr>
        <p:spPr>
          <a:xfrm>
            <a:off x="0" y="-42235"/>
            <a:ext cx="14630400" cy="8229600"/>
          </a:xfrm>
          <a:prstGeom prst="rect">
            <a:avLst/>
          </a:prstGeom>
          <a:solidFill>
            <a:srgbClr val="EFECE6"/>
          </a:solidFill>
          <a:ln/>
        </p:spPr>
        <p:txBody>
          <a:bodyPr/>
          <a:lstStyle/>
          <a:p>
            <a:endParaRPr lang="en-PK"/>
          </a:p>
        </p:txBody>
      </p:sp>
      <p:sp>
        <p:nvSpPr>
          <p:cNvPr id="6" name="Text 4"/>
          <p:cNvSpPr/>
          <p:nvPr/>
        </p:nvSpPr>
        <p:spPr>
          <a:xfrm>
            <a:off x="2639735" y="3696533"/>
            <a:ext cx="4435316" cy="1259205"/>
          </a:xfrm>
          <a:prstGeom prst="rect">
            <a:avLst/>
          </a:prstGeom>
          <a:noFill/>
          <a:ln/>
        </p:spPr>
        <p:txBody>
          <a:bodyPr wrap="square" rtlCol="0" anchor="t"/>
          <a:lstStyle/>
          <a:p>
            <a:pPr marL="0" indent="0">
              <a:lnSpc>
                <a:spcPts val="2480"/>
              </a:lnSpc>
              <a:buNone/>
            </a:pPr>
            <a:endParaRPr lang="en-US" sz="1550" dirty="0"/>
          </a:p>
        </p:txBody>
      </p:sp>
      <p:pic>
        <p:nvPicPr>
          <p:cNvPr id="7" name="Picture 6">
            <a:extLst>
              <a:ext uri="{FF2B5EF4-FFF2-40B4-BE49-F238E27FC236}">
                <a16:creationId xmlns:a16="http://schemas.microsoft.com/office/drawing/2014/main" id="{181787F5-9493-35A5-A362-CD30E2F6647B}"/>
              </a:ext>
            </a:extLst>
          </p:cNvPr>
          <p:cNvPicPr>
            <a:picLocks noChangeAspect="1"/>
          </p:cNvPicPr>
          <p:nvPr/>
        </p:nvPicPr>
        <p:blipFill>
          <a:blip r:embed="rId3"/>
          <a:stretch>
            <a:fillRect/>
          </a:stretch>
        </p:blipFill>
        <p:spPr>
          <a:xfrm>
            <a:off x="-1" y="-37595"/>
            <a:ext cx="7693573" cy="8224960"/>
          </a:xfrm>
          <a:prstGeom prst="rect">
            <a:avLst/>
          </a:prstGeom>
        </p:spPr>
      </p:pic>
      <p:pic>
        <p:nvPicPr>
          <p:cNvPr id="10" name="Picture 9">
            <a:extLst>
              <a:ext uri="{FF2B5EF4-FFF2-40B4-BE49-F238E27FC236}">
                <a16:creationId xmlns:a16="http://schemas.microsoft.com/office/drawing/2014/main" id="{7B9189E7-CCBC-5A94-774E-17C9C321DA34}"/>
              </a:ext>
            </a:extLst>
          </p:cNvPr>
          <p:cNvPicPr>
            <a:picLocks noChangeAspect="1"/>
          </p:cNvPicPr>
          <p:nvPr/>
        </p:nvPicPr>
        <p:blipFill>
          <a:blip r:embed="rId4"/>
          <a:stretch>
            <a:fillRect/>
          </a:stretch>
        </p:blipFill>
        <p:spPr>
          <a:xfrm>
            <a:off x="7693573" y="-37595"/>
            <a:ext cx="6936828" cy="8143398"/>
          </a:xfrm>
          <a:prstGeom prst="rect">
            <a:avLst/>
          </a:prstGeom>
        </p:spPr>
      </p:pic>
    </p:spTree>
    <p:extLst>
      <p:ext uri="{BB962C8B-B14F-4D97-AF65-F5344CB8AC3E}">
        <p14:creationId xmlns:p14="http://schemas.microsoft.com/office/powerpoint/2010/main" val="3468091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188258"/>
            <a:ext cx="14630400" cy="8229600"/>
          </a:xfrm>
          <a:prstGeom prst="rect">
            <a:avLst/>
          </a:prstGeom>
          <a:solidFill>
            <a:srgbClr val="DDD6CC"/>
          </a:solidFill>
          <a:ln/>
        </p:spPr>
        <p:txBody>
          <a:bodyPr/>
          <a:lstStyle/>
          <a:p>
            <a:endParaRPr lang="en-PK"/>
          </a:p>
        </p:txBody>
      </p:sp>
      <p:sp>
        <p:nvSpPr>
          <p:cNvPr id="3" name="Shape 1"/>
          <p:cNvSpPr/>
          <p:nvPr/>
        </p:nvSpPr>
        <p:spPr>
          <a:xfrm>
            <a:off x="0" y="0"/>
            <a:ext cx="14630400" cy="8229600"/>
          </a:xfrm>
          <a:prstGeom prst="rect">
            <a:avLst/>
          </a:prstGeom>
          <a:solidFill>
            <a:srgbClr val="EFECE6"/>
          </a:solidFill>
          <a:ln/>
        </p:spPr>
        <p:txBody>
          <a:bodyPr/>
          <a:lstStyle/>
          <a:p>
            <a:endParaRPr lang="en-PK"/>
          </a:p>
        </p:txBody>
      </p:sp>
      <p:sp>
        <p:nvSpPr>
          <p:cNvPr id="6" name="Text 4"/>
          <p:cNvSpPr/>
          <p:nvPr/>
        </p:nvSpPr>
        <p:spPr>
          <a:xfrm>
            <a:off x="2639735" y="3696533"/>
            <a:ext cx="4435316" cy="1259205"/>
          </a:xfrm>
          <a:prstGeom prst="rect">
            <a:avLst/>
          </a:prstGeom>
          <a:noFill/>
          <a:ln/>
        </p:spPr>
        <p:txBody>
          <a:bodyPr wrap="square" rtlCol="0" anchor="t"/>
          <a:lstStyle/>
          <a:p>
            <a:pPr marL="0" indent="0">
              <a:lnSpc>
                <a:spcPts val="2480"/>
              </a:lnSpc>
              <a:buNone/>
            </a:pPr>
            <a:endParaRPr lang="en-US" sz="1550" dirty="0"/>
          </a:p>
        </p:txBody>
      </p:sp>
      <p:pic>
        <p:nvPicPr>
          <p:cNvPr id="10" name="Picture 9">
            <a:extLst>
              <a:ext uri="{FF2B5EF4-FFF2-40B4-BE49-F238E27FC236}">
                <a16:creationId xmlns:a16="http://schemas.microsoft.com/office/drawing/2014/main" id="{64F60C46-9837-E2AC-16B2-3250FA70683E}"/>
              </a:ext>
            </a:extLst>
          </p:cNvPr>
          <p:cNvPicPr>
            <a:picLocks noChangeAspect="1"/>
          </p:cNvPicPr>
          <p:nvPr/>
        </p:nvPicPr>
        <p:blipFill rotWithShape="1">
          <a:blip r:embed="rId3"/>
          <a:srcRect t="9481"/>
          <a:stretch/>
        </p:blipFill>
        <p:spPr>
          <a:xfrm>
            <a:off x="0" y="0"/>
            <a:ext cx="14630400" cy="6736976"/>
          </a:xfrm>
          <a:prstGeom prst="rect">
            <a:avLst/>
          </a:prstGeom>
        </p:spPr>
      </p:pic>
      <p:sp>
        <p:nvSpPr>
          <p:cNvPr id="4" name="Rectangle 3">
            <a:extLst>
              <a:ext uri="{FF2B5EF4-FFF2-40B4-BE49-F238E27FC236}">
                <a16:creationId xmlns:a16="http://schemas.microsoft.com/office/drawing/2014/main" id="{92C7C098-E394-E8C9-D781-2098EDD8E5C4}"/>
              </a:ext>
            </a:extLst>
          </p:cNvPr>
          <p:cNvSpPr/>
          <p:nvPr/>
        </p:nvSpPr>
        <p:spPr>
          <a:xfrm>
            <a:off x="797488" y="6267170"/>
            <a:ext cx="10724029" cy="196243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Arial" panose="020B0604020202020204" pitchFamily="34" charset="0"/>
              <a:buChar char="•"/>
            </a:pPr>
            <a:r>
              <a:rPr lang="en-US" sz="1800" dirty="0">
                <a:solidFill>
                  <a:srgbClr val="4A4A45"/>
                </a:solidFill>
                <a:latin typeface="Lato" pitchFamily="34" charset="0"/>
                <a:ea typeface="Lato" pitchFamily="34" charset="-122"/>
                <a:cs typeface="Lato" pitchFamily="34" charset="-120"/>
              </a:rPr>
              <a:t>Effective WSD is critical for accurate language understanding and enables applications like machine translation, information retrieval, and sentiment analysis to work more effectively.</a:t>
            </a:r>
          </a:p>
        </p:txBody>
      </p:sp>
    </p:spTree>
    <p:extLst>
      <p:ext uri="{BB962C8B-B14F-4D97-AF65-F5344CB8AC3E}">
        <p14:creationId xmlns:p14="http://schemas.microsoft.com/office/powerpoint/2010/main" val="110375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txBody>
          <a:bodyPr/>
          <a:lstStyle/>
          <a:p>
            <a:endParaRPr lang="en-PK"/>
          </a:p>
        </p:txBody>
      </p:sp>
      <p:sp>
        <p:nvSpPr>
          <p:cNvPr id="3" name="Shape 1"/>
          <p:cNvSpPr/>
          <p:nvPr/>
        </p:nvSpPr>
        <p:spPr>
          <a:xfrm>
            <a:off x="0" y="0"/>
            <a:ext cx="14630400" cy="8231148"/>
          </a:xfrm>
          <a:prstGeom prst="rect">
            <a:avLst/>
          </a:prstGeom>
          <a:solidFill>
            <a:srgbClr val="EFECE6"/>
          </a:solidFill>
          <a:ln/>
        </p:spPr>
        <p:txBody>
          <a:bodyPr/>
          <a:lstStyle/>
          <a:p>
            <a:endParaRPr lang="en-PK"/>
          </a:p>
        </p:txBody>
      </p:sp>
      <p:sp>
        <p:nvSpPr>
          <p:cNvPr id="4" name="Text 2"/>
          <p:cNvSpPr/>
          <p:nvPr/>
        </p:nvSpPr>
        <p:spPr>
          <a:xfrm>
            <a:off x="2105501" y="603171"/>
            <a:ext cx="10419278" cy="1370886"/>
          </a:xfrm>
          <a:prstGeom prst="rect">
            <a:avLst/>
          </a:prstGeom>
          <a:noFill/>
          <a:ln/>
        </p:spPr>
        <p:txBody>
          <a:bodyPr wrap="square" rtlCol="0" anchor="t"/>
          <a:lstStyle/>
          <a:p>
            <a:pPr marL="0" indent="0">
              <a:lnSpc>
                <a:spcPts val="5398"/>
              </a:lnSpc>
              <a:buNone/>
            </a:pPr>
            <a:r>
              <a:rPr lang="en-US" sz="4318" b="1" dirty="0">
                <a:solidFill>
                  <a:srgbClr val="282824"/>
                </a:solidFill>
                <a:latin typeface="Lato" pitchFamily="34" charset="0"/>
                <a:ea typeface="Lato" pitchFamily="34" charset="-122"/>
                <a:cs typeface="Lato" pitchFamily="34" charset="-120"/>
              </a:rPr>
              <a:t>Example Application of Yarowskis Algorithm</a:t>
            </a:r>
            <a:endParaRPr lang="en-US" sz="4318" dirty="0"/>
          </a:p>
        </p:txBody>
      </p:sp>
      <p:pic>
        <p:nvPicPr>
          <p:cNvPr id="5" name="Image 0" descr="preencoded.png"/>
          <p:cNvPicPr>
            <a:picLocks noChangeAspect="1"/>
          </p:cNvPicPr>
          <p:nvPr/>
        </p:nvPicPr>
        <p:blipFill>
          <a:blip r:embed="rId3"/>
          <a:stretch>
            <a:fillRect/>
          </a:stretch>
        </p:blipFill>
        <p:spPr>
          <a:xfrm>
            <a:off x="2105501" y="2412683"/>
            <a:ext cx="3253740" cy="2010847"/>
          </a:xfrm>
          <a:prstGeom prst="rect">
            <a:avLst/>
          </a:prstGeom>
        </p:spPr>
      </p:pic>
      <p:sp>
        <p:nvSpPr>
          <p:cNvPr id="6" name="Text 3"/>
          <p:cNvSpPr/>
          <p:nvPr/>
        </p:nvSpPr>
        <p:spPr>
          <a:xfrm>
            <a:off x="2105501" y="4697611"/>
            <a:ext cx="2741890" cy="342662"/>
          </a:xfrm>
          <a:prstGeom prst="rect">
            <a:avLst/>
          </a:prstGeom>
          <a:noFill/>
          <a:ln/>
        </p:spPr>
        <p:txBody>
          <a:bodyPr wrap="none" rtlCol="0" anchor="t"/>
          <a:lstStyle/>
          <a:p>
            <a:pPr marL="0" indent="0" algn="l">
              <a:lnSpc>
                <a:spcPts val="2699"/>
              </a:lnSpc>
              <a:buNone/>
            </a:pPr>
            <a:r>
              <a:rPr lang="en-US" sz="2159" b="1" dirty="0">
                <a:solidFill>
                  <a:srgbClr val="282824"/>
                </a:solidFill>
                <a:latin typeface="Lato" pitchFamily="34" charset="0"/>
                <a:ea typeface="Lato" pitchFamily="34" charset="-122"/>
                <a:cs typeface="Lato" pitchFamily="34" charset="-120"/>
              </a:rPr>
              <a:t>Text Disambiguation</a:t>
            </a:r>
            <a:endParaRPr lang="en-US" sz="2159" dirty="0"/>
          </a:p>
        </p:txBody>
      </p:sp>
      <p:sp>
        <p:nvSpPr>
          <p:cNvPr id="7" name="Text 4"/>
          <p:cNvSpPr/>
          <p:nvPr/>
        </p:nvSpPr>
        <p:spPr>
          <a:xfrm>
            <a:off x="2105501" y="5171837"/>
            <a:ext cx="3253740" cy="2105263"/>
          </a:xfrm>
          <a:prstGeom prst="rect">
            <a:avLst/>
          </a:prstGeom>
          <a:noFill/>
          <a:ln/>
        </p:spPr>
        <p:txBody>
          <a:bodyPr wrap="square" rtlCol="0" anchor="t"/>
          <a:lstStyle/>
          <a:p>
            <a:pPr marL="0" indent="0" algn="l">
              <a:lnSpc>
                <a:spcPts val="2764"/>
              </a:lnSpc>
              <a:buNone/>
            </a:pPr>
            <a:r>
              <a:rPr lang="en-US" sz="1727" dirty="0">
                <a:solidFill>
                  <a:srgbClr val="4A4A45"/>
                </a:solidFill>
                <a:latin typeface="Lato" pitchFamily="34" charset="0"/>
                <a:ea typeface="Lato" pitchFamily="34" charset="-122"/>
                <a:cs typeface="Lato" pitchFamily="34" charset="-120"/>
              </a:rPr>
              <a:t>Yarowskis algorithm can be used to disambiguate the meaning of a word in a given text context, helping natural language processing systems understand the intended meaning.</a:t>
            </a:r>
            <a:endParaRPr lang="en-US" sz="1727" dirty="0"/>
          </a:p>
        </p:txBody>
      </p:sp>
      <p:pic>
        <p:nvPicPr>
          <p:cNvPr id="8" name="Image 1" descr="preencoded.png"/>
          <p:cNvPicPr>
            <a:picLocks noChangeAspect="1"/>
          </p:cNvPicPr>
          <p:nvPr/>
        </p:nvPicPr>
        <p:blipFill>
          <a:blip r:embed="rId4"/>
          <a:stretch>
            <a:fillRect/>
          </a:stretch>
        </p:blipFill>
        <p:spPr>
          <a:xfrm>
            <a:off x="5688211" y="2412683"/>
            <a:ext cx="3253740" cy="2010847"/>
          </a:xfrm>
          <a:prstGeom prst="rect">
            <a:avLst/>
          </a:prstGeom>
        </p:spPr>
      </p:pic>
      <p:sp>
        <p:nvSpPr>
          <p:cNvPr id="9" name="Text 5"/>
          <p:cNvSpPr/>
          <p:nvPr/>
        </p:nvSpPr>
        <p:spPr>
          <a:xfrm>
            <a:off x="5688211" y="4697611"/>
            <a:ext cx="3188137" cy="342662"/>
          </a:xfrm>
          <a:prstGeom prst="rect">
            <a:avLst/>
          </a:prstGeom>
          <a:noFill/>
          <a:ln/>
        </p:spPr>
        <p:txBody>
          <a:bodyPr wrap="none" rtlCol="0" anchor="t"/>
          <a:lstStyle/>
          <a:p>
            <a:pPr marL="0" indent="0" algn="l">
              <a:lnSpc>
                <a:spcPts val="2699"/>
              </a:lnSpc>
              <a:buNone/>
            </a:pPr>
            <a:r>
              <a:rPr lang="en-US" sz="2159" b="1" dirty="0">
                <a:solidFill>
                  <a:srgbClr val="282824"/>
                </a:solidFill>
                <a:latin typeface="Lato" pitchFamily="34" charset="0"/>
                <a:ea typeface="Lato" pitchFamily="34" charset="-122"/>
                <a:cs typeface="Lato" pitchFamily="34" charset="-120"/>
              </a:rPr>
              <a:t>Word Sense Identification</a:t>
            </a:r>
            <a:endParaRPr lang="en-US" sz="2159" dirty="0"/>
          </a:p>
        </p:txBody>
      </p:sp>
      <p:sp>
        <p:nvSpPr>
          <p:cNvPr id="10" name="Text 6"/>
          <p:cNvSpPr/>
          <p:nvPr/>
        </p:nvSpPr>
        <p:spPr>
          <a:xfrm>
            <a:off x="5688211" y="5171837"/>
            <a:ext cx="3253740" cy="2456140"/>
          </a:xfrm>
          <a:prstGeom prst="rect">
            <a:avLst/>
          </a:prstGeom>
          <a:noFill/>
          <a:ln/>
        </p:spPr>
        <p:txBody>
          <a:bodyPr wrap="square" rtlCol="0" anchor="t"/>
          <a:lstStyle/>
          <a:p>
            <a:pPr marL="0" indent="0" algn="l">
              <a:lnSpc>
                <a:spcPts val="2764"/>
              </a:lnSpc>
              <a:buNone/>
            </a:pPr>
            <a:r>
              <a:rPr lang="en-US" sz="1727" dirty="0">
                <a:solidFill>
                  <a:srgbClr val="4A4A45"/>
                </a:solidFill>
                <a:latin typeface="Lato" pitchFamily="34" charset="0"/>
                <a:ea typeface="Lato" pitchFamily="34" charset="-122"/>
                <a:cs typeface="Lato" pitchFamily="34" charset="-120"/>
              </a:rPr>
              <a:t>By analyzing the surrounding words and sentence structure, Yarowskis algorithm can accurately identify the specific sense or meaning of an ambiguous word in a document or conversation.</a:t>
            </a:r>
            <a:endParaRPr lang="en-US" sz="1727" dirty="0"/>
          </a:p>
        </p:txBody>
      </p:sp>
      <p:pic>
        <p:nvPicPr>
          <p:cNvPr id="11" name="Image 2" descr="preencoded.png"/>
          <p:cNvPicPr>
            <a:picLocks noChangeAspect="1"/>
          </p:cNvPicPr>
          <p:nvPr/>
        </p:nvPicPr>
        <p:blipFill>
          <a:blip r:embed="rId5"/>
          <a:stretch>
            <a:fillRect/>
          </a:stretch>
        </p:blipFill>
        <p:spPr>
          <a:xfrm>
            <a:off x="9270921" y="2412683"/>
            <a:ext cx="3253859" cy="2010966"/>
          </a:xfrm>
          <a:prstGeom prst="rect">
            <a:avLst/>
          </a:prstGeom>
        </p:spPr>
      </p:pic>
      <p:sp>
        <p:nvSpPr>
          <p:cNvPr id="12" name="Text 7"/>
          <p:cNvSpPr/>
          <p:nvPr/>
        </p:nvSpPr>
        <p:spPr>
          <a:xfrm>
            <a:off x="9270921" y="4697730"/>
            <a:ext cx="3008828" cy="342662"/>
          </a:xfrm>
          <a:prstGeom prst="rect">
            <a:avLst/>
          </a:prstGeom>
          <a:noFill/>
          <a:ln/>
        </p:spPr>
        <p:txBody>
          <a:bodyPr wrap="none" rtlCol="0" anchor="t"/>
          <a:lstStyle/>
          <a:p>
            <a:pPr marL="0" indent="0" algn="l">
              <a:lnSpc>
                <a:spcPts val="2699"/>
              </a:lnSpc>
              <a:buNone/>
            </a:pPr>
            <a:r>
              <a:rPr lang="en-US" sz="2159" b="1" dirty="0">
                <a:solidFill>
                  <a:srgbClr val="282824"/>
                </a:solidFill>
                <a:latin typeface="Lato" pitchFamily="34" charset="0"/>
                <a:ea typeface="Lato" pitchFamily="34" charset="-122"/>
                <a:cs typeface="Lato" pitchFamily="34" charset="-120"/>
              </a:rPr>
              <a:t>Real-World Applications</a:t>
            </a:r>
            <a:endParaRPr lang="en-US" sz="2159" dirty="0"/>
          </a:p>
        </p:txBody>
      </p:sp>
      <p:sp>
        <p:nvSpPr>
          <p:cNvPr id="13" name="Text 8"/>
          <p:cNvSpPr/>
          <p:nvPr/>
        </p:nvSpPr>
        <p:spPr>
          <a:xfrm>
            <a:off x="9270921" y="5171956"/>
            <a:ext cx="3253859" cy="2105263"/>
          </a:xfrm>
          <a:prstGeom prst="rect">
            <a:avLst/>
          </a:prstGeom>
          <a:noFill/>
          <a:ln/>
        </p:spPr>
        <p:txBody>
          <a:bodyPr wrap="square" rtlCol="0" anchor="t"/>
          <a:lstStyle/>
          <a:p>
            <a:pPr marL="0" indent="0" algn="l">
              <a:lnSpc>
                <a:spcPts val="2764"/>
              </a:lnSpc>
              <a:buNone/>
            </a:pPr>
            <a:r>
              <a:rPr lang="en-US" sz="1727" dirty="0">
                <a:solidFill>
                  <a:srgbClr val="4A4A45"/>
                </a:solidFill>
                <a:latin typeface="Lato" pitchFamily="34" charset="0"/>
                <a:ea typeface="Lato" pitchFamily="34" charset="-122"/>
                <a:cs typeface="Lato" pitchFamily="34" charset="-120"/>
              </a:rPr>
              <a:t>This algorithm has practical applications in areas like information retrieval, machine translation, and dialogue systems, where precise understanding of language is crucial.</a:t>
            </a:r>
            <a:endParaRPr lang="en-US" sz="1727"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txBody>
          <a:bodyPr/>
          <a:lstStyle/>
          <a:p>
            <a:endParaRPr lang="en-PK"/>
          </a:p>
        </p:txBody>
      </p:sp>
      <p:sp>
        <p:nvSpPr>
          <p:cNvPr id="3" name="Shape 1"/>
          <p:cNvSpPr/>
          <p:nvPr/>
        </p:nvSpPr>
        <p:spPr>
          <a:xfrm>
            <a:off x="0" y="0"/>
            <a:ext cx="14630400" cy="8229600"/>
          </a:xfrm>
          <a:prstGeom prst="rect">
            <a:avLst/>
          </a:prstGeom>
          <a:solidFill>
            <a:srgbClr val="EFECE6"/>
          </a:solidFill>
          <a:ln/>
        </p:spPr>
        <p:txBody>
          <a:bodyPr/>
          <a:lstStyle/>
          <a:p>
            <a:endParaRPr lang="en-PK"/>
          </a:p>
        </p:txBody>
      </p:sp>
      <p:sp>
        <p:nvSpPr>
          <p:cNvPr id="6" name="Text 4"/>
          <p:cNvSpPr/>
          <p:nvPr/>
        </p:nvSpPr>
        <p:spPr>
          <a:xfrm>
            <a:off x="2639735" y="3696533"/>
            <a:ext cx="4435316" cy="1259205"/>
          </a:xfrm>
          <a:prstGeom prst="rect">
            <a:avLst/>
          </a:prstGeom>
          <a:noFill/>
          <a:ln/>
        </p:spPr>
        <p:txBody>
          <a:bodyPr wrap="square" rtlCol="0" anchor="t"/>
          <a:lstStyle/>
          <a:p>
            <a:pPr marL="0" indent="0">
              <a:lnSpc>
                <a:spcPts val="2480"/>
              </a:lnSpc>
              <a:buNone/>
            </a:pPr>
            <a:endParaRPr lang="en-US" sz="1550" dirty="0"/>
          </a:p>
        </p:txBody>
      </p:sp>
      <p:pic>
        <p:nvPicPr>
          <p:cNvPr id="12" name="Picture 11">
            <a:extLst>
              <a:ext uri="{FF2B5EF4-FFF2-40B4-BE49-F238E27FC236}">
                <a16:creationId xmlns:a16="http://schemas.microsoft.com/office/drawing/2014/main" id="{D1E0991E-E100-F8D2-1525-78A426816751}"/>
              </a:ext>
            </a:extLst>
          </p:cNvPr>
          <p:cNvPicPr>
            <a:picLocks noChangeAspect="1"/>
          </p:cNvPicPr>
          <p:nvPr/>
        </p:nvPicPr>
        <p:blipFill>
          <a:blip r:embed="rId3"/>
          <a:stretch>
            <a:fillRect/>
          </a:stretch>
        </p:blipFill>
        <p:spPr>
          <a:xfrm>
            <a:off x="-1" y="0"/>
            <a:ext cx="14630399" cy="8229599"/>
          </a:xfrm>
          <a:prstGeom prst="rect">
            <a:avLst/>
          </a:prstGeom>
        </p:spPr>
      </p:pic>
    </p:spTree>
    <p:extLst>
      <p:ext uri="{BB962C8B-B14F-4D97-AF65-F5344CB8AC3E}">
        <p14:creationId xmlns:p14="http://schemas.microsoft.com/office/powerpoint/2010/main" val="586501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txBody>
          <a:bodyPr/>
          <a:lstStyle/>
          <a:p>
            <a:endParaRPr lang="en-PK"/>
          </a:p>
        </p:txBody>
      </p:sp>
      <p:sp>
        <p:nvSpPr>
          <p:cNvPr id="3" name="Shape 1"/>
          <p:cNvSpPr/>
          <p:nvPr/>
        </p:nvSpPr>
        <p:spPr>
          <a:xfrm>
            <a:off x="0" y="0"/>
            <a:ext cx="14630400" cy="8230672"/>
          </a:xfrm>
          <a:prstGeom prst="rect">
            <a:avLst/>
          </a:prstGeom>
          <a:solidFill>
            <a:srgbClr val="EFECE6"/>
          </a:solidFill>
          <a:ln/>
        </p:spPr>
        <p:txBody>
          <a:bodyPr/>
          <a:lstStyle/>
          <a:p>
            <a:endParaRPr lang="en-PK"/>
          </a:p>
        </p:txBody>
      </p:sp>
      <p:sp>
        <p:nvSpPr>
          <p:cNvPr id="4" name="Text 2"/>
          <p:cNvSpPr/>
          <p:nvPr/>
        </p:nvSpPr>
        <p:spPr>
          <a:xfrm>
            <a:off x="2071926" y="607100"/>
            <a:ext cx="10486430" cy="1379934"/>
          </a:xfrm>
          <a:prstGeom prst="rect">
            <a:avLst/>
          </a:prstGeom>
          <a:noFill/>
          <a:ln/>
        </p:spPr>
        <p:txBody>
          <a:bodyPr wrap="square" rtlCol="0" anchor="t"/>
          <a:lstStyle/>
          <a:p>
            <a:pPr marL="0" indent="0">
              <a:lnSpc>
                <a:spcPts val="5432"/>
              </a:lnSpc>
              <a:buNone/>
            </a:pPr>
            <a:r>
              <a:rPr lang="en-US" sz="4346" b="1" dirty="0">
                <a:solidFill>
                  <a:srgbClr val="282824"/>
                </a:solidFill>
                <a:latin typeface="Lato" pitchFamily="34" charset="0"/>
                <a:ea typeface="Lato" pitchFamily="34" charset="-122"/>
                <a:cs typeface="Lato" pitchFamily="34" charset="-120"/>
              </a:rPr>
              <a:t>Limitations of Yarowskis Algorithm</a:t>
            </a:r>
            <a:endParaRPr lang="en-US" sz="4346" dirty="0"/>
          </a:p>
        </p:txBody>
      </p:sp>
      <p:sp>
        <p:nvSpPr>
          <p:cNvPr id="5" name="Shape 3"/>
          <p:cNvSpPr/>
          <p:nvPr/>
        </p:nvSpPr>
        <p:spPr>
          <a:xfrm>
            <a:off x="2071926" y="2600920"/>
            <a:ext cx="496610" cy="496610"/>
          </a:xfrm>
          <a:prstGeom prst="roundRect">
            <a:avLst>
              <a:gd name="adj" fmla="val 26673"/>
            </a:avLst>
          </a:prstGeom>
          <a:solidFill>
            <a:srgbClr val="E1DBD0"/>
          </a:solidFill>
          <a:ln/>
        </p:spPr>
        <p:txBody>
          <a:bodyPr/>
          <a:lstStyle/>
          <a:p>
            <a:endParaRPr lang="en-PK"/>
          </a:p>
        </p:txBody>
      </p:sp>
      <p:sp>
        <p:nvSpPr>
          <p:cNvPr id="6" name="Text 4"/>
          <p:cNvSpPr/>
          <p:nvPr/>
        </p:nvSpPr>
        <p:spPr>
          <a:xfrm>
            <a:off x="2224207" y="2642235"/>
            <a:ext cx="192048" cy="413861"/>
          </a:xfrm>
          <a:prstGeom prst="rect">
            <a:avLst/>
          </a:prstGeom>
          <a:noFill/>
          <a:ln/>
        </p:spPr>
        <p:txBody>
          <a:bodyPr wrap="none" rtlCol="0" anchor="t"/>
          <a:lstStyle/>
          <a:p>
            <a:pPr marL="0" indent="0" algn="ctr">
              <a:lnSpc>
                <a:spcPts val="3259"/>
              </a:lnSpc>
              <a:buNone/>
            </a:pPr>
            <a:r>
              <a:rPr lang="en-US" sz="2607" b="1" dirty="0">
                <a:solidFill>
                  <a:srgbClr val="282824"/>
                </a:solidFill>
                <a:latin typeface="Lato" pitchFamily="34" charset="0"/>
                <a:ea typeface="Lato" pitchFamily="34" charset="-122"/>
                <a:cs typeface="Lato" pitchFamily="34" charset="-120"/>
              </a:rPr>
              <a:t>1</a:t>
            </a:r>
            <a:endParaRPr lang="en-US" sz="2607" dirty="0"/>
          </a:p>
        </p:txBody>
      </p:sp>
      <p:sp>
        <p:nvSpPr>
          <p:cNvPr id="7" name="Text 5"/>
          <p:cNvSpPr/>
          <p:nvPr/>
        </p:nvSpPr>
        <p:spPr>
          <a:xfrm>
            <a:off x="2789277" y="2676763"/>
            <a:ext cx="3592235" cy="344924"/>
          </a:xfrm>
          <a:prstGeom prst="rect">
            <a:avLst/>
          </a:prstGeom>
          <a:noFill/>
          <a:ln/>
        </p:spPr>
        <p:txBody>
          <a:bodyPr wrap="none" rtlCol="0" anchor="t"/>
          <a:lstStyle/>
          <a:p>
            <a:pPr marL="0" indent="0">
              <a:lnSpc>
                <a:spcPts val="2716"/>
              </a:lnSpc>
              <a:buNone/>
            </a:pPr>
            <a:r>
              <a:rPr lang="en-US" sz="2173" b="1" dirty="0">
                <a:solidFill>
                  <a:srgbClr val="282824"/>
                </a:solidFill>
                <a:latin typeface="Lato" pitchFamily="34" charset="0"/>
                <a:ea typeface="Lato" pitchFamily="34" charset="-122"/>
                <a:cs typeface="Lato" pitchFamily="34" charset="-120"/>
              </a:rPr>
              <a:t>Reliance on Contextual Clues</a:t>
            </a:r>
            <a:endParaRPr lang="en-US" sz="2173" dirty="0"/>
          </a:p>
        </p:txBody>
      </p:sp>
      <p:sp>
        <p:nvSpPr>
          <p:cNvPr id="8" name="Text 6"/>
          <p:cNvSpPr/>
          <p:nvPr/>
        </p:nvSpPr>
        <p:spPr>
          <a:xfrm>
            <a:off x="2789277" y="3154085"/>
            <a:ext cx="4415552" cy="1765697"/>
          </a:xfrm>
          <a:prstGeom prst="rect">
            <a:avLst/>
          </a:prstGeom>
          <a:noFill/>
          <a:ln/>
        </p:spPr>
        <p:txBody>
          <a:bodyPr wrap="square" rtlCol="0" anchor="t"/>
          <a:lstStyle/>
          <a:p>
            <a:pPr marL="0" indent="0">
              <a:lnSpc>
                <a:spcPts val="2781"/>
              </a:lnSpc>
              <a:buNone/>
            </a:pPr>
            <a:r>
              <a:rPr lang="en-US" sz="1738" dirty="0">
                <a:solidFill>
                  <a:srgbClr val="4A4A45"/>
                </a:solidFill>
                <a:latin typeface="Lato" pitchFamily="34" charset="0"/>
                <a:ea typeface="Lato" pitchFamily="34" charset="-122"/>
                <a:cs typeface="Lato" pitchFamily="34" charset="-120"/>
              </a:rPr>
              <a:t>Yarowskis algorithm heavily relies on the availability of strong contextual clues to disambiguate word senses. It may struggle in situations with limited contextual information.</a:t>
            </a:r>
            <a:endParaRPr lang="en-US" sz="1738" dirty="0"/>
          </a:p>
        </p:txBody>
      </p:sp>
      <p:sp>
        <p:nvSpPr>
          <p:cNvPr id="9" name="Shape 7"/>
          <p:cNvSpPr/>
          <p:nvPr/>
        </p:nvSpPr>
        <p:spPr>
          <a:xfrm>
            <a:off x="7425571" y="2600920"/>
            <a:ext cx="496610" cy="496610"/>
          </a:xfrm>
          <a:prstGeom prst="roundRect">
            <a:avLst>
              <a:gd name="adj" fmla="val 26673"/>
            </a:avLst>
          </a:prstGeom>
          <a:solidFill>
            <a:srgbClr val="E1DBD0"/>
          </a:solidFill>
          <a:ln/>
        </p:spPr>
        <p:txBody>
          <a:bodyPr/>
          <a:lstStyle/>
          <a:p>
            <a:endParaRPr lang="en-PK"/>
          </a:p>
        </p:txBody>
      </p:sp>
      <p:sp>
        <p:nvSpPr>
          <p:cNvPr id="10" name="Text 8"/>
          <p:cNvSpPr/>
          <p:nvPr/>
        </p:nvSpPr>
        <p:spPr>
          <a:xfrm>
            <a:off x="7577852" y="2642235"/>
            <a:ext cx="192048" cy="413861"/>
          </a:xfrm>
          <a:prstGeom prst="rect">
            <a:avLst/>
          </a:prstGeom>
          <a:noFill/>
          <a:ln/>
        </p:spPr>
        <p:txBody>
          <a:bodyPr wrap="none" rtlCol="0" anchor="t"/>
          <a:lstStyle/>
          <a:p>
            <a:pPr marL="0" indent="0" algn="ctr">
              <a:lnSpc>
                <a:spcPts val="3259"/>
              </a:lnSpc>
              <a:buNone/>
            </a:pPr>
            <a:r>
              <a:rPr lang="en-US" sz="2607" b="1" dirty="0">
                <a:solidFill>
                  <a:srgbClr val="282824"/>
                </a:solidFill>
                <a:latin typeface="Lato" pitchFamily="34" charset="0"/>
                <a:ea typeface="Lato" pitchFamily="34" charset="-122"/>
                <a:cs typeface="Lato" pitchFamily="34" charset="-120"/>
              </a:rPr>
              <a:t>2</a:t>
            </a:r>
            <a:endParaRPr lang="en-US" sz="2607" dirty="0"/>
          </a:p>
        </p:txBody>
      </p:sp>
      <p:sp>
        <p:nvSpPr>
          <p:cNvPr id="11" name="Text 9"/>
          <p:cNvSpPr/>
          <p:nvPr/>
        </p:nvSpPr>
        <p:spPr>
          <a:xfrm>
            <a:off x="8142923" y="2676763"/>
            <a:ext cx="2759512" cy="344924"/>
          </a:xfrm>
          <a:prstGeom prst="rect">
            <a:avLst/>
          </a:prstGeom>
          <a:noFill/>
          <a:ln/>
        </p:spPr>
        <p:txBody>
          <a:bodyPr wrap="none" rtlCol="0" anchor="t"/>
          <a:lstStyle/>
          <a:p>
            <a:pPr marL="0" indent="0">
              <a:lnSpc>
                <a:spcPts val="2716"/>
              </a:lnSpc>
              <a:buNone/>
            </a:pPr>
            <a:r>
              <a:rPr lang="en-US" sz="2173" b="1" dirty="0">
                <a:solidFill>
                  <a:srgbClr val="282824"/>
                </a:solidFill>
                <a:latin typeface="Lato" pitchFamily="34" charset="0"/>
                <a:ea typeface="Lato" pitchFamily="34" charset="-122"/>
                <a:cs typeface="Lato" pitchFamily="34" charset="-120"/>
              </a:rPr>
              <a:t>Corpus Dependence</a:t>
            </a:r>
            <a:endParaRPr lang="en-US" sz="2173" dirty="0"/>
          </a:p>
        </p:txBody>
      </p:sp>
      <p:sp>
        <p:nvSpPr>
          <p:cNvPr id="12" name="Text 10"/>
          <p:cNvSpPr/>
          <p:nvPr/>
        </p:nvSpPr>
        <p:spPr>
          <a:xfrm>
            <a:off x="8142923" y="3154085"/>
            <a:ext cx="4415552" cy="1765697"/>
          </a:xfrm>
          <a:prstGeom prst="rect">
            <a:avLst/>
          </a:prstGeom>
          <a:noFill/>
          <a:ln/>
        </p:spPr>
        <p:txBody>
          <a:bodyPr wrap="square" rtlCol="0" anchor="t"/>
          <a:lstStyle/>
          <a:p>
            <a:pPr marL="0" indent="0">
              <a:lnSpc>
                <a:spcPts val="2781"/>
              </a:lnSpc>
              <a:buNone/>
            </a:pPr>
            <a:r>
              <a:rPr lang="en-US" sz="1738" dirty="0">
                <a:solidFill>
                  <a:srgbClr val="4A4A45"/>
                </a:solidFill>
                <a:latin typeface="Lato" pitchFamily="34" charset="0"/>
                <a:ea typeface="Lato" pitchFamily="34" charset="-122"/>
                <a:cs typeface="Lato" pitchFamily="34" charset="-120"/>
              </a:rPr>
              <a:t>The performance of Yarowskis algorithm is largely dependent on the quality and coverage of the training corpus used. Biases or inconsistencies in the corpus can negatively impact the algorithm's accuracy.</a:t>
            </a:r>
            <a:endParaRPr lang="en-US" sz="1738" dirty="0"/>
          </a:p>
        </p:txBody>
      </p:sp>
      <p:sp>
        <p:nvSpPr>
          <p:cNvPr id="13" name="Shape 11"/>
          <p:cNvSpPr/>
          <p:nvPr/>
        </p:nvSpPr>
        <p:spPr>
          <a:xfrm>
            <a:off x="2071926" y="5312926"/>
            <a:ext cx="496610" cy="496610"/>
          </a:xfrm>
          <a:prstGeom prst="roundRect">
            <a:avLst>
              <a:gd name="adj" fmla="val 26673"/>
            </a:avLst>
          </a:prstGeom>
          <a:solidFill>
            <a:srgbClr val="E1DBD0"/>
          </a:solidFill>
          <a:ln/>
        </p:spPr>
        <p:txBody>
          <a:bodyPr/>
          <a:lstStyle/>
          <a:p>
            <a:endParaRPr lang="en-PK"/>
          </a:p>
        </p:txBody>
      </p:sp>
      <p:sp>
        <p:nvSpPr>
          <p:cNvPr id="14" name="Text 12"/>
          <p:cNvSpPr/>
          <p:nvPr/>
        </p:nvSpPr>
        <p:spPr>
          <a:xfrm>
            <a:off x="2224207" y="5354241"/>
            <a:ext cx="192048" cy="413861"/>
          </a:xfrm>
          <a:prstGeom prst="rect">
            <a:avLst/>
          </a:prstGeom>
          <a:noFill/>
          <a:ln/>
        </p:spPr>
        <p:txBody>
          <a:bodyPr wrap="none" rtlCol="0" anchor="t"/>
          <a:lstStyle/>
          <a:p>
            <a:pPr marL="0" indent="0" algn="ctr">
              <a:lnSpc>
                <a:spcPts val="3259"/>
              </a:lnSpc>
              <a:buNone/>
            </a:pPr>
            <a:r>
              <a:rPr lang="en-US" sz="2607" b="1" dirty="0">
                <a:solidFill>
                  <a:srgbClr val="282824"/>
                </a:solidFill>
                <a:latin typeface="Lato" pitchFamily="34" charset="0"/>
                <a:ea typeface="Lato" pitchFamily="34" charset="-122"/>
                <a:cs typeface="Lato" pitchFamily="34" charset="-120"/>
              </a:rPr>
              <a:t>3</a:t>
            </a:r>
            <a:endParaRPr lang="en-US" sz="2607" dirty="0"/>
          </a:p>
        </p:txBody>
      </p:sp>
      <p:sp>
        <p:nvSpPr>
          <p:cNvPr id="15" name="Text 13"/>
          <p:cNvSpPr/>
          <p:nvPr/>
        </p:nvSpPr>
        <p:spPr>
          <a:xfrm>
            <a:off x="2789277" y="5388769"/>
            <a:ext cx="3955733" cy="344924"/>
          </a:xfrm>
          <a:prstGeom prst="rect">
            <a:avLst/>
          </a:prstGeom>
          <a:noFill/>
          <a:ln/>
        </p:spPr>
        <p:txBody>
          <a:bodyPr wrap="none" rtlCol="0" anchor="t"/>
          <a:lstStyle/>
          <a:p>
            <a:pPr marL="0" indent="0">
              <a:lnSpc>
                <a:spcPts val="2716"/>
              </a:lnSpc>
              <a:buNone/>
            </a:pPr>
            <a:r>
              <a:rPr lang="en-US" sz="2173" b="1" dirty="0">
                <a:solidFill>
                  <a:srgbClr val="282824"/>
                </a:solidFill>
                <a:latin typeface="Lato" pitchFamily="34" charset="0"/>
                <a:ea typeface="Lato" pitchFamily="34" charset="-122"/>
                <a:cs typeface="Lato" pitchFamily="34" charset="-120"/>
              </a:rPr>
              <a:t>Inability to Handle Novel Senses</a:t>
            </a:r>
            <a:endParaRPr lang="en-US" sz="2173" dirty="0"/>
          </a:p>
        </p:txBody>
      </p:sp>
      <p:sp>
        <p:nvSpPr>
          <p:cNvPr id="16" name="Text 14"/>
          <p:cNvSpPr/>
          <p:nvPr/>
        </p:nvSpPr>
        <p:spPr>
          <a:xfrm>
            <a:off x="2789277" y="5866090"/>
            <a:ext cx="4415552" cy="1412557"/>
          </a:xfrm>
          <a:prstGeom prst="rect">
            <a:avLst/>
          </a:prstGeom>
          <a:noFill/>
          <a:ln/>
        </p:spPr>
        <p:txBody>
          <a:bodyPr wrap="square" rtlCol="0" anchor="t"/>
          <a:lstStyle/>
          <a:p>
            <a:pPr marL="0" indent="0">
              <a:lnSpc>
                <a:spcPts val="2781"/>
              </a:lnSpc>
              <a:buNone/>
            </a:pPr>
            <a:r>
              <a:rPr lang="en-US" sz="1738" dirty="0">
                <a:solidFill>
                  <a:srgbClr val="4A4A45"/>
                </a:solidFill>
                <a:latin typeface="Lato" pitchFamily="34" charset="0"/>
                <a:ea typeface="Lato" pitchFamily="34" charset="-122"/>
                <a:cs typeface="Lato" pitchFamily="34" charset="-120"/>
              </a:rPr>
              <a:t>The algorithm is limited in its ability to handle new or previously unseen word senses, as it is constrained by the knowledge in the training data.</a:t>
            </a:r>
            <a:endParaRPr lang="en-US" sz="1738" dirty="0"/>
          </a:p>
        </p:txBody>
      </p:sp>
      <p:sp>
        <p:nvSpPr>
          <p:cNvPr id="17" name="Shape 15"/>
          <p:cNvSpPr/>
          <p:nvPr/>
        </p:nvSpPr>
        <p:spPr>
          <a:xfrm>
            <a:off x="7425571" y="5312926"/>
            <a:ext cx="496610" cy="496610"/>
          </a:xfrm>
          <a:prstGeom prst="roundRect">
            <a:avLst>
              <a:gd name="adj" fmla="val 26673"/>
            </a:avLst>
          </a:prstGeom>
          <a:solidFill>
            <a:srgbClr val="E1DBD0"/>
          </a:solidFill>
          <a:ln/>
        </p:spPr>
        <p:txBody>
          <a:bodyPr/>
          <a:lstStyle/>
          <a:p>
            <a:endParaRPr lang="en-PK"/>
          </a:p>
        </p:txBody>
      </p:sp>
      <p:sp>
        <p:nvSpPr>
          <p:cNvPr id="18" name="Text 16"/>
          <p:cNvSpPr/>
          <p:nvPr/>
        </p:nvSpPr>
        <p:spPr>
          <a:xfrm>
            <a:off x="7577852" y="5354241"/>
            <a:ext cx="192048" cy="413861"/>
          </a:xfrm>
          <a:prstGeom prst="rect">
            <a:avLst/>
          </a:prstGeom>
          <a:noFill/>
          <a:ln/>
        </p:spPr>
        <p:txBody>
          <a:bodyPr wrap="none" rtlCol="0" anchor="t"/>
          <a:lstStyle/>
          <a:p>
            <a:pPr marL="0" indent="0" algn="ctr">
              <a:lnSpc>
                <a:spcPts val="3259"/>
              </a:lnSpc>
              <a:buNone/>
            </a:pPr>
            <a:r>
              <a:rPr lang="en-US" sz="2607" b="1" dirty="0">
                <a:solidFill>
                  <a:srgbClr val="282824"/>
                </a:solidFill>
                <a:latin typeface="Lato" pitchFamily="34" charset="0"/>
                <a:ea typeface="Lato" pitchFamily="34" charset="-122"/>
                <a:cs typeface="Lato" pitchFamily="34" charset="-120"/>
              </a:rPr>
              <a:t>4</a:t>
            </a:r>
            <a:endParaRPr lang="en-US" sz="2607" dirty="0"/>
          </a:p>
        </p:txBody>
      </p:sp>
      <p:sp>
        <p:nvSpPr>
          <p:cNvPr id="19" name="Text 17"/>
          <p:cNvSpPr/>
          <p:nvPr/>
        </p:nvSpPr>
        <p:spPr>
          <a:xfrm>
            <a:off x="8142923" y="5388769"/>
            <a:ext cx="4415552" cy="689848"/>
          </a:xfrm>
          <a:prstGeom prst="rect">
            <a:avLst/>
          </a:prstGeom>
          <a:noFill/>
          <a:ln/>
        </p:spPr>
        <p:txBody>
          <a:bodyPr wrap="square" rtlCol="0" anchor="t"/>
          <a:lstStyle/>
          <a:p>
            <a:pPr marL="0" indent="0">
              <a:lnSpc>
                <a:spcPts val="2716"/>
              </a:lnSpc>
              <a:buNone/>
            </a:pPr>
            <a:r>
              <a:rPr lang="en-US" sz="2173" b="1" dirty="0">
                <a:solidFill>
                  <a:srgbClr val="282824"/>
                </a:solidFill>
                <a:latin typeface="Lato" pitchFamily="34" charset="0"/>
                <a:ea typeface="Lato" pitchFamily="34" charset="-122"/>
                <a:cs typeface="Lato" pitchFamily="34" charset="-120"/>
              </a:rPr>
              <a:t>Assumption of Independent Features</a:t>
            </a:r>
            <a:endParaRPr lang="en-US" sz="2173" dirty="0"/>
          </a:p>
        </p:txBody>
      </p:sp>
      <p:sp>
        <p:nvSpPr>
          <p:cNvPr id="20" name="Text 18"/>
          <p:cNvSpPr/>
          <p:nvPr/>
        </p:nvSpPr>
        <p:spPr>
          <a:xfrm>
            <a:off x="8142923" y="6211014"/>
            <a:ext cx="4415552" cy="1412557"/>
          </a:xfrm>
          <a:prstGeom prst="rect">
            <a:avLst/>
          </a:prstGeom>
          <a:noFill/>
          <a:ln/>
        </p:spPr>
        <p:txBody>
          <a:bodyPr wrap="square" rtlCol="0" anchor="t"/>
          <a:lstStyle/>
          <a:p>
            <a:pPr marL="0" indent="0">
              <a:lnSpc>
                <a:spcPts val="2781"/>
              </a:lnSpc>
              <a:buNone/>
            </a:pPr>
            <a:r>
              <a:rPr lang="en-US" sz="1738" dirty="0">
                <a:solidFill>
                  <a:srgbClr val="4A4A45"/>
                </a:solidFill>
                <a:latin typeface="Lato" pitchFamily="34" charset="0"/>
                <a:ea typeface="Lato" pitchFamily="34" charset="-122"/>
                <a:cs typeface="Lato" pitchFamily="34" charset="-120"/>
              </a:rPr>
              <a:t>Yarowskis algorithm assumes that the contextual features used for disambiguation are independent, which may not always be the case in natural language.</a:t>
            </a:r>
            <a:endParaRPr lang="en-US" sz="1738"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0341"/>
            <a:ext cx="14630400" cy="8229600"/>
          </a:xfrm>
          <a:prstGeom prst="rect">
            <a:avLst/>
          </a:prstGeom>
          <a:solidFill>
            <a:srgbClr val="DDD6CC"/>
          </a:solidFill>
          <a:ln/>
        </p:spPr>
        <p:txBody>
          <a:bodyPr/>
          <a:lstStyle/>
          <a:p>
            <a:endParaRPr lang="en-PK"/>
          </a:p>
        </p:txBody>
      </p:sp>
      <p:sp>
        <p:nvSpPr>
          <p:cNvPr id="4" name="Text 2"/>
          <p:cNvSpPr/>
          <p:nvPr/>
        </p:nvSpPr>
        <p:spPr>
          <a:xfrm>
            <a:off x="1290919" y="621506"/>
            <a:ext cx="7415289" cy="951800"/>
          </a:xfrm>
          <a:prstGeom prst="rect">
            <a:avLst/>
          </a:prstGeom>
          <a:noFill/>
          <a:ln/>
        </p:spPr>
        <p:txBody>
          <a:bodyPr wrap="none" rtlCol="0" anchor="t"/>
          <a:lstStyle/>
          <a:p>
            <a:pPr marL="0" indent="0">
              <a:lnSpc>
                <a:spcPts val="5468"/>
              </a:lnSpc>
              <a:buNone/>
            </a:pPr>
            <a:r>
              <a:rPr lang="en-US" sz="2400" b="1" dirty="0">
                <a:solidFill>
                  <a:srgbClr val="282824"/>
                </a:solidFill>
                <a:latin typeface="Lato" pitchFamily="34" charset="0"/>
                <a:ea typeface="Lato" pitchFamily="34" charset="-122"/>
                <a:cs typeface="Lato" pitchFamily="34" charset="-120"/>
              </a:rPr>
              <a:t>Paper 1: Word Sense Disambiguation and Information Retrieval</a:t>
            </a:r>
          </a:p>
        </p:txBody>
      </p:sp>
      <p:sp>
        <p:nvSpPr>
          <p:cNvPr id="6" name="Text 4"/>
          <p:cNvSpPr/>
          <p:nvPr/>
        </p:nvSpPr>
        <p:spPr>
          <a:xfrm>
            <a:off x="1290919" y="2111187"/>
            <a:ext cx="11887200" cy="4383741"/>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It has often been thought that word sense ambiguity is a cause of poor performance in Information Retrieval (IR) systems. The belief is that if ambiguous words can be correctly disambiguated, IR performance will increase. However, recent research into the application of a word sense </a:t>
            </a:r>
            <a:r>
              <a:rPr lang="en-US" sz="1750" dirty="0" err="1">
                <a:solidFill>
                  <a:srgbClr val="4A4A45"/>
                </a:solidFill>
                <a:latin typeface="Lato" pitchFamily="34" charset="0"/>
                <a:ea typeface="Lato" pitchFamily="34" charset="-122"/>
                <a:cs typeface="Lato" pitchFamily="34" charset="-120"/>
              </a:rPr>
              <a:t>disambiguator</a:t>
            </a:r>
            <a:r>
              <a:rPr lang="en-US" sz="1750" dirty="0">
                <a:solidFill>
                  <a:srgbClr val="4A4A45"/>
                </a:solidFill>
                <a:latin typeface="Lato" pitchFamily="34" charset="0"/>
                <a:ea typeface="Lato" pitchFamily="34" charset="-122"/>
                <a:cs typeface="Lato" pitchFamily="34" charset="-120"/>
              </a:rPr>
              <a:t> to an IR system failed to show any performance increase. From these results it has become clear that more basic research is needed to investigate the relationship between sense ambiguity, disambiguation, and IR.</a:t>
            </a:r>
          </a:p>
          <a:p>
            <a:pPr marL="0" indent="0">
              <a:lnSpc>
                <a:spcPts val="2799"/>
              </a:lnSpc>
              <a:buNone/>
            </a:pPr>
            <a:endParaRPr lang="en-US" sz="1750" dirty="0">
              <a:solidFill>
                <a:srgbClr val="4A4A45"/>
              </a:solidFill>
              <a:latin typeface="Lato" pitchFamily="34" charset="0"/>
              <a:ea typeface="Lato" pitchFamily="34" charset="-122"/>
              <a:cs typeface="Lato" pitchFamily="34" charset="-120"/>
            </a:endParaRPr>
          </a:p>
          <a:p>
            <a:pPr marL="0" indent="0">
              <a:lnSpc>
                <a:spcPts val="2799"/>
              </a:lnSpc>
              <a:buNone/>
            </a:pPr>
            <a:r>
              <a:rPr lang="en-US" sz="1750" dirty="0">
                <a:solidFill>
                  <a:srgbClr val="4A4A45"/>
                </a:solidFill>
                <a:latin typeface="Lato" pitchFamily="34" charset="0"/>
                <a:ea typeface="Lato" pitchFamily="34" charset="-122"/>
                <a:cs typeface="Lato" pitchFamily="34" charset="-120"/>
              </a:rPr>
              <a:t>Using a technique that introduces additional sense ambiguity into a collection, this paper presents research that goes beyond previous work in this field to reveal the influence that ambiguity and disambiguation have on a probabilistic IR system. We conclude that word sense ambiguity is only problematic to an B2 system when it is retrieving from very short queries. In addition we argue that if a word sense </a:t>
            </a:r>
            <a:r>
              <a:rPr lang="en-US" sz="1750" dirty="0" err="1">
                <a:solidFill>
                  <a:srgbClr val="4A4A45"/>
                </a:solidFill>
                <a:latin typeface="Lato" pitchFamily="34" charset="0"/>
                <a:ea typeface="Lato" pitchFamily="34" charset="-122"/>
                <a:cs typeface="Lato" pitchFamily="34" charset="-120"/>
              </a:rPr>
              <a:t>disambiguator</a:t>
            </a:r>
            <a:r>
              <a:rPr lang="en-US" sz="1750" dirty="0">
                <a:solidFill>
                  <a:srgbClr val="4A4A45"/>
                </a:solidFill>
                <a:latin typeface="Lato" pitchFamily="34" charset="0"/>
                <a:ea typeface="Lato" pitchFamily="34" charset="-122"/>
                <a:cs typeface="Lato" pitchFamily="34" charset="-120"/>
              </a:rPr>
              <a:t> is to be of any use to an IR system, the </a:t>
            </a:r>
            <a:r>
              <a:rPr lang="en-US" sz="1750" dirty="0" err="1">
                <a:solidFill>
                  <a:srgbClr val="4A4A45"/>
                </a:solidFill>
                <a:latin typeface="Lato" pitchFamily="34" charset="0"/>
                <a:ea typeface="Lato" pitchFamily="34" charset="-122"/>
                <a:cs typeface="Lato" pitchFamily="34" charset="-120"/>
              </a:rPr>
              <a:t>disambiguator</a:t>
            </a:r>
            <a:r>
              <a:rPr lang="en-US" sz="1750" dirty="0">
                <a:solidFill>
                  <a:srgbClr val="4A4A45"/>
                </a:solidFill>
                <a:latin typeface="Lato" pitchFamily="34" charset="0"/>
                <a:ea typeface="Lato" pitchFamily="34" charset="-122"/>
                <a:cs typeface="Lato" pitchFamily="34" charset="-120"/>
              </a:rPr>
              <a:t> must be able to resolve word senses to a high degree of accuracy.</a:t>
            </a:r>
            <a:endParaRPr lang="en-US" sz="1750" dirty="0"/>
          </a:p>
        </p:txBody>
      </p:sp>
    </p:spTree>
    <p:extLst>
      <p:ext uri="{BB962C8B-B14F-4D97-AF65-F5344CB8AC3E}">
        <p14:creationId xmlns:p14="http://schemas.microsoft.com/office/powerpoint/2010/main" val="3097031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txBody>
          <a:bodyPr/>
          <a:lstStyle/>
          <a:p>
            <a:endParaRPr lang="en-PK"/>
          </a:p>
        </p:txBody>
      </p:sp>
      <p:sp>
        <p:nvSpPr>
          <p:cNvPr id="4" name="Text 2"/>
          <p:cNvSpPr/>
          <p:nvPr/>
        </p:nvSpPr>
        <p:spPr>
          <a:xfrm>
            <a:off x="599157" y="621506"/>
            <a:ext cx="7415289" cy="951800"/>
          </a:xfrm>
          <a:prstGeom prst="rect">
            <a:avLst/>
          </a:prstGeom>
          <a:noFill/>
          <a:ln/>
        </p:spPr>
        <p:txBody>
          <a:bodyPr wrap="none" rtlCol="0" anchor="t"/>
          <a:lstStyle/>
          <a:p>
            <a:pPr marL="0" indent="0">
              <a:lnSpc>
                <a:spcPts val="5468"/>
              </a:lnSpc>
              <a:buNone/>
            </a:pPr>
            <a:r>
              <a:rPr lang="en-US" sz="2400" b="1" dirty="0">
                <a:solidFill>
                  <a:srgbClr val="282824"/>
                </a:solidFill>
                <a:latin typeface="Lato" pitchFamily="34" charset="0"/>
                <a:ea typeface="Lato" pitchFamily="34" charset="-122"/>
                <a:cs typeface="Lato" pitchFamily="34" charset="-120"/>
              </a:rPr>
              <a:t>Paper 2: Word sense disambiguation: a unified evaluation framework and empirical comparison</a:t>
            </a:r>
            <a:endParaRPr lang="en-US" sz="2400" dirty="0"/>
          </a:p>
        </p:txBody>
      </p:sp>
      <p:sp>
        <p:nvSpPr>
          <p:cNvPr id="6" name="Text 4"/>
          <p:cNvSpPr/>
          <p:nvPr/>
        </p:nvSpPr>
        <p:spPr>
          <a:xfrm>
            <a:off x="1290919" y="2111187"/>
            <a:ext cx="11887200" cy="4383741"/>
          </a:xfrm>
          <a:prstGeom prst="rect">
            <a:avLst/>
          </a:prstGeom>
          <a:noFill/>
          <a:ln/>
        </p:spPr>
        <p:txBody>
          <a:bodyPr wrap="square" rtlCol="0" anchor="t"/>
          <a:lstStyle/>
          <a:p>
            <a:pPr algn="l">
              <a:lnSpc>
                <a:spcPct val="150000"/>
              </a:lnSpc>
            </a:pPr>
            <a:r>
              <a:rPr lang="en-US" dirty="0">
                <a:solidFill>
                  <a:srgbClr val="4A4A45"/>
                </a:solidFill>
                <a:latin typeface="Lato" pitchFamily="34" charset="0"/>
                <a:ea typeface="Lato" pitchFamily="34" charset="-122"/>
                <a:cs typeface="Lato" pitchFamily="34" charset="-120"/>
              </a:rPr>
              <a:t>Word Sense Disambiguation is a longstanding task in Natural Language Processing, lying at the core of human language understanding. However, the evaluation of automatic systems has been problematic, mainly due to the lack of a reliable evaluation framework. In this paper we develop a unified evaluation framework and analyze the performance of various Word Sense Disambiguation systems in a fair setup. </a:t>
            </a:r>
          </a:p>
          <a:p>
            <a:pPr algn="l">
              <a:lnSpc>
                <a:spcPct val="150000"/>
              </a:lnSpc>
            </a:pPr>
            <a:endParaRPr lang="en-US" dirty="0">
              <a:solidFill>
                <a:srgbClr val="4A4A45"/>
              </a:solidFill>
              <a:latin typeface="Lato" pitchFamily="34" charset="0"/>
              <a:ea typeface="Lato" pitchFamily="34" charset="-122"/>
              <a:cs typeface="Lato" pitchFamily="34" charset="-120"/>
            </a:endParaRPr>
          </a:p>
          <a:p>
            <a:pPr algn="l">
              <a:lnSpc>
                <a:spcPct val="150000"/>
              </a:lnSpc>
            </a:pPr>
            <a:r>
              <a:rPr lang="en-US" dirty="0">
                <a:solidFill>
                  <a:srgbClr val="4A4A45"/>
                </a:solidFill>
                <a:latin typeface="Lato" pitchFamily="34" charset="0"/>
                <a:ea typeface="Lato" pitchFamily="34" charset="-122"/>
                <a:cs typeface="Lato" pitchFamily="34" charset="-120"/>
              </a:rPr>
              <a:t>The results show that supervised systems clearly outperform knowledge-based models. Among the supervised systems, a linear classifier trained on conventional local features still proves to be a hard baseline to beat. Nonetheless, recent approaches exploiting neural networks on unlabeled corpora achieve promising results, surpassing this hard baseline in most test sets.</a:t>
            </a:r>
          </a:p>
        </p:txBody>
      </p:sp>
    </p:spTree>
    <p:extLst>
      <p:ext uri="{BB962C8B-B14F-4D97-AF65-F5344CB8AC3E}">
        <p14:creationId xmlns:p14="http://schemas.microsoft.com/office/powerpoint/2010/main" val="2600324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txBody>
          <a:bodyPr/>
          <a:lstStyle/>
          <a:p>
            <a:endParaRPr lang="en-PK"/>
          </a:p>
        </p:txBody>
      </p:sp>
      <p:sp>
        <p:nvSpPr>
          <p:cNvPr id="3" name="Shape 1"/>
          <p:cNvSpPr/>
          <p:nvPr/>
        </p:nvSpPr>
        <p:spPr>
          <a:xfrm>
            <a:off x="0" y="13447"/>
            <a:ext cx="14630400" cy="8229600"/>
          </a:xfrm>
          <a:prstGeom prst="rect">
            <a:avLst/>
          </a:prstGeom>
          <a:solidFill>
            <a:srgbClr val="EFECE6"/>
          </a:solidFill>
          <a:ln/>
        </p:spPr>
        <p:txBody>
          <a:bodyPr/>
          <a:lstStyle/>
          <a:p>
            <a:endParaRPr lang="en-PK"/>
          </a:p>
        </p:txBody>
      </p:sp>
      <p:sp>
        <p:nvSpPr>
          <p:cNvPr id="4" name="Text 2"/>
          <p:cNvSpPr/>
          <p:nvPr/>
        </p:nvSpPr>
        <p:spPr>
          <a:xfrm>
            <a:off x="2061512" y="787854"/>
            <a:ext cx="8206264" cy="615196"/>
          </a:xfrm>
          <a:prstGeom prst="rect">
            <a:avLst/>
          </a:prstGeom>
          <a:noFill/>
          <a:ln/>
        </p:spPr>
        <p:txBody>
          <a:bodyPr wrap="none" rtlCol="0" anchor="t"/>
          <a:lstStyle/>
          <a:p>
            <a:pPr marL="0" indent="0">
              <a:lnSpc>
                <a:spcPts val="4844"/>
              </a:lnSpc>
              <a:buNone/>
            </a:pPr>
            <a:r>
              <a:rPr lang="en-US" sz="3875" b="1" dirty="0">
                <a:solidFill>
                  <a:srgbClr val="282824"/>
                </a:solidFill>
                <a:latin typeface="Lato" pitchFamily="34" charset="0"/>
                <a:ea typeface="Lato" pitchFamily="34" charset="-122"/>
                <a:cs typeface="Lato" pitchFamily="34" charset="-120"/>
              </a:rPr>
              <a:t>What is Word Sense Disambiguation?</a:t>
            </a:r>
            <a:endParaRPr lang="en-US" sz="3875" dirty="0"/>
          </a:p>
        </p:txBody>
      </p:sp>
      <p:sp>
        <p:nvSpPr>
          <p:cNvPr id="5" name="Text 3"/>
          <p:cNvSpPr/>
          <p:nvPr/>
        </p:nvSpPr>
        <p:spPr>
          <a:xfrm>
            <a:off x="2276916" y="1955474"/>
            <a:ext cx="7344756" cy="6260679"/>
          </a:xfrm>
          <a:prstGeom prst="rect">
            <a:avLst/>
          </a:prstGeom>
          <a:noFill/>
          <a:ln/>
        </p:spPr>
        <p:txBody>
          <a:bodyPr wrap="square" rtlCol="0" anchor="t"/>
          <a:lstStyle/>
          <a:p>
            <a:pPr marL="342900" indent="-342900">
              <a:lnSpc>
                <a:spcPct val="200000"/>
              </a:lnSpc>
              <a:buFont typeface="Arial" panose="020B0604020202020204" pitchFamily="34" charset="0"/>
              <a:buChar char="•"/>
            </a:pPr>
            <a:r>
              <a:rPr lang="en-US" dirty="0">
                <a:solidFill>
                  <a:srgbClr val="4A4A45"/>
                </a:solidFill>
                <a:latin typeface="Lato" pitchFamily="34" charset="0"/>
                <a:ea typeface="Lato" pitchFamily="34" charset="-122"/>
                <a:cs typeface="Lato" pitchFamily="34" charset="-120"/>
              </a:rPr>
              <a:t>The process of identifying the intended meaning of a word in a given context. </a:t>
            </a:r>
          </a:p>
          <a:p>
            <a:pPr marL="342900" indent="-342900">
              <a:lnSpc>
                <a:spcPct val="200000"/>
              </a:lnSpc>
              <a:buFont typeface="Arial" panose="020B0604020202020204" pitchFamily="34" charset="0"/>
              <a:buChar char="•"/>
            </a:pPr>
            <a:r>
              <a:rPr lang="en-US" dirty="0">
                <a:solidFill>
                  <a:srgbClr val="4A4A45"/>
                </a:solidFill>
                <a:latin typeface="Lato" pitchFamily="34" charset="0"/>
                <a:ea typeface="Lato" pitchFamily="34" charset="-122"/>
                <a:cs typeface="Lato" pitchFamily="34" charset="-120"/>
              </a:rPr>
              <a:t>It is a fundamental task in natural language processing, as words can have multiple meanings depending on the context in which they are used.</a:t>
            </a:r>
          </a:p>
          <a:p>
            <a:pPr marL="342900" indent="-342900">
              <a:lnSpc>
                <a:spcPct val="200000"/>
              </a:lnSpc>
              <a:buFont typeface="Arial" panose="020B0604020202020204" pitchFamily="34" charset="0"/>
              <a:buChar char="•"/>
            </a:pPr>
            <a:r>
              <a:rPr lang="en-US" dirty="0">
                <a:solidFill>
                  <a:srgbClr val="4A4A45"/>
                </a:solidFill>
                <a:latin typeface="Lato" pitchFamily="34" charset="0"/>
                <a:ea typeface="Lato" pitchFamily="34" charset="-122"/>
                <a:cs typeface="Lato" pitchFamily="34" charset="-120"/>
              </a:rPr>
              <a:t>This algorithm leverages contextual clues and statistical relationships to determine the most appropriate sense of a word.</a:t>
            </a:r>
            <a:endParaRPr lang="en-US" dirty="0"/>
          </a:p>
          <a:p>
            <a:pPr marL="342900" indent="-342900">
              <a:lnSpc>
                <a:spcPct val="150000"/>
              </a:lnSpc>
              <a:buFont typeface="Arial" panose="020B0604020202020204" pitchFamily="34" charset="0"/>
              <a:buChar char="•"/>
            </a:pPr>
            <a:endParaRPr lang="en-US" sz="2000" dirty="0">
              <a:solidFill>
                <a:srgbClr val="4A4A45"/>
              </a:solidFill>
              <a:latin typeface="Lato" pitchFamily="34" charset="0"/>
              <a:ea typeface="Lato" pitchFamily="34" charset="-122"/>
              <a:cs typeface="Lato" pitchFamily="34" charset="-120"/>
            </a:endParaRPr>
          </a:p>
          <a:p>
            <a:pPr marL="0" indent="0">
              <a:lnSpc>
                <a:spcPts val="2480"/>
              </a:lnSpc>
              <a:buNone/>
            </a:pPr>
            <a:endParaRPr lang="en-US" sz="1550" dirty="0">
              <a:solidFill>
                <a:srgbClr val="4A4A45"/>
              </a:solidFill>
              <a:latin typeface="Lato" pitchFamily="34" charset="0"/>
              <a:ea typeface="Lato" pitchFamily="34" charset="-122"/>
              <a:cs typeface="Lato" pitchFamily="34" charset="-120"/>
            </a:endParaRPr>
          </a:p>
          <a:p>
            <a:pPr marL="0" indent="0">
              <a:lnSpc>
                <a:spcPts val="2480"/>
              </a:lnSpc>
              <a:buNone/>
            </a:pPr>
            <a:endParaRPr lang="en-US" sz="1550" dirty="0">
              <a:solidFill>
                <a:srgbClr val="4A4A45"/>
              </a:solidFill>
              <a:latin typeface="Lato" pitchFamily="34" charset="0"/>
              <a:ea typeface="Lato" pitchFamily="34" charset="-122"/>
              <a:cs typeface="Lato" pitchFamily="34" charset="-120"/>
            </a:endParaRPr>
          </a:p>
          <a:p>
            <a:pPr marL="0" indent="0">
              <a:lnSpc>
                <a:spcPts val="2480"/>
              </a:lnSpc>
              <a:buNone/>
            </a:pPr>
            <a:endParaRPr lang="en-US" sz="1550" dirty="0"/>
          </a:p>
        </p:txBody>
      </p:sp>
      <p:sp>
        <p:nvSpPr>
          <p:cNvPr id="6" name="Text 4"/>
          <p:cNvSpPr/>
          <p:nvPr/>
        </p:nvSpPr>
        <p:spPr>
          <a:xfrm>
            <a:off x="2639735" y="3696533"/>
            <a:ext cx="4435316" cy="1259205"/>
          </a:xfrm>
          <a:prstGeom prst="rect">
            <a:avLst/>
          </a:prstGeom>
          <a:noFill/>
          <a:ln/>
        </p:spPr>
        <p:txBody>
          <a:bodyPr wrap="square" rtlCol="0" anchor="t"/>
          <a:lstStyle/>
          <a:p>
            <a:pPr marL="0" indent="0">
              <a:lnSpc>
                <a:spcPts val="2480"/>
              </a:lnSpc>
              <a:buNone/>
            </a:pPr>
            <a:endParaRPr lang="en-US" sz="1550" dirty="0">
              <a:solidFill>
                <a:srgbClr val="4A4A45"/>
              </a:solidFill>
              <a:latin typeface="Lato" pitchFamily="34" charset="0"/>
              <a:ea typeface="Lato" pitchFamily="34" charset="-122"/>
              <a:cs typeface="Lato" pitchFamily="34" charset="-120"/>
            </a:endParaRPr>
          </a:p>
          <a:p>
            <a:pPr marL="0" indent="0">
              <a:lnSpc>
                <a:spcPts val="2480"/>
              </a:lnSpc>
              <a:buNone/>
            </a:pPr>
            <a:endParaRPr lang="en-US" sz="1550" dirty="0">
              <a:solidFill>
                <a:srgbClr val="4A4A45"/>
              </a:solidFill>
              <a:latin typeface="Lato" pitchFamily="34" charset="0"/>
              <a:ea typeface="Lato" pitchFamily="34" charset="-122"/>
              <a:cs typeface="Lato" pitchFamily="34" charset="-12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txBody>
          <a:bodyPr/>
          <a:lstStyle/>
          <a:p>
            <a:endParaRPr lang="en-PK"/>
          </a:p>
        </p:txBody>
      </p:sp>
      <p:sp>
        <p:nvSpPr>
          <p:cNvPr id="4" name="Text 2"/>
          <p:cNvSpPr/>
          <p:nvPr/>
        </p:nvSpPr>
        <p:spPr>
          <a:xfrm>
            <a:off x="814309" y="758919"/>
            <a:ext cx="11664561" cy="951800"/>
          </a:xfrm>
          <a:prstGeom prst="rect">
            <a:avLst/>
          </a:prstGeom>
          <a:noFill/>
          <a:ln/>
        </p:spPr>
        <p:txBody>
          <a:bodyPr wrap="none" rtlCol="0" anchor="t"/>
          <a:lstStyle/>
          <a:p>
            <a:pPr marL="0" indent="0">
              <a:lnSpc>
                <a:spcPts val="5468"/>
              </a:lnSpc>
              <a:buNone/>
            </a:pPr>
            <a:r>
              <a:rPr lang="en-US" sz="2400" b="1" dirty="0">
                <a:solidFill>
                  <a:srgbClr val="282824"/>
                </a:solidFill>
                <a:latin typeface="Lato" pitchFamily="34" charset="0"/>
                <a:ea typeface="Lato" pitchFamily="34" charset="-122"/>
                <a:cs typeface="Lato" pitchFamily="34" charset="-120"/>
              </a:rPr>
              <a:t>Paper 3: Similarity-based Word Sense Disambiguation </a:t>
            </a:r>
            <a:endParaRPr lang="en-US" sz="2400" dirty="0"/>
          </a:p>
        </p:txBody>
      </p:sp>
      <p:sp>
        <p:nvSpPr>
          <p:cNvPr id="6" name="Text 4"/>
          <p:cNvSpPr/>
          <p:nvPr/>
        </p:nvSpPr>
        <p:spPr>
          <a:xfrm>
            <a:off x="1290919" y="2111187"/>
            <a:ext cx="11887200" cy="4383741"/>
          </a:xfrm>
          <a:prstGeom prst="rect">
            <a:avLst/>
          </a:prstGeom>
          <a:noFill/>
          <a:ln/>
        </p:spPr>
        <p:txBody>
          <a:bodyPr wrap="square" rtlCol="0" anchor="t"/>
          <a:lstStyle/>
          <a:p>
            <a:pPr algn="l">
              <a:lnSpc>
                <a:spcPct val="200000"/>
              </a:lnSpc>
            </a:pPr>
            <a:r>
              <a:rPr lang="en-US" sz="1750" dirty="0">
                <a:solidFill>
                  <a:srgbClr val="4A4A45"/>
                </a:solidFill>
                <a:latin typeface="Lato" pitchFamily="34" charset="0"/>
                <a:ea typeface="Lato" pitchFamily="34" charset="-122"/>
                <a:cs typeface="Lato" pitchFamily="34" charset="-120"/>
              </a:rPr>
              <a:t>We describe a method for automatic word sense disambiguation using a text corpus and a machine readable dictionary (MRD). The method is based on word similarity and context similarity measures. Words are considered similar if they appear in similar contexts; contexts are similar if they contain similar words. </a:t>
            </a:r>
          </a:p>
          <a:p>
            <a:pPr algn="l">
              <a:lnSpc>
                <a:spcPct val="200000"/>
              </a:lnSpc>
            </a:pPr>
            <a:r>
              <a:rPr lang="en-US" sz="1750" dirty="0">
                <a:solidFill>
                  <a:srgbClr val="4A4A45"/>
                </a:solidFill>
                <a:latin typeface="Lato" pitchFamily="34" charset="0"/>
                <a:ea typeface="Lato" pitchFamily="34" charset="-122"/>
                <a:cs typeface="Lato" pitchFamily="34" charset="-120"/>
              </a:rPr>
              <a:t>The circularity of this definition is resolved by an iterative, converging process, in which the system learns from the corpus a set of typical usages for each of the senses of the polysemous word listed in the MRD. A new instance of a polysemous word is assigned the sense associated with the typical usage most similar to its context. </a:t>
            </a:r>
          </a:p>
          <a:p>
            <a:pPr algn="l">
              <a:lnSpc>
                <a:spcPct val="200000"/>
              </a:lnSpc>
            </a:pPr>
            <a:r>
              <a:rPr lang="en-US" sz="1750" dirty="0">
                <a:solidFill>
                  <a:srgbClr val="4A4A45"/>
                </a:solidFill>
                <a:latin typeface="Lato" pitchFamily="34" charset="0"/>
                <a:ea typeface="Lato" pitchFamily="34" charset="-122"/>
                <a:cs typeface="Lato" pitchFamily="34" charset="-120"/>
              </a:rPr>
              <a:t>Experiments show that this method can learn even from very sparse training data, achieving over 92% correct disambiguation performance.</a:t>
            </a:r>
          </a:p>
        </p:txBody>
      </p:sp>
    </p:spTree>
    <p:extLst>
      <p:ext uri="{BB962C8B-B14F-4D97-AF65-F5344CB8AC3E}">
        <p14:creationId xmlns:p14="http://schemas.microsoft.com/office/powerpoint/2010/main" val="41312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txBody>
          <a:bodyPr/>
          <a:lstStyle/>
          <a:p>
            <a:endParaRPr lang="en-PK" dirty="0"/>
          </a:p>
        </p:txBody>
      </p:sp>
      <p:sp>
        <p:nvSpPr>
          <p:cNvPr id="4" name="Text 2"/>
          <p:cNvSpPr/>
          <p:nvPr/>
        </p:nvSpPr>
        <p:spPr>
          <a:xfrm>
            <a:off x="814309" y="758919"/>
            <a:ext cx="11664561" cy="951800"/>
          </a:xfrm>
          <a:prstGeom prst="rect">
            <a:avLst/>
          </a:prstGeom>
          <a:noFill/>
          <a:ln/>
        </p:spPr>
        <p:txBody>
          <a:bodyPr wrap="none" rtlCol="0" anchor="t"/>
          <a:lstStyle/>
          <a:p>
            <a:pPr marL="0" indent="0">
              <a:lnSpc>
                <a:spcPts val="5468"/>
              </a:lnSpc>
              <a:buNone/>
            </a:pPr>
            <a:r>
              <a:rPr lang="en-US" sz="2400" b="1" dirty="0">
                <a:solidFill>
                  <a:srgbClr val="282824"/>
                </a:solidFill>
                <a:latin typeface="Lato" pitchFamily="34" charset="0"/>
                <a:ea typeface="Lato" pitchFamily="34" charset="-122"/>
                <a:cs typeface="Lato" pitchFamily="34" charset="-120"/>
              </a:rPr>
              <a:t>Paper 4: Trends in word sense disambiguation</a:t>
            </a:r>
          </a:p>
        </p:txBody>
      </p:sp>
      <p:sp>
        <p:nvSpPr>
          <p:cNvPr id="6" name="Text 4"/>
          <p:cNvSpPr/>
          <p:nvPr/>
        </p:nvSpPr>
        <p:spPr>
          <a:xfrm>
            <a:off x="1290919" y="2111187"/>
            <a:ext cx="11887200" cy="4383741"/>
          </a:xfrm>
          <a:prstGeom prst="rect">
            <a:avLst/>
          </a:prstGeom>
          <a:noFill/>
          <a:ln/>
        </p:spPr>
        <p:txBody>
          <a:bodyPr wrap="square" rtlCol="0" anchor="t"/>
          <a:lstStyle/>
          <a:p>
            <a:pPr algn="l">
              <a:lnSpc>
                <a:spcPct val="200000"/>
              </a:lnSpc>
            </a:pPr>
            <a:endParaRPr lang="en-US" sz="1750" dirty="0">
              <a:solidFill>
                <a:srgbClr val="4A4A45"/>
              </a:solidFill>
              <a:latin typeface="Lato" pitchFamily="34" charset="0"/>
              <a:ea typeface="Lato" pitchFamily="34" charset="-122"/>
              <a:cs typeface="Lato" pitchFamily="34" charset="-120"/>
            </a:endParaRPr>
          </a:p>
        </p:txBody>
      </p:sp>
      <p:sp>
        <p:nvSpPr>
          <p:cNvPr id="7" name="Text 4">
            <a:extLst>
              <a:ext uri="{FF2B5EF4-FFF2-40B4-BE49-F238E27FC236}">
                <a16:creationId xmlns:a16="http://schemas.microsoft.com/office/drawing/2014/main" id="{C8D62792-2904-2F98-B1BA-A576BFDE9B6D}"/>
              </a:ext>
            </a:extLst>
          </p:cNvPr>
          <p:cNvSpPr/>
          <p:nvPr/>
        </p:nvSpPr>
        <p:spPr>
          <a:xfrm>
            <a:off x="1443319" y="2263587"/>
            <a:ext cx="11887200" cy="4383741"/>
          </a:xfrm>
          <a:prstGeom prst="rect">
            <a:avLst/>
          </a:prstGeom>
          <a:noFill/>
          <a:ln/>
        </p:spPr>
        <p:txBody>
          <a:bodyPr wrap="square" rtlCol="0" anchor="t"/>
          <a:lstStyle/>
          <a:p>
            <a:pPr algn="l">
              <a:lnSpc>
                <a:spcPct val="200000"/>
              </a:lnSpc>
            </a:pPr>
            <a:r>
              <a:rPr lang="en-US" sz="1750" dirty="0">
                <a:solidFill>
                  <a:srgbClr val="4A4A45"/>
                </a:solidFill>
                <a:latin typeface="Lato" pitchFamily="34" charset="0"/>
                <a:ea typeface="Lato" pitchFamily="34" charset="-122"/>
                <a:cs typeface="Lato" pitchFamily="34" charset="-120"/>
              </a:rPr>
              <a:t>The problem and process of identifying the meaning of a word as per its usage context is called word sense disambiguation (WSD). Although research in this field has been ongoing for the past forty years, a distinct change of techniques adopted can be observed over time. Two important parameters govern the direction in which WSD research progresses during any period. </a:t>
            </a:r>
          </a:p>
          <a:p>
            <a:pPr algn="l">
              <a:lnSpc>
                <a:spcPct val="200000"/>
              </a:lnSpc>
            </a:pPr>
            <a:r>
              <a:rPr lang="en-US" sz="1750" dirty="0">
                <a:solidFill>
                  <a:srgbClr val="4A4A45"/>
                </a:solidFill>
                <a:latin typeface="Lato" pitchFamily="34" charset="0"/>
                <a:ea typeface="Lato" pitchFamily="34" charset="-122"/>
                <a:cs typeface="Lato" pitchFamily="34" charset="-120"/>
              </a:rPr>
              <a:t>These are the underlying requirement of the kind of sense disambiguation, or the domain, and the robustness of available knowledge in the form of corpora or dictionaries. This paper surveys the progress of WSD over time and the important linguistic achievements that enabled this progress.</a:t>
            </a:r>
          </a:p>
        </p:txBody>
      </p:sp>
    </p:spTree>
    <p:extLst>
      <p:ext uri="{BB962C8B-B14F-4D97-AF65-F5344CB8AC3E}">
        <p14:creationId xmlns:p14="http://schemas.microsoft.com/office/powerpoint/2010/main" val="3108692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txBody>
          <a:bodyPr/>
          <a:lstStyle/>
          <a:p>
            <a:endParaRPr lang="en-PK" dirty="0"/>
          </a:p>
        </p:txBody>
      </p:sp>
      <p:sp>
        <p:nvSpPr>
          <p:cNvPr id="4" name="Text 2"/>
          <p:cNvSpPr/>
          <p:nvPr/>
        </p:nvSpPr>
        <p:spPr>
          <a:xfrm>
            <a:off x="814309" y="758919"/>
            <a:ext cx="11664561" cy="951800"/>
          </a:xfrm>
          <a:prstGeom prst="rect">
            <a:avLst/>
          </a:prstGeom>
          <a:noFill/>
          <a:ln/>
        </p:spPr>
        <p:txBody>
          <a:bodyPr wrap="none" rtlCol="0" anchor="t"/>
          <a:lstStyle/>
          <a:p>
            <a:pPr marL="0" indent="0">
              <a:lnSpc>
                <a:spcPts val="5468"/>
              </a:lnSpc>
              <a:buNone/>
            </a:pPr>
            <a:r>
              <a:rPr lang="en-US" sz="2000" b="1" dirty="0">
                <a:solidFill>
                  <a:srgbClr val="282824"/>
                </a:solidFill>
                <a:latin typeface="Lato" pitchFamily="34" charset="0"/>
                <a:ea typeface="Lato" pitchFamily="34" charset="-122"/>
                <a:cs typeface="Lato" pitchFamily="34" charset="-120"/>
              </a:rPr>
              <a:t>Paper 5: Word-Sense Disambiguation Using Statistical Models of Roget's Categories Trained on Large Corpora </a:t>
            </a:r>
            <a:endParaRPr lang="en-US" sz="2000" dirty="0"/>
          </a:p>
        </p:txBody>
      </p:sp>
      <p:sp>
        <p:nvSpPr>
          <p:cNvPr id="6" name="Text 4"/>
          <p:cNvSpPr/>
          <p:nvPr/>
        </p:nvSpPr>
        <p:spPr>
          <a:xfrm>
            <a:off x="1290919" y="2111187"/>
            <a:ext cx="11887200" cy="4383741"/>
          </a:xfrm>
          <a:prstGeom prst="rect">
            <a:avLst/>
          </a:prstGeom>
          <a:noFill/>
          <a:ln/>
        </p:spPr>
        <p:txBody>
          <a:bodyPr wrap="square" rtlCol="0" anchor="t"/>
          <a:lstStyle/>
          <a:p>
            <a:pPr algn="l">
              <a:lnSpc>
                <a:spcPct val="200000"/>
              </a:lnSpc>
            </a:pPr>
            <a:endParaRPr lang="en-US" sz="1750" dirty="0">
              <a:solidFill>
                <a:srgbClr val="4A4A45"/>
              </a:solidFill>
              <a:latin typeface="Lato" pitchFamily="34" charset="0"/>
              <a:ea typeface="Lato" pitchFamily="34" charset="-122"/>
              <a:cs typeface="Lato" pitchFamily="34" charset="-120"/>
            </a:endParaRPr>
          </a:p>
        </p:txBody>
      </p:sp>
      <p:sp>
        <p:nvSpPr>
          <p:cNvPr id="7" name="Text 4">
            <a:extLst>
              <a:ext uri="{FF2B5EF4-FFF2-40B4-BE49-F238E27FC236}">
                <a16:creationId xmlns:a16="http://schemas.microsoft.com/office/drawing/2014/main" id="{C8D62792-2904-2F98-B1BA-A576BFDE9B6D}"/>
              </a:ext>
            </a:extLst>
          </p:cNvPr>
          <p:cNvSpPr/>
          <p:nvPr/>
        </p:nvSpPr>
        <p:spPr>
          <a:xfrm>
            <a:off x="1443319" y="2263587"/>
            <a:ext cx="11887200" cy="4383741"/>
          </a:xfrm>
          <a:prstGeom prst="rect">
            <a:avLst/>
          </a:prstGeom>
          <a:noFill/>
          <a:ln/>
        </p:spPr>
        <p:txBody>
          <a:bodyPr wrap="square" rtlCol="0" anchor="t"/>
          <a:lstStyle/>
          <a:p>
            <a:pPr algn="l">
              <a:lnSpc>
                <a:spcPct val="200000"/>
              </a:lnSpc>
            </a:pPr>
            <a:r>
              <a:rPr lang="en-US" sz="1600" dirty="0">
                <a:solidFill>
                  <a:srgbClr val="4A4A45"/>
                </a:solidFill>
                <a:latin typeface="Lato" pitchFamily="34" charset="0"/>
                <a:ea typeface="Lato" pitchFamily="34" charset="-122"/>
                <a:cs typeface="Lato" pitchFamily="34" charset="-120"/>
              </a:rPr>
              <a:t> This paper describes a program that disambiguates English word senses in unrestricted text using statistical models of the major Roget's Thesaurus categories. Roget's categories serve as approximations of conceptual classes. The categories listed for a word in Roger's index tend to correspond to sense distinctions; thus selecting the most likely category provides a useful level of sense disambiguation. The selection of categories is accomplished by identifying and weighting words that are indicative of each category when seen in context, using a Bayesian theoretical framework.  </a:t>
            </a:r>
          </a:p>
          <a:p>
            <a:pPr algn="l">
              <a:lnSpc>
                <a:spcPct val="200000"/>
              </a:lnSpc>
            </a:pPr>
            <a:r>
              <a:rPr lang="en-US" sz="1600" dirty="0">
                <a:solidFill>
                  <a:srgbClr val="4A4A45"/>
                </a:solidFill>
                <a:latin typeface="Lato" pitchFamily="34" charset="0"/>
                <a:ea typeface="Lato" pitchFamily="34" charset="-122"/>
                <a:cs typeface="Lato" pitchFamily="34" charset="-120"/>
              </a:rPr>
              <a:t>Other statistical approaches have required special corpora or hand-labeled training examples for much of the lexicon. Our use of class models overcomes this knowledge acquisition bottleneck, enabling training on unrestricted monolingual text without human intervention. Applied to the 10 million word Grolier’s Encyclopedia, the system correctly disambiguated 92% of the instances of 12 polysemous words that have been previously studied in the literature. </a:t>
            </a:r>
          </a:p>
        </p:txBody>
      </p:sp>
    </p:spTree>
    <p:extLst>
      <p:ext uri="{BB962C8B-B14F-4D97-AF65-F5344CB8AC3E}">
        <p14:creationId xmlns:p14="http://schemas.microsoft.com/office/powerpoint/2010/main" val="3910281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txBody>
          <a:bodyPr/>
          <a:lstStyle/>
          <a:p>
            <a:endParaRPr lang="en-PK" dirty="0"/>
          </a:p>
        </p:txBody>
      </p:sp>
      <p:sp>
        <p:nvSpPr>
          <p:cNvPr id="4" name="Text 2"/>
          <p:cNvSpPr/>
          <p:nvPr/>
        </p:nvSpPr>
        <p:spPr>
          <a:xfrm>
            <a:off x="814309" y="758919"/>
            <a:ext cx="11664561" cy="951800"/>
          </a:xfrm>
          <a:prstGeom prst="rect">
            <a:avLst/>
          </a:prstGeom>
          <a:noFill/>
          <a:ln/>
        </p:spPr>
        <p:txBody>
          <a:bodyPr wrap="none" rtlCol="0" anchor="t"/>
          <a:lstStyle/>
          <a:p>
            <a:pPr marL="0" indent="0">
              <a:lnSpc>
                <a:spcPts val="5468"/>
              </a:lnSpc>
              <a:buNone/>
            </a:pPr>
            <a:r>
              <a:rPr lang="en-US" sz="2000" b="1" dirty="0">
                <a:solidFill>
                  <a:srgbClr val="282824"/>
                </a:solidFill>
                <a:latin typeface="Lato" pitchFamily="34" charset="0"/>
                <a:ea typeface="Lato" pitchFamily="34" charset="-122"/>
                <a:cs typeface="Lato" pitchFamily="34" charset="-120"/>
              </a:rPr>
              <a:t>References</a:t>
            </a:r>
            <a:endParaRPr lang="en-US" sz="2000" dirty="0"/>
          </a:p>
        </p:txBody>
      </p:sp>
      <p:sp>
        <p:nvSpPr>
          <p:cNvPr id="6" name="Text 4"/>
          <p:cNvSpPr/>
          <p:nvPr/>
        </p:nvSpPr>
        <p:spPr>
          <a:xfrm>
            <a:off x="1290919" y="2111187"/>
            <a:ext cx="11887200" cy="4383741"/>
          </a:xfrm>
          <a:prstGeom prst="rect">
            <a:avLst/>
          </a:prstGeom>
          <a:noFill/>
          <a:ln/>
        </p:spPr>
        <p:txBody>
          <a:bodyPr wrap="square" rtlCol="0" anchor="t"/>
          <a:lstStyle/>
          <a:p>
            <a:pPr algn="l">
              <a:lnSpc>
                <a:spcPct val="200000"/>
              </a:lnSpc>
            </a:pPr>
            <a:endParaRPr lang="en-US" sz="1750" dirty="0">
              <a:solidFill>
                <a:srgbClr val="4A4A45"/>
              </a:solidFill>
              <a:latin typeface="Lato" pitchFamily="34" charset="0"/>
              <a:ea typeface="Lato" pitchFamily="34" charset="-122"/>
              <a:cs typeface="Lato" pitchFamily="34" charset="-120"/>
            </a:endParaRPr>
          </a:p>
        </p:txBody>
      </p:sp>
      <p:sp>
        <p:nvSpPr>
          <p:cNvPr id="7" name="Text 4">
            <a:extLst>
              <a:ext uri="{FF2B5EF4-FFF2-40B4-BE49-F238E27FC236}">
                <a16:creationId xmlns:a16="http://schemas.microsoft.com/office/drawing/2014/main" id="{C8D62792-2904-2F98-B1BA-A576BFDE9B6D}"/>
              </a:ext>
            </a:extLst>
          </p:cNvPr>
          <p:cNvSpPr/>
          <p:nvPr/>
        </p:nvSpPr>
        <p:spPr>
          <a:xfrm>
            <a:off x="1443319" y="2263587"/>
            <a:ext cx="11887200" cy="4383741"/>
          </a:xfrm>
          <a:prstGeom prst="rect">
            <a:avLst/>
          </a:prstGeom>
          <a:noFill/>
          <a:ln/>
        </p:spPr>
        <p:txBody>
          <a:bodyPr wrap="square" rtlCol="0" anchor="t"/>
          <a:lstStyle/>
          <a:p>
            <a:pPr algn="l"/>
            <a:r>
              <a:rPr lang="en-US" sz="1600" dirty="0">
                <a:solidFill>
                  <a:srgbClr val="4A4A45"/>
                </a:solidFill>
                <a:latin typeface="Lato" pitchFamily="34" charset="0"/>
                <a:ea typeface="Lato" pitchFamily="34" charset="-122"/>
                <a:cs typeface="Lato" pitchFamily="34" charset="-120"/>
              </a:rPr>
              <a:t>Sanderson, Mark. "Word sense disambiguation and information retrieval." SIGIR’94: Proceedings of the Seventeenth Annual International ACM-SIGIR Conference on Research and Development in Information Retrieval, </a:t>
            </a:r>
            <a:r>
              <a:rPr lang="en-US" sz="1600" dirty="0" err="1">
                <a:solidFill>
                  <a:srgbClr val="4A4A45"/>
                </a:solidFill>
                <a:latin typeface="Lato" pitchFamily="34" charset="0"/>
                <a:ea typeface="Lato" pitchFamily="34" charset="-122"/>
                <a:cs typeface="Lato" pitchFamily="34" charset="-120"/>
              </a:rPr>
              <a:t>organised</a:t>
            </a:r>
            <a:r>
              <a:rPr lang="en-US" sz="1600" dirty="0">
                <a:solidFill>
                  <a:srgbClr val="4A4A45"/>
                </a:solidFill>
                <a:latin typeface="Lato" pitchFamily="34" charset="0"/>
                <a:ea typeface="Lato" pitchFamily="34" charset="-122"/>
                <a:cs typeface="Lato" pitchFamily="34" charset="-120"/>
              </a:rPr>
              <a:t> by Dublin City University. London: Springer London, 1994.</a:t>
            </a:r>
          </a:p>
          <a:p>
            <a:pPr algn="l"/>
            <a:endParaRPr lang="en-US" sz="1600" dirty="0">
              <a:solidFill>
                <a:srgbClr val="4A4A45"/>
              </a:solidFill>
              <a:latin typeface="Lato" pitchFamily="34" charset="0"/>
              <a:ea typeface="Lato" pitchFamily="34" charset="-122"/>
              <a:cs typeface="Lato" pitchFamily="34" charset="-120"/>
            </a:endParaRPr>
          </a:p>
          <a:p>
            <a:pPr algn="l"/>
            <a:r>
              <a:rPr lang="en-US" sz="1600" dirty="0" err="1">
                <a:solidFill>
                  <a:srgbClr val="4A4A45"/>
                </a:solidFill>
                <a:latin typeface="Lato" pitchFamily="34" charset="0"/>
                <a:ea typeface="Lato" pitchFamily="34" charset="-122"/>
                <a:cs typeface="Lato" pitchFamily="34" charset="-120"/>
              </a:rPr>
              <a:t>Raganato</a:t>
            </a:r>
            <a:r>
              <a:rPr lang="en-US" sz="1600" dirty="0">
                <a:solidFill>
                  <a:srgbClr val="4A4A45"/>
                </a:solidFill>
                <a:latin typeface="Lato" pitchFamily="34" charset="0"/>
                <a:ea typeface="Lato" pitchFamily="34" charset="-122"/>
                <a:cs typeface="Lato" pitchFamily="34" charset="-120"/>
              </a:rPr>
              <a:t>, Alessandro, Jose Camacho-</a:t>
            </a:r>
            <a:r>
              <a:rPr lang="en-US" sz="1600" dirty="0" err="1">
                <a:solidFill>
                  <a:srgbClr val="4A4A45"/>
                </a:solidFill>
                <a:latin typeface="Lato" pitchFamily="34" charset="0"/>
                <a:ea typeface="Lato" pitchFamily="34" charset="-122"/>
                <a:cs typeface="Lato" pitchFamily="34" charset="-120"/>
              </a:rPr>
              <a:t>Collados</a:t>
            </a:r>
            <a:r>
              <a:rPr lang="en-US" sz="1600" dirty="0">
                <a:solidFill>
                  <a:srgbClr val="4A4A45"/>
                </a:solidFill>
                <a:latin typeface="Lato" pitchFamily="34" charset="0"/>
                <a:ea typeface="Lato" pitchFamily="34" charset="-122"/>
                <a:cs typeface="Lato" pitchFamily="34" charset="-120"/>
              </a:rPr>
              <a:t>, and Roberto </a:t>
            </a:r>
            <a:r>
              <a:rPr lang="en-US" sz="1600" dirty="0" err="1">
                <a:solidFill>
                  <a:srgbClr val="4A4A45"/>
                </a:solidFill>
                <a:latin typeface="Lato" pitchFamily="34" charset="0"/>
                <a:ea typeface="Lato" pitchFamily="34" charset="-122"/>
                <a:cs typeface="Lato" pitchFamily="34" charset="-120"/>
              </a:rPr>
              <a:t>Navigli</a:t>
            </a:r>
            <a:r>
              <a:rPr lang="en-US" sz="1600" dirty="0">
                <a:solidFill>
                  <a:srgbClr val="4A4A45"/>
                </a:solidFill>
                <a:latin typeface="Lato" pitchFamily="34" charset="0"/>
                <a:ea typeface="Lato" pitchFamily="34" charset="-122"/>
                <a:cs typeface="Lato" pitchFamily="34" charset="-120"/>
              </a:rPr>
              <a:t>. "Word sense disambiguation: a </a:t>
            </a:r>
            <a:r>
              <a:rPr lang="en-US" sz="1600" dirty="0" err="1">
                <a:solidFill>
                  <a:srgbClr val="4A4A45"/>
                </a:solidFill>
                <a:latin typeface="Lato" pitchFamily="34" charset="0"/>
                <a:ea typeface="Lato" pitchFamily="34" charset="-122"/>
                <a:cs typeface="Lato" pitchFamily="34" charset="-120"/>
              </a:rPr>
              <a:t>uinified</a:t>
            </a:r>
            <a:r>
              <a:rPr lang="en-US" sz="1600" dirty="0">
                <a:solidFill>
                  <a:srgbClr val="4A4A45"/>
                </a:solidFill>
                <a:latin typeface="Lato" pitchFamily="34" charset="0"/>
                <a:ea typeface="Lato" pitchFamily="34" charset="-122"/>
                <a:cs typeface="Lato" pitchFamily="34" charset="-120"/>
              </a:rPr>
              <a:t> evaluation framework and empirical comparison." Proceedings of the 15th Conference of the European Chapter of the Association for Computational Linguistics: Volume 1, Long Papers. Vol. 1. 2017.</a:t>
            </a:r>
          </a:p>
          <a:p>
            <a:pPr algn="l"/>
            <a:endParaRPr lang="en-US" sz="1600" dirty="0">
              <a:solidFill>
                <a:srgbClr val="4A4A45"/>
              </a:solidFill>
              <a:latin typeface="Lato" pitchFamily="34" charset="0"/>
              <a:ea typeface="Lato" pitchFamily="34" charset="-122"/>
              <a:cs typeface="Lato" pitchFamily="34" charset="-120"/>
            </a:endParaRPr>
          </a:p>
          <a:p>
            <a:pPr algn="l"/>
            <a:r>
              <a:rPr lang="en-US" sz="1600" dirty="0">
                <a:solidFill>
                  <a:srgbClr val="4A4A45"/>
                </a:solidFill>
                <a:latin typeface="Lato" pitchFamily="34" charset="0"/>
                <a:ea typeface="Lato" pitchFamily="34" charset="-122"/>
                <a:cs typeface="Lato" pitchFamily="34" charset="-120"/>
              </a:rPr>
              <a:t>Vidhu </a:t>
            </a:r>
            <a:r>
              <a:rPr lang="en-US" sz="1600" dirty="0" err="1">
                <a:solidFill>
                  <a:srgbClr val="4A4A45"/>
                </a:solidFill>
                <a:latin typeface="Lato" pitchFamily="34" charset="0"/>
                <a:ea typeface="Lato" pitchFamily="34" charset="-122"/>
                <a:cs typeface="Lato" pitchFamily="34" charset="-120"/>
              </a:rPr>
              <a:t>Bhala</a:t>
            </a:r>
            <a:r>
              <a:rPr lang="en-US" sz="1600" dirty="0">
                <a:solidFill>
                  <a:srgbClr val="4A4A45"/>
                </a:solidFill>
                <a:latin typeface="Lato" pitchFamily="34" charset="0"/>
                <a:ea typeface="Lato" pitchFamily="34" charset="-122"/>
                <a:cs typeface="Lato" pitchFamily="34" charset="-120"/>
              </a:rPr>
              <a:t>, R. V., and S. </a:t>
            </a:r>
            <a:r>
              <a:rPr lang="en-US" sz="1600" dirty="0" err="1">
                <a:solidFill>
                  <a:srgbClr val="4A4A45"/>
                </a:solidFill>
                <a:latin typeface="Lato" pitchFamily="34" charset="0"/>
                <a:ea typeface="Lato" pitchFamily="34" charset="-122"/>
                <a:cs typeface="Lato" pitchFamily="34" charset="-120"/>
              </a:rPr>
              <a:t>Abirami</a:t>
            </a:r>
            <a:r>
              <a:rPr lang="en-US" sz="1600" dirty="0">
                <a:solidFill>
                  <a:srgbClr val="4A4A45"/>
                </a:solidFill>
                <a:latin typeface="Lato" pitchFamily="34" charset="0"/>
                <a:ea typeface="Lato" pitchFamily="34" charset="-122"/>
                <a:cs typeface="Lato" pitchFamily="34" charset="-120"/>
              </a:rPr>
              <a:t>. "Trends in word sense disambiguation." Artificial Intelligence Review 42 (2014): 159-171.</a:t>
            </a:r>
          </a:p>
          <a:p>
            <a:pPr algn="l"/>
            <a:endParaRPr lang="en-US" sz="1600" dirty="0">
              <a:solidFill>
                <a:srgbClr val="4A4A45"/>
              </a:solidFill>
              <a:latin typeface="Lato" pitchFamily="34" charset="0"/>
              <a:ea typeface="Lato" pitchFamily="34" charset="-122"/>
              <a:cs typeface="Lato" pitchFamily="34" charset="-120"/>
            </a:endParaRPr>
          </a:p>
          <a:p>
            <a:pPr algn="l"/>
            <a:r>
              <a:rPr lang="en-US" sz="1600" dirty="0">
                <a:solidFill>
                  <a:srgbClr val="4A4A45"/>
                </a:solidFill>
                <a:latin typeface="Lato" pitchFamily="34" charset="0"/>
                <a:ea typeface="Lato" pitchFamily="34" charset="-122"/>
                <a:cs typeface="Lato" pitchFamily="34" charset="-120"/>
              </a:rPr>
              <a:t>Agirre, </a:t>
            </a:r>
            <a:r>
              <a:rPr lang="en-US" sz="1600" dirty="0" err="1">
                <a:solidFill>
                  <a:srgbClr val="4A4A45"/>
                </a:solidFill>
                <a:latin typeface="Lato" pitchFamily="34" charset="0"/>
                <a:ea typeface="Lato" pitchFamily="34" charset="-122"/>
                <a:cs typeface="Lato" pitchFamily="34" charset="-120"/>
              </a:rPr>
              <a:t>Eneko</a:t>
            </a:r>
            <a:r>
              <a:rPr lang="en-US" sz="1600" dirty="0">
                <a:solidFill>
                  <a:srgbClr val="4A4A45"/>
                </a:solidFill>
                <a:latin typeface="Lato" pitchFamily="34" charset="0"/>
                <a:ea typeface="Lato" pitchFamily="34" charset="-122"/>
                <a:cs typeface="Lato" pitchFamily="34" charset="-120"/>
              </a:rPr>
              <a:t>, and Philip Edmonds, eds. Word sense disambiguation: Algorithms and applications. Vol. 33. Springer Science &amp; Business Media, 2007.</a:t>
            </a:r>
          </a:p>
          <a:p>
            <a:pPr algn="l"/>
            <a:endParaRPr lang="en-US" sz="1600" dirty="0">
              <a:solidFill>
                <a:srgbClr val="4A4A45"/>
              </a:solidFill>
              <a:latin typeface="Lato" pitchFamily="34" charset="0"/>
              <a:ea typeface="Lato" pitchFamily="34" charset="-122"/>
              <a:cs typeface="Lato" pitchFamily="34" charset="-120"/>
            </a:endParaRPr>
          </a:p>
          <a:p>
            <a:pPr algn="l"/>
            <a:r>
              <a:rPr lang="en-US" sz="1600" dirty="0" err="1">
                <a:solidFill>
                  <a:srgbClr val="4A4A45"/>
                </a:solidFill>
                <a:latin typeface="Lato" pitchFamily="34" charset="0"/>
                <a:ea typeface="Lato" pitchFamily="34" charset="-122"/>
                <a:cs typeface="Lato" pitchFamily="34" charset="-120"/>
              </a:rPr>
              <a:t>Yarowsky</a:t>
            </a:r>
            <a:r>
              <a:rPr lang="en-US" sz="1600" dirty="0">
                <a:solidFill>
                  <a:srgbClr val="4A4A45"/>
                </a:solidFill>
                <a:latin typeface="Lato" pitchFamily="34" charset="0"/>
                <a:ea typeface="Lato" pitchFamily="34" charset="-122"/>
                <a:cs typeface="Lato" pitchFamily="34" charset="-120"/>
              </a:rPr>
              <a:t>, David. "Word-sense disambiguation using statistical models of Roget’s categories trained on large corpora." COLING 1992 Volume 2: The 14th International Conference on Computational Linguistics. 1992.</a:t>
            </a:r>
          </a:p>
        </p:txBody>
      </p:sp>
    </p:spTree>
    <p:extLst>
      <p:ext uri="{BB962C8B-B14F-4D97-AF65-F5344CB8AC3E}">
        <p14:creationId xmlns:p14="http://schemas.microsoft.com/office/powerpoint/2010/main" val="519733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txBody>
          <a:bodyPr/>
          <a:lstStyle/>
          <a:p>
            <a:endParaRPr lang="en-PK"/>
          </a:p>
        </p:txBody>
      </p:sp>
      <p:sp>
        <p:nvSpPr>
          <p:cNvPr id="3" name="Shape 1"/>
          <p:cNvSpPr/>
          <p:nvPr/>
        </p:nvSpPr>
        <p:spPr>
          <a:xfrm>
            <a:off x="0" y="0"/>
            <a:ext cx="14630400" cy="8229600"/>
          </a:xfrm>
          <a:prstGeom prst="rect">
            <a:avLst/>
          </a:prstGeom>
          <a:solidFill>
            <a:srgbClr val="EFECE6"/>
          </a:solidFill>
          <a:ln/>
        </p:spPr>
        <p:txBody>
          <a:bodyPr/>
          <a:lstStyle/>
          <a:p>
            <a:endParaRPr lang="en-PK"/>
          </a:p>
        </p:txBody>
      </p:sp>
      <p:sp>
        <p:nvSpPr>
          <p:cNvPr id="6" name="Text 4"/>
          <p:cNvSpPr/>
          <p:nvPr/>
        </p:nvSpPr>
        <p:spPr>
          <a:xfrm>
            <a:off x="2639735" y="3696533"/>
            <a:ext cx="4435316" cy="1259205"/>
          </a:xfrm>
          <a:prstGeom prst="rect">
            <a:avLst/>
          </a:prstGeom>
          <a:noFill/>
          <a:ln/>
        </p:spPr>
        <p:txBody>
          <a:bodyPr wrap="square" rtlCol="0" anchor="t"/>
          <a:lstStyle/>
          <a:p>
            <a:pPr marL="0" indent="0">
              <a:lnSpc>
                <a:spcPts val="2480"/>
              </a:lnSpc>
              <a:buNone/>
            </a:pPr>
            <a:endParaRPr lang="en-US" sz="1550" dirty="0"/>
          </a:p>
        </p:txBody>
      </p:sp>
      <p:pic>
        <p:nvPicPr>
          <p:cNvPr id="5" name="Picture 4">
            <a:extLst>
              <a:ext uri="{FF2B5EF4-FFF2-40B4-BE49-F238E27FC236}">
                <a16:creationId xmlns:a16="http://schemas.microsoft.com/office/drawing/2014/main" id="{B33B48C6-43EA-71E0-004A-BC528DAC599B}"/>
              </a:ext>
            </a:extLst>
          </p:cNvPr>
          <p:cNvPicPr>
            <a:picLocks noChangeAspect="1"/>
          </p:cNvPicPr>
          <p:nvPr/>
        </p:nvPicPr>
        <p:blipFill>
          <a:blip r:embed="rId3"/>
          <a:stretch>
            <a:fillRect/>
          </a:stretch>
        </p:blipFill>
        <p:spPr>
          <a:xfrm>
            <a:off x="1" y="-5386"/>
            <a:ext cx="14630400" cy="8234986"/>
          </a:xfrm>
          <a:prstGeom prst="rect">
            <a:avLst/>
          </a:prstGeom>
        </p:spPr>
      </p:pic>
    </p:spTree>
    <p:extLst>
      <p:ext uri="{BB962C8B-B14F-4D97-AF65-F5344CB8AC3E}">
        <p14:creationId xmlns:p14="http://schemas.microsoft.com/office/powerpoint/2010/main" val="681640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1072"/>
            <a:ext cx="14630400" cy="8229600"/>
          </a:xfrm>
          <a:prstGeom prst="rect">
            <a:avLst/>
          </a:prstGeom>
          <a:solidFill>
            <a:srgbClr val="DDD6CC"/>
          </a:solidFill>
          <a:ln/>
        </p:spPr>
        <p:txBody>
          <a:bodyPr/>
          <a:lstStyle/>
          <a:p>
            <a:endParaRPr lang="en-PK"/>
          </a:p>
        </p:txBody>
      </p:sp>
      <p:sp>
        <p:nvSpPr>
          <p:cNvPr id="4" name="Text 2"/>
          <p:cNvSpPr/>
          <p:nvPr/>
        </p:nvSpPr>
        <p:spPr>
          <a:xfrm>
            <a:off x="2037993" y="1126899"/>
            <a:ext cx="8501658"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The Need for Yarowskis Algorithm</a:t>
            </a:r>
            <a:endParaRPr lang="en-US" sz="4374" dirty="0"/>
          </a:p>
        </p:txBody>
      </p:sp>
      <p:pic>
        <p:nvPicPr>
          <p:cNvPr id="5" name="Image 0" descr="preencoded.png"/>
          <p:cNvPicPr>
            <a:picLocks noChangeAspect="1"/>
          </p:cNvPicPr>
          <p:nvPr/>
        </p:nvPicPr>
        <p:blipFill>
          <a:blip r:embed="rId3"/>
          <a:stretch>
            <a:fillRect/>
          </a:stretch>
        </p:blipFill>
        <p:spPr>
          <a:xfrm>
            <a:off x="2037993" y="2265613"/>
            <a:ext cx="555427" cy="555427"/>
          </a:xfrm>
          <a:prstGeom prst="rect">
            <a:avLst/>
          </a:prstGeom>
        </p:spPr>
      </p:pic>
      <p:sp>
        <p:nvSpPr>
          <p:cNvPr id="6" name="Text 3"/>
          <p:cNvSpPr/>
          <p:nvPr/>
        </p:nvSpPr>
        <p:spPr>
          <a:xfrm>
            <a:off x="2037993" y="3043210"/>
            <a:ext cx="2777490" cy="347186"/>
          </a:xfrm>
          <a:prstGeom prst="rect">
            <a:avLst/>
          </a:prstGeom>
          <a:noFill/>
          <a:ln/>
        </p:spPr>
        <p:txBody>
          <a:bodyPr wrap="none" rtlCol="0" anchor="t"/>
          <a:lstStyle/>
          <a:p>
            <a:pPr marL="0" indent="0" algn="l">
              <a:lnSpc>
                <a:spcPts val="2734"/>
              </a:lnSpc>
              <a:buNone/>
            </a:pPr>
            <a:r>
              <a:rPr lang="en-US" sz="2187" b="1" dirty="0">
                <a:solidFill>
                  <a:srgbClr val="282824"/>
                </a:solidFill>
                <a:latin typeface="Lato" pitchFamily="34" charset="0"/>
                <a:ea typeface="Lato" pitchFamily="34" charset="-122"/>
                <a:cs typeface="Lato" pitchFamily="34" charset="-120"/>
              </a:rPr>
              <a:t>Ambiguous Words</a:t>
            </a:r>
            <a:endParaRPr lang="en-US" sz="2187" dirty="0"/>
          </a:p>
        </p:txBody>
      </p:sp>
      <p:sp>
        <p:nvSpPr>
          <p:cNvPr id="7" name="Text 4"/>
          <p:cNvSpPr/>
          <p:nvPr/>
        </p:nvSpPr>
        <p:spPr>
          <a:xfrm>
            <a:off x="2037993" y="3523627"/>
            <a:ext cx="3295888" cy="2132409"/>
          </a:xfrm>
          <a:prstGeom prst="rect">
            <a:avLst/>
          </a:prstGeom>
          <a:noFill/>
          <a:ln/>
        </p:spPr>
        <p:txBody>
          <a:bodyPr wrap="square" rtlCol="0" anchor="t"/>
          <a:lstStyle/>
          <a:p>
            <a:pPr marL="0" indent="0" algn="l">
              <a:lnSpc>
                <a:spcPts val="2799"/>
              </a:lnSpc>
              <a:buNone/>
            </a:pPr>
            <a:r>
              <a:rPr lang="en-US" sz="1750" dirty="0">
                <a:solidFill>
                  <a:srgbClr val="4A4A45"/>
                </a:solidFill>
                <a:latin typeface="Lato" pitchFamily="34" charset="0"/>
                <a:ea typeface="Lato" pitchFamily="34" charset="-122"/>
                <a:cs typeface="Lato" pitchFamily="34" charset="-120"/>
              </a:rPr>
              <a:t>Many common words have multiple meanings, leading to ambiguity in language. Resolving this ambiguity is crucial for accurate natural language processing.</a:t>
            </a:r>
            <a:endParaRPr lang="en-US" sz="1750" dirty="0"/>
          </a:p>
        </p:txBody>
      </p:sp>
      <p:pic>
        <p:nvPicPr>
          <p:cNvPr id="8" name="Image 1" descr="preencoded.png"/>
          <p:cNvPicPr>
            <a:picLocks noChangeAspect="1"/>
          </p:cNvPicPr>
          <p:nvPr/>
        </p:nvPicPr>
        <p:blipFill>
          <a:blip r:embed="rId4"/>
          <a:stretch>
            <a:fillRect/>
          </a:stretch>
        </p:blipFill>
        <p:spPr>
          <a:xfrm>
            <a:off x="5667137" y="2265613"/>
            <a:ext cx="555427" cy="555427"/>
          </a:xfrm>
          <a:prstGeom prst="rect">
            <a:avLst/>
          </a:prstGeom>
        </p:spPr>
      </p:pic>
      <p:sp>
        <p:nvSpPr>
          <p:cNvPr id="9" name="Text 5"/>
          <p:cNvSpPr/>
          <p:nvPr/>
        </p:nvSpPr>
        <p:spPr>
          <a:xfrm>
            <a:off x="5667137" y="3043210"/>
            <a:ext cx="2777490" cy="347186"/>
          </a:xfrm>
          <a:prstGeom prst="rect">
            <a:avLst/>
          </a:prstGeom>
          <a:noFill/>
          <a:ln/>
        </p:spPr>
        <p:txBody>
          <a:bodyPr wrap="none" rtlCol="0" anchor="t"/>
          <a:lstStyle/>
          <a:p>
            <a:pPr marL="0" indent="0" algn="l">
              <a:lnSpc>
                <a:spcPts val="2734"/>
              </a:lnSpc>
              <a:buNone/>
            </a:pPr>
            <a:r>
              <a:rPr lang="en-US" sz="2187" b="1" dirty="0">
                <a:solidFill>
                  <a:srgbClr val="282824"/>
                </a:solidFill>
                <a:latin typeface="Lato" pitchFamily="34" charset="0"/>
                <a:ea typeface="Lato" pitchFamily="34" charset="-122"/>
                <a:cs typeface="Lato" pitchFamily="34" charset="-120"/>
              </a:rPr>
              <a:t>Contextual Clues</a:t>
            </a:r>
            <a:endParaRPr lang="en-US" sz="2187" dirty="0"/>
          </a:p>
        </p:txBody>
      </p:sp>
      <p:sp>
        <p:nvSpPr>
          <p:cNvPr id="10" name="Text 6"/>
          <p:cNvSpPr/>
          <p:nvPr/>
        </p:nvSpPr>
        <p:spPr>
          <a:xfrm>
            <a:off x="5667137" y="3523627"/>
            <a:ext cx="3296007" cy="2132409"/>
          </a:xfrm>
          <a:prstGeom prst="rect">
            <a:avLst/>
          </a:prstGeom>
          <a:noFill/>
          <a:ln/>
        </p:spPr>
        <p:txBody>
          <a:bodyPr wrap="square" rtlCol="0" anchor="t"/>
          <a:lstStyle/>
          <a:p>
            <a:pPr marL="0" indent="0" algn="l">
              <a:lnSpc>
                <a:spcPts val="2799"/>
              </a:lnSpc>
              <a:buNone/>
            </a:pPr>
            <a:r>
              <a:rPr lang="en-US" sz="1750" dirty="0">
                <a:solidFill>
                  <a:srgbClr val="4A4A45"/>
                </a:solidFill>
                <a:latin typeface="Lato" pitchFamily="34" charset="0"/>
                <a:ea typeface="Lato" pitchFamily="34" charset="-122"/>
                <a:cs typeface="Lato" pitchFamily="34" charset="-120"/>
              </a:rPr>
              <a:t>The meaning of an ambiguous word is often determined by the surrounding context. Yarowskis algorithm leverages these contextual clues to infer the correct word sense.</a:t>
            </a:r>
            <a:endParaRPr lang="en-US" sz="1750" dirty="0"/>
          </a:p>
        </p:txBody>
      </p:sp>
      <p:pic>
        <p:nvPicPr>
          <p:cNvPr id="11" name="Image 2" descr="preencoded.png"/>
          <p:cNvPicPr>
            <a:picLocks noChangeAspect="1"/>
          </p:cNvPicPr>
          <p:nvPr/>
        </p:nvPicPr>
        <p:blipFill>
          <a:blip r:embed="rId5"/>
          <a:stretch>
            <a:fillRect/>
          </a:stretch>
        </p:blipFill>
        <p:spPr>
          <a:xfrm>
            <a:off x="9296400" y="2265613"/>
            <a:ext cx="555427" cy="555427"/>
          </a:xfrm>
          <a:prstGeom prst="rect">
            <a:avLst/>
          </a:prstGeom>
        </p:spPr>
      </p:pic>
      <p:sp>
        <p:nvSpPr>
          <p:cNvPr id="12" name="Text 7"/>
          <p:cNvSpPr/>
          <p:nvPr/>
        </p:nvSpPr>
        <p:spPr>
          <a:xfrm>
            <a:off x="9296400" y="3043210"/>
            <a:ext cx="2777490" cy="347186"/>
          </a:xfrm>
          <a:prstGeom prst="rect">
            <a:avLst/>
          </a:prstGeom>
          <a:noFill/>
          <a:ln/>
        </p:spPr>
        <p:txBody>
          <a:bodyPr wrap="none" rtlCol="0" anchor="t"/>
          <a:lstStyle/>
          <a:p>
            <a:pPr marL="0" indent="0" algn="l">
              <a:lnSpc>
                <a:spcPts val="2734"/>
              </a:lnSpc>
              <a:buNone/>
            </a:pPr>
            <a:r>
              <a:rPr lang="en-US" sz="2187" b="1" dirty="0">
                <a:solidFill>
                  <a:srgbClr val="282824"/>
                </a:solidFill>
                <a:latin typeface="Lato" pitchFamily="34" charset="0"/>
                <a:ea typeface="Lato" pitchFamily="34" charset="-122"/>
                <a:cs typeface="Lato" pitchFamily="34" charset="-120"/>
              </a:rPr>
              <a:t>Machine Learning</a:t>
            </a:r>
            <a:endParaRPr lang="en-US" sz="2187" dirty="0"/>
          </a:p>
        </p:txBody>
      </p:sp>
      <p:sp>
        <p:nvSpPr>
          <p:cNvPr id="13" name="Text 8"/>
          <p:cNvSpPr/>
          <p:nvPr/>
        </p:nvSpPr>
        <p:spPr>
          <a:xfrm>
            <a:off x="9296400" y="3523627"/>
            <a:ext cx="3296007" cy="2132409"/>
          </a:xfrm>
          <a:prstGeom prst="rect">
            <a:avLst/>
          </a:prstGeom>
          <a:noFill/>
          <a:ln/>
        </p:spPr>
        <p:txBody>
          <a:bodyPr wrap="square" rtlCol="0" anchor="t"/>
          <a:lstStyle/>
          <a:p>
            <a:pPr marL="0" indent="0" algn="l">
              <a:lnSpc>
                <a:spcPts val="2799"/>
              </a:lnSpc>
              <a:buNone/>
            </a:pPr>
            <a:r>
              <a:rPr lang="en-US" sz="1750" dirty="0">
                <a:solidFill>
                  <a:srgbClr val="4A4A45"/>
                </a:solidFill>
                <a:latin typeface="Lato" pitchFamily="34" charset="0"/>
                <a:ea typeface="Lato" pitchFamily="34" charset="-122"/>
                <a:cs typeface="Lato" pitchFamily="34" charset="-120"/>
              </a:rPr>
              <a:t>Yarowskis algorithm uses a statistical, machine learning-based approach to word sense disambiguation. This allows it to be more robust and accurate than rule-based methods.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txBody>
          <a:bodyPr/>
          <a:lstStyle/>
          <a:p>
            <a:endParaRPr lang="en-PK"/>
          </a:p>
        </p:txBody>
      </p:sp>
      <p:sp>
        <p:nvSpPr>
          <p:cNvPr id="3" name="Shape 1"/>
          <p:cNvSpPr/>
          <p:nvPr/>
        </p:nvSpPr>
        <p:spPr>
          <a:xfrm>
            <a:off x="0" y="0"/>
            <a:ext cx="14630400" cy="8229600"/>
          </a:xfrm>
          <a:prstGeom prst="rect">
            <a:avLst/>
          </a:prstGeom>
          <a:solidFill>
            <a:srgbClr val="EFECE6"/>
          </a:solidFill>
          <a:ln/>
        </p:spPr>
        <p:txBody>
          <a:bodyPr/>
          <a:lstStyle/>
          <a:p>
            <a:endParaRPr lang="en-PK"/>
          </a:p>
        </p:txBody>
      </p:sp>
      <p:sp>
        <p:nvSpPr>
          <p:cNvPr id="6" name="Text 4"/>
          <p:cNvSpPr/>
          <p:nvPr/>
        </p:nvSpPr>
        <p:spPr>
          <a:xfrm>
            <a:off x="2639735" y="3696533"/>
            <a:ext cx="4435316" cy="1259205"/>
          </a:xfrm>
          <a:prstGeom prst="rect">
            <a:avLst/>
          </a:prstGeom>
          <a:noFill/>
          <a:ln/>
        </p:spPr>
        <p:txBody>
          <a:bodyPr wrap="square" rtlCol="0" anchor="t"/>
          <a:lstStyle/>
          <a:p>
            <a:pPr marL="0" indent="0">
              <a:lnSpc>
                <a:spcPts val="2480"/>
              </a:lnSpc>
              <a:buNone/>
            </a:pPr>
            <a:endParaRPr lang="en-US" sz="1550" dirty="0"/>
          </a:p>
        </p:txBody>
      </p:sp>
      <p:pic>
        <p:nvPicPr>
          <p:cNvPr id="14" name="Picture 13">
            <a:extLst>
              <a:ext uri="{FF2B5EF4-FFF2-40B4-BE49-F238E27FC236}">
                <a16:creationId xmlns:a16="http://schemas.microsoft.com/office/drawing/2014/main" id="{E6D9CBEC-C8E0-9F3B-A0CD-E9A736F2A6B0}"/>
              </a:ext>
            </a:extLst>
          </p:cNvPr>
          <p:cNvPicPr>
            <a:picLocks noChangeAspect="1"/>
          </p:cNvPicPr>
          <p:nvPr/>
        </p:nvPicPr>
        <p:blipFill>
          <a:blip r:embed="rId3"/>
          <a:stretch>
            <a:fillRect/>
          </a:stretch>
        </p:blipFill>
        <p:spPr>
          <a:xfrm>
            <a:off x="0" y="0"/>
            <a:ext cx="14630400" cy="8229600"/>
          </a:xfrm>
          <a:prstGeom prst="rect">
            <a:avLst/>
          </a:prstGeom>
        </p:spPr>
      </p:pic>
    </p:spTree>
    <p:extLst>
      <p:ext uri="{BB962C8B-B14F-4D97-AF65-F5344CB8AC3E}">
        <p14:creationId xmlns:p14="http://schemas.microsoft.com/office/powerpoint/2010/main" val="3554907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2"/>
          <p:cNvSpPr/>
          <p:nvPr/>
        </p:nvSpPr>
        <p:spPr>
          <a:xfrm>
            <a:off x="9784080" y="1353712"/>
            <a:ext cx="4121016" cy="1698324"/>
          </a:xfrm>
          <a:prstGeom prst="rect">
            <a:avLst/>
          </a:prstGeom>
        </p:spPr>
        <p:txBody>
          <a:bodyPr vert="horz" lIns="91440" tIns="45720" rIns="91440" bIns="45720" rtlCol="0" anchor="t">
            <a:normAutofit/>
          </a:bodyPr>
          <a:lstStyle/>
          <a:p>
            <a:pPr marL="0" indent="0">
              <a:lnSpc>
                <a:spcPct val="90000"/>
              </a:lnSpc>
              <a:spcBef>
                <a:spcPct val="0"/>
              </a:spcBef>
              <a:spcAft>
                <a:spcPts val="600"/>
              </a:spcAft>
            </a:pPr>
            <a:r>
              <a:rPr lang="en-US" sz="3800" b="1" kern="1200" dirty="0">
                <a:solidFill>
                  <a:schemeClr val="tx1"/>
                </a:solidFill>
                <a:latin typeface="+mj-lt"/>
                <a:ea typeface="+mj-ea"/>
                <a:cs typeface="+mj-cs"/>
              </a:rPr>
              <a:t>The Math</a:t>
            </a:r>
            <a:r>
              <a:rPr lang="en-US" sz="3800" b="1" dirty="0">
                <a:latin typeface="+mj-lt"/>
                <a:ea typeface="+mj-ea"/>
                <a:cs typeface="+mj-cs"/>
              </a:rPr>
              <a:t>ematics</a:t>
            </a:r>
            <a:r>
              <a:rPr lang="en-US" sz="3800" b="1" kern="1200" dirty="0">
                <a:solidFill>
                  <a:schemeClr val="tx1"/>
                </a:solidFill>
                <a:latin typeface="+mj-lt"/>
                <a:ea typeface="+mj-ea"/>
                <a:cs typeface="+mj-cs"/>
              </a:rPr>
              <a:t> Behind Yarowskis Algorithm</a:t>
            </a:r>
            <a:endParaRPr lang="en-US" sz="3800" kern="1200" dirty="0">
              <a:solidFill>
                <a:schemeClr val="tx1"/>
              </a:solidFill>
              <a:latin typeface="+mj-lt"/>
              <a:ea typeface="+mj-ea"/>
              <a:cs typeface="+mj-cs"/>
            </a:endParaRPr>
          </a:p>
        </p:txBody>
      </p:sp>
      <p:sp>
        <p:nvSpPr>
          <p:cNvPr id="1031" name="Rectangle 1030">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91748" cy="82296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Bayes' Rule – Explained For Beginners">
            <a:extLst>
              <a:ext uri="{FF2B5EF4-FFF2-40B4-BE49-F238E27FC236}">
                <a16:creationId xmlns:a16="http://schemas.microsoft.com/office/drawing/2014/main" id="{D874A6F1-DA51-5689-B32A-F90D008EEC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454" t="3337" r="11468" b="5439"/>
          <a:stretch/>
        </p:blipFill>
        <p:spPr bwMode="auto">
          <a:xfrm>
            <a:off x="803082" y="1833480"/>
            <a:ext cx="7466274" cy="4570585"/>
          </a:xfrm>
          <a:prstGeom prst="rect">
            <a:avLst/>
          </a:prstGeom>
          <a:noFill/>
          <a:extLst>
            <a:ext uri="{909E8E84-426E-40DD-AFC4-6F175D3DCCD1}">
              <a14:hiddenFill xmlns:a14="http://schemas.microsoft.com/office/drawing/2010/main">
                <a:solidFill>
                  <a:srgbClr val="FFFFFF"/>
                </a:solidFill>
              </a14:hiddenFill>
            </a:ext>
          </a:extLst>
        </p:spPr>
      </p:pic>
      <p:cxnSp>
        <p:nvCxnSpPr>
          <p:cNvPr id="1033" name="Straight Connector 1032">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839268" y="1045375"/>
            <a:ext cx="884326"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075648A-CD2B-D4E6-7150-1812109195DE}"/>
              </a:ext>
            </a:extLst>
          </p:cNvPr>
          <p:cNvSpPr txBox="1"/>
          <p:nvPr/>
        </p:nvSpPr>
        <p:spPr>
          <a:xfrm>
            <a:off x="9784080" y="3052036"/>
            <a:ext cx="4121016" cy="4318823"/>
          </a:xfrm>
          <a:prstGeom prst="rect">
            <a:avLst/>
          </a:prstGeom>
        </p:spPr>
        <p:txBody>
          <a:bodyPr vert="horz" lIns="91440" tIns="45720" rIns="91440" bIns="45720" rtlCol="0">
            <a:normAutofit/>
          </a:bodyPr>
          <a:lstStyle/>
          <a:p>
            <a:pPr marL="0" indent="-228600">
              <a:lnSpc>
                <a:spcPct val="90000"/>
              </a:lnSpc>
              <a:spcAft>
                <a:spcPts val="600"/>
              </a:spcAft>
              <a:buFont typeface="Arial" panose="020B0604020202020204" pitchFamily="34" charset="0"/>
              <a:buChar char="•"/>
            </a:pPr>
            <a:r>
              <a:rPr lang="en-US" sz="1700"/>
              <a:t>Yarowskis algorithm is grounded in Bayesian probability theory, which allows it to leverage contextual clues to determine the most likely word sense. The algorithm calculates the conditional probability of each possible word sense given the surrounding context, and then selects the sense with the highest probability.</a:t>
            </a:r>
          </a:p>
          <a:p>
            <a:pPr indent="-228600">
              <a:lnSpc>
                <a:spcPct val="90000"/>
              </a:lnSpc>
              <a:spcAft>
                <a:spcPts val="600"/>
              </a:spcAft>
              <a:buFont typeface="Arial" panose="020B0604020202020204" pitchFamily="34" charset="0"/>
              <a:buChar char="•"/>
            </a:pPr>
            <a:r>
              <a:rPr lang="en-US" sz="1700"/>
              <a:t>At the core of the algorithm is the idea that the probability of a word sense depends on the probability of the context occurring with that sense. By analyzing a large corpus of text, the algorithm can build up statistical models of how different word senses are used in different contexts.</a:t>
            </a:r>
          </a:p>
          <a:p>
            <a:pPr marL="0" indent="-228600">
              <a:lnSpc>
                <a:spcPct val="90000"/>
              </a:lnSpc>
              <a:spcAft>
                <a:spcPts val="600"/>
              </a:spcAft>
              <a:buFont typeface="Arial" panose="020B0604020202020204" pitchFamily="34" charset="0"/>
              <a:buChar char="•"/>
            </a:pPr>
            <a:endParaRPr lang="en-US" sz="17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txBody>
          <a:bodyPr/>
          <a:lstStyle/>
          <a:p>
            <a:endParaRPr lang="en-PK"/>
          </a:p>
        </p:txBody>
      </p:sp>
      <p:sp>
        <p:nvSpPr>
          <p:cNvPr id="3" name="Shape 1"/>
          <p:cNvSpPr/>
          <p:nvPr/>
        </p:nvSpPr>
        <p:spPr>
          <a:xfrm>
            <a:off x="0" y="0"/>
            <a:ext cx="14630400" cy="8229600"/>
          </a:xfrm>
          <a:prstGeom prst="rect">
            <a:avLst/>
          </a:prstGeom>
          <a:solidFill>
            <a:srgbClr val="EFECE6"/>
          </a:solidFill>
          <a:ln/>
        </p:spPr>
        <p:txBody>
          <a:bodyPr/>
          <a:lstStyle/>
          <a:p>
            <a:endParaRPr lang="en-PK"/>
          </a:p>
        </p:txBody>
      </p:sp>
      <p:sp>
        <p:nvSpPr>
          <p:cNvPr id="4" name="Text 2"/>
          <p:cNvSpPr/>
          <p:nvPr/>
        </p:nvSpPr>
        <p:spPr>
          <a:xfrm>
            <a:off x="3570565" y="433626"/>
            <a:ext cx="7489269" cy="985361"/>
          </a:xfrm>
          <a:prstGeom prst="rect">
            <a:avLst/>
          </a:prstGeom>
          <a:noFill/>
          <a:ln/>
        </p:spPr>
        <p:txBody>
          <a:bodyPr wrap="square" rtlCol="0" anchor="t"/>
          <a:lstStyle/>
          <a:p>
            <a:pPr marL="0" indent="0">
              <a:lnSpc>
                <a:spcPts val="3880"/>
              </a:lnSpc>
              <a:buNone/>
            </a:pPr>
            <a:r>
              <a:rPr lang="en-US" sz="3104" b="1" dirty="0">
                <a:solidFill>
                  <a:srgbClr val="282824"/>
                </a:solidFill>
                <a:latin typeface="Lato" pitchFamily="34" charset="0"/>
                <a:ea typeface="Lato" pitchFamily="34" charset="-122"/>
                <a:cs typeface="Lato" pitchFamily="34" charset="-120"/>
              </a:rPr>
              <a:t>Probability Distributions in Yarowskis Algorithm</a:t>
            </a:r>
            <a:endParaRPr lang="en-US" sz="3104" dirty="0"/>
          </a:p>
        </p:txBody>
      </p:sp>
      <p:sp>
        <p:nvSpPr>
          <p:cNvPr id="5" name="Text 3"/>
          <p:cNvSpPr/>
          <p:nvPr/>
        </p:nvSpPr>
        <p:spPr>
          <a:xfrm>
            <a:off x="3570565" y="1734264"/>
            <a:ext cx="7489269" cy="756523"/>
          </a:xfrm>
          <a:prstGeom prst="rect">
            <a:avLst/>
          </a:prstGeom>
          <a:noFill/>
          <a:ln/>
        </p:spPr>
        <p:txBody>
          <a:bodyPr wrap="square" rtlCol="0" anchor="t"/>
          <a:lstStyle/>
          <a:p>
            <a:pPr marL="0" indent="0">
              <a:lnSpc>
                <a:spcPts val="1986"/>
              </a:lnSpc>
              <a:buNone/>
            </a:pPr>
            <a:r>
              <a:rPr lang="en-US" sz="1242" dirty="0">
                <a:solidFill>
                  <a:srgbClr val="4A4A45"/>
                </a:solidFill>
                <a:latin typeface="Lato" pitchFamily="34" charset="0"/>
                <a:ea typeface="Lato" pitchFamily="34" charset="-122"/>
                <a:cs typeface="Lato" pitchFamily="34" charset="-120"/>
              </a:rPr>
              <a:t>Yarowskis algorithm for word sense disambiguation relies on the use of probability distributions to capture the likelihood of a word having a particular meaning given its context. The key probability distributions used are:</a:t>
            </a:r>
            <a:endParaRPr lang="en-US" sz="1242" dirty="0"/>
          </a:p>
        </p:txBody>
      </p:sp>
      <p:pic>
        <p:nvPicPr>
          <p:cNvPr id="6" name="Image 0" descr="preencoded.png"/>
          <p:cNvPicPr>
            <a:picLocks noChangeAspect="1"/>
          </p:cNvPicPr>
          <p:nvPr/>
        </p:nvPicPr>
        <p:blipFill>
          <a:blip r:embed="rId3"/>
          <a:stretch>
            <a:fillRect/>
          </a:stretch>
        </p:blipFill>
        <p:spPr>
          <a:xfrm>
            <a:off x="3570565" y="2668072"/>
            <a:ext cx="7489269" cy="3720941"/>
          </a:xfrm>
          <a:prstGeom prst="rect">
            <a:avLst/>
          </a:prstGeom>
        </p:spPr>
      </p:pic>
      <p:sp>
        <p:nvSpPr>
          <p:cNvPr id="7" name="Shape 4"/>
          <p:cNvSpPr/>
          <p:nvPr/>
        </p:nvSpPr>
        <p:spPr>
          <a:xfrm>
            <a:off x="5085159" y="6546771"/>
            <a:ext cx="157639" cy="157639"/>
          </a:xfrm>
          <a:prstGeom prst="roundRect">
            <a:avLst>
              <a:gd name="adj" fmla="val 11601"/>
            </a:avLst>
          </a:prstGeom>
          <a:solidFill>
            <a:srgbClr val="282824"/>
          </a:solidFill>
          <a:ln/>
        </p:spPr>
        <p:txBody>
          <a:bodyPr/>
          <a:lstStyle/>
          <a:p>
            <a:endParaRPr lang="en-PK"/>
          </a:p>
        </p:txBody>
      </p:sp>
      <p:sp>
        <p:nvSpPr>
          <p:cNvPr id="8" name="Text 5"/>
          <p:cNvSpPr/>
          <p:nvPr/>
        </p:nvSpPr>
        <p:spPr>
          <a:xfrm>
            <a:off x="5321618" y="6546771"/>
            <a:ext cx="987981" cy="157639"/>
          </a:xfrm>
          <a:prstGeom prst="rect">
            <a:avLst/>
          </a:prstGeom>
          <a:noFill/>
          <a:ln/>
        </p:spPr>
        <p:txBody>
          <a:bodyPr wrap="none" rtlCol="0" anchor="t"/>
          <a:lstStyle/>
          <a:p>
            <a:pPr marL="0" indent="0">
              <a:lnSpc>
                <a:spcPts val="1242"/>
              </a:lnSpc>
              <a:buNone/>
            </a:pPr>
            <a:r>
              <a:rPr lang="en-US" sz="1242" dirty="0">
                <a:solidFill>
                  <a:srgbClr val="4A4A45"/>
                </a:solidFill>
                <a:latin typeface="Lato" pitchFamily="34" charset="0"/>
                <a:ea typeface="Lato" pitchFamily="34" charset="-122"/>
                <a:cs typeface="Lato" pitchFamily="34" charset="-120"/>
              </a:rPr>
              <a:t>P(sense|word)</a:t>
            </a:r>
            <a:endParaRPr lang="en-US" sz="1242" dirty="0"/>
          </a:p>
        </p:txBody>
      </p:sp>
      <p:sp>
        <p:nvSpPr>
          <p:cNvPr id="9" name="Shape 6"/>
          <p:cNvSpPr/>
          <p:nvPr/>
        </p:nvSpPr>
        <p:spPr>
          <a:xfrm>
            <a:off x="6546056" y="6546771"/>
            <a:ext cx="157639" cy="157639"/>
          </a:xfrm>
          <a:prstGeom prst="roundRect">
            <a:avLst>
              <a:gd name="adj" fmla="val 11601"/>
            </a:avLst>
          </a:prstGeom>
          <a:solidFill>
            <a:srgbClr val="626259"/>
          </a:solidFill>
          <a:ln/>
        </p:spPr>
        <p:txBody>
          <a:bodyPr/>
          <a:lstStyle/>
          <a:p>
            <a:endParaRPr lang="en-PK"/>
          </a:p>
        </p:txBody>
      </p:sp>
      <p:sp>
        <p:nvSpPr>
          <p:cNvPr id="10" name="Text 7"/>
          <p:cNvSpPr/>
          <p:nvPr/>
        </p:nvSpPr>
        <p:spPr>
          <a:xfrm>
            <a:off x="6782514" y="6546771"/>
            <a:ext cx="985480" cy="157639"/>
          </a:xfrm>
          <a:prstGeom prst="rect">
            <a:avLst/>
          </a:prstGeom>
          <a:noFill/>
          <a:ln/>
        </p:spPr>
        <p:txBody>
          <a:bodyPr wrap="none" rtlCol="0" anchor="t"/>
          <a:lstStyle/>
          <a:p>
            <a:pPr marL="0" indent="0">
              <a:lnSpc>
                <a:spcPts val="1242"/>
              </a:lnSpc>
              <a:buNone/>
            </a:pPr>
            <a:r>
              <a:rPr lang="en-US" sz="1242" dirty="0">
                <a:solidFill>
                  <a:srgbClr val="4A4A45"/>
                </a:solidFill>
                <a:latin typeface="Lato" pitchFamily="34" charset="0"/>
                <a:ea typeface="Lato" pitchFamily="34" charset="-122"/>
                <a:cs typeface="Lato" pitchFamily="34" charset="-120"/>
              </a:rPr>
              <a:t>P(word|sense)</a:t>
            </a:r>
            <a:endParaRPr lang="en-US" sz="1242" dirty="0"/>
          </a:p>
        </p:txBody>
      </p:sp>
      <p:sp>
        <p:nvSpPr>
          <p:cNvPr id="11" name="Shape 8"/>
          <p:cNvSpPr/>
          <p:nvPr/>
        </p:nvSpPr>
        <p:spPr>
          <a:xfrm>
            <a:off x="8004453" y="6546771"/>
            <a:ext cx="157639" cy="157639"/>
          </a:xfrm>
          <a:prstGeom prst="roundRect">
            <a:avLst>
              <a:gd name="adj" fmla="val 11601"/>
            </a:avLst>
          </a:prstGeom>
          <a:solidFill>
            <a:srgbClr val="9A9A8F"/>
          </a:solidFill>
          <a:ln/>
        </p:spPr>
        <p:txBody>
          <a:bodyPr/>
          <a:lstStyle/>
          <a:p>
            <a:endParaRPr lang="en-PK"/>
          </a:p>
        </p:txBody>
      </p:sp>
      <p:sp>
        <p:nvSpPr>
          <p:cNvPr id="12" name="Text 9"/>
          <p:cNvSpPr/>
          <p:nvPr/>
        </p:nvSpPr>
        <p:spPr>
          <a:xfrm>
            <a:off x="8240911" y="6546771"/>
            <a:ext cx="1146691" cy="157639"/>
          </a:xfrm>
          <a:prstGeom prst="rect">
            <a:avLst/>
          </a:prstGeom>
          <a:noFill/>
          <a:ln/>
        </p:spPr>
        <p:txBody>
          <a:bodyPr wrap="none" rtlCol="0" anchor="t"/>
          <a:lstStyle/>
          <a:p>
            <a:pPr marL="0" indent="0">
              <a:lnSpc>
                <a:spcPts val="1242"/>
              </a:lnSpc>
              <a:buNone/>
            </a:pPr>
            <a:r>
              <a:rPr lang="en-US" sz="1242" dirty="0">
                <a:solidFill>
                  <a:srgbClr val="4A4A45"/>
                </a:solidFill>
                <a:latin typeface="Lato" pitchFamily="34" charset="0"/>
                <a:ea typeface="Lato" pitchFamily="34" charset="-122"/>
                <a:cs typeface="Lato" pitchFamily="34" charset="-120"/>
              </a:rPr>
              <a:t>P(context|sense)</a:t>
            </a:r>
            <a:endParaRPr lang="en-US" sz="1242" dirty="0"/>
          </a:p>
        </p:txBody>
      </p:sp>
      <p:sp>
        <p:nvSpPr>
          <p:cNvPr id="13" name="Text 10"/>
          <p:cNvSpPr/>
          <p:nvPr/>
        </p:nvSpPr>
        <p:spPr>
          <a:xfrm>
            <a:off x="3570565" y="7039332"/>
            <a:ext cx="7489269" cy="756523"/>
          </a:xfrm>
          <a:prstGeom prst="rect">
            <a:avLst/>
          </a:prstGeom>
          <a:noFill/>
          <a:ln/>
        </p:spPr>
        <p:txBody>
          <a:bodyPr wrap="square" rtlCol="0" anchor="t"/>
          <a:lstStyle/>
          <a:p>
            <a:pPr marL="0" indent="0">
              <a:lnSpc>
                <a:spcPts val="1986"/>
              </a:lnSpc>
              <a:buNone/>
            </a:pPr>
            <a:r>
              <a:rPr lang="en-US" sz="1242" dirty="0">
                <a:solidFill>
                  <a:srgbClr val="4A4A45"/>
                </a:solidFill>
                <a:latin typeface="Lato" pitchFamily="34" charset="0"/>
                <a:ea typeface="Lato" pitchFamily="34" charset="-122"/>
                <a:cs typeface="Lato" pitchFamily="34" charset="-120"/>
              </a:rPr>
              <a:t>These probability distributions are estimated from large corpora of text data and are a crucial component of the Bayesian inference process used by Yarowskis algorithm to determine the most likely sense of an ambiguous word.</a:t>
            </a:r>
            <a:endParaRPr lang="en-US" sz="1242"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txBody>
          <a:bodyPr/>
          <a:lstStyle/>
          <a:p>
            <a:endParaRPr lang="en-PK"/>
          </a:p>
        </p:txBody>
      </p:sp>
      <p:sp>
        <p:nvSpPr>
          <p:cNvPr id="3" name="Shape 1"/>
          <p:cNvSpPr/>
          <p:nvPr/>
        </p:nvSpPr>
        <p:spPr>
          <a:xfrm>
            <a:off x="0" y="0"/>
            <a:ext cx="14630400" cy="8230553"/>
          </a:xfrm>
          <a:prstGeom prst="rect">
            <a:avLst/>
          </a:prstGeom>
          <a:solidFill>
            <a:srgbClr val="EFECE6"/>
          </a:solidFill>
          <a:ln/>
        </p:spPr>
        <p:txBody>
          <a:bodyPr/>
          <a:lstStyle/>
          <a:p>
            <a:endParaRPr lang="en-PK"/>
          </a:p>
        </p:txBody>
      </p:sp>
      <p:pic>
        <p:nvPicPr>
          <p:cNvPr id="4" name="Image 0" descr="preencoded.png"/>
          <p:cNvPicPr>
            <a:picLocks noChangeAspect="1"/>
          </p:cNvPicPr>
          <p:nvPr/>
        </p:nvPicPr>
        <p:blipFill>
          <a:blip r:embed="rId3"/>
          <a:stretch>
            <a:fillRect/>
          </a:stretch>
        </p:blipFill>
        <p:spPr>
          <a:xfrm>
            <a:off x="0" y="0"/>
            <a:ext cx="14630400" cy="2015847"/>
          </a:xfrm>
          <a:prstGeom prst="rect">
            <a:avLst/>
          </a:prstGeom>
        </p:spPr>
      </p:pic>
      <p:sp>
        <p:nvSpPr>
          <p:cNvPr id="5" name="Text 2"/>
          <p:cNvSpPr/>
          <p:nvPr/>
        </p:nvSpPr>
        <p:spPr>
          <a:xfrm>
            <a:off x="3484959" y="2459236"/>
            <a:ext cx="7660481" cy="1007745"/>
          </a:xfrm>
          <a:prstGeom prst="rect">
            <a:avLst/>
          </a:prstGeom>
          <a:noFill/>
          <a:ln/>
        </p:spPr>
        <p:txBody>
          <a:bodyPr wrap="square" rtlCol="0" anchor="t"/>
          <a:lstStyle/>
          <a:p>
            <a:pPr marL="0" indent="0">
              <a:lnSpc>
                <a:spcPts val="3968"/>
              </a:lnSpc>
              <a:buNone/>
            </a:pPr>
            <a:r>
              <a:rPr lang="en-US" sz="3175" b="1" dirty="0">
                <a:solidFill>
                  <a:srgbClr val="282824"/>
                </a:solidFill>
                <a:latin typeface="Lato" pitchFamily="34" charset="0"/>
                <a:ea typeface="Lato" pitchFamily="34" charset="-122"/>
                <a:cs typeface="Lato" pitchFamily="34" charset="-120"/>
              </a:rPr>
              <a:t>Bayesian Inference in Yarowskis Algorithm</a:t>
            </a:r>
            <a:endParaRPr lang="en-US" sz="3175" dirty="0"/>
          </a:p>
        </p:txBody>
      </p:sp>
      <p:sp>
        <p:nvSpPr>
          <p:cNvPr id="6" name="Shape 3"/>
          <p:cNvSpPr/>
          <p:nvPr/>
        </p:nvSpPr>
        <p:spPr>
          <a:xfrm>
            <a:off x="7299127" y="3708797"/>
            <a:ext cx="32147" cy="4078367"/>
          </a:xfrm>
          <a:prstGeom prst="rect">
            <a:avLst/>
          </a:prstGeom>
          <a:solidFill>
            <a:srgbClr val="CDCDCA"/>
          </a:solidFill>
          <a:ln/>
        </p:spPr>
        <p:txBody>
          <a:bodyPr/>
          <a:lstStyle/>
          <a:p>
            <a:endParaRPr lang="en-PK"/>
          </a:p>
        </p:txBody>
      </p:sp>
      <p:sp>
        <p:nvSpPr>
          <p:cNvPr id="7" name="Shape 4"/>
          <p:cNvSpPr/>
          <p:nvPr/>
        </p:nvSpPr>
        <p:spPr>
          <a:xfrm>
            <a:off x="6569452" y="4000024"/>
            <a:ext cx="564356" cy="32147"/>
          </a:xfrm>
          <a:prstGeom prst="rect">
            <a:avLst/>
          </a:prstGeom>
          <a:solidFill>
            <a:srgbClr val="CDCDCA"/>
          </a:solidFill>
          <a:ln/>
        </p:spPr>
        <p:txBody>
          <a:bodyPr/>
          <a:lstStyle/>
          <a:p>
            <a:endParaRPr lang="en-PK"/>
          </a:p>
        </p:txBody>
      </p:sp>
      <p:sp>
        <p:nvSpPr>
          <p:cNvPr id="8" name="Shape 5"/>
          <p:cNvSpPr/>
          <p:nvPr/>
        </p:nvSpPr>
        <p:spPr>
          <a:xfrm>
            <a:off x="7133808" y="3834765"/>
            <a:ext cx="362783" cy="362783"/>
          </a:xfrm>
          <a:prstGeom prst="roundRect">
            <a:avLst>
              <a:gd name="adj" fmla="val 26673"/>
            </a:avLst>
          </a:prstGeom>
          <a:solidFill>
            <a:srgbClr val="E1DBD0"/>
          </a:solidFill>
          <a:ln/>
        </p:spPr>
        <p:txBody>
          <a:bodyPr/>
          <a:lstStyle/>
          <a:p>
            <a:endParaRPr lang="en-PK"/>
          </a:p>
        </p:txBody>
      </p:sp>
      <p:sp>
        <p:nvSpPr>
          <p:cNvPr id="9" name="Text 6"/>
          <p:cNvSpPr/>
          <p:nvPr/>
        </p:nvSpPr>
        <p:spPr>
          <a:xfrm>
            <a:off x="7245013" y="3864888"/>
            <a:ext cx="140256" cy="302419"/>
          </a:xfrm>
          <a:prstGeom prst="rect">
            <a:avLst/>
          </a:prstGeom>
          <a:noFill/>
          <a:ln/>
        </p:spPr>
        <p:txBody>
          <a:bodyPr wrap="none" rtlCol="0" anchor="t"/>
          <a:lstStyle/>
          <a:p>
            <a:pPr marL="0" indent="0" algn="ctr">
              <a:lnSpc>
                <a:spcPts val="2381"/>
              </a:lnSpc>
              <a:buNone/>
            </a:pPr>
            <a:r>
              <a:rPr lang="en-US" sz="1905" b="1" dirty="0">
                <a:solidFill>
                  <a:srgbClr val="282824"/>
                </a:solidFill>
                <a:latin typeface="Lato" pitchFamily="34" charset="0"/>
                <a:ea typeface="Lato" pitchFamily="34" charset="-122"/>
                <a:cs typeface="Lato" pitchFamily="34" charset="-120"/>
              </a:rPr>
              <a:t>1</a:t>
            </a:r>
            <a:endParaRPr lang="en-US" sz="1905" dirty="0"/>
          </a:p>
        </p:txBody>
      </p:sp>
      <p:sp>
        <p:nvSpPr>
          <p:cNvPr id="10" name="Text 7"/>
          <p:cNvSpPr/>
          <p:nvPr/>
        </p:nvSpPr>
        <p:spPr>
          <a:xfrm>
            <a:off x="4412456" y="3870008"/>
            <a:ext cx="2015847" cy="251936"/>
          </a:xfrm>
          <a:prstGeom prst="rect">
            <a:avLst/>
          </a:prstGeom>
          <a:noFill/>
          <a:ln/>
        </p:spPr>
        <p:txBody>
          <a:bodyPr wrap="none" rtlCol="0" anchor="t"/>
          <a:lstStyle/>
          <a:p>
            <a:pPr marL="0" indent="0" algn="r">
              <a:lnSpc>
                <a:spcPts val="1984"/>
              </a:lnSpc>
              <a:buNone/>
            </a:pPr>
            <a:r>
              <a:rPr lang="en-US" sz="1587" b="1" dirty="0">
                <a:solidFill>
                  <a:srgbClr val="282824"/>
                </a:solidFill>
                <a:latin typeface="Lato" pitchFamily="34" charset="0"/>
                <a:ea typeface="Lato" pitchFamily="34" charset="-122"/>
                <a:cs typeface="Lato" pitchFamily="34" charset="-120"/>
              </a:rPr>
              <a:t>Bayes' Theorem</a:t>
            </a:r>
            <a:endParaRPr lang="en-US" sz="1587" dirty="0"/>
          </a:p>
        </p:txBody>
      </p:sp>
      <p:sp>
        <p:nvSpPr>
          <p:cNvPr id="11" name="Text 8"/>
          <p:cNvSpPr/>
          <p:nvPr/>
        </p:nvSpPr>
        <p:spPr>
          <a:xfrm>
            <a:off x="3484959" y="4218623"/>
            <a:ext cx="2943344" cy="1032510"/>
          </a:xfrm>
          <a:prstGeom prst="rect">
            <a:avLst/>
          </a:prstGeom>
          <a:noFill/>
          <a:ln/>
        </p:spPr>
        <p:txBody>
          <a:bodyPr wrap="square" rtlCol="0" anchor="t"/>
          <a:lstStyle/>
          <a:p>
            <a:pPr marL="0" indent="0" algn="r">
              <a:lnSpc>
                <a:spcPts val="2032"/>
              </a:lnSpc>
              <a:buNone/>
            </a:pPr>
            <a:r>
              <a:rPr lang="en-US" sz="1270" dirty="0">
                <a:solidFill>
                  <a:srgbClr val="4A4A45"/>
                </a:solidFill>
                <a:latin typeface="Lato" pitchFamily="34" charset="0"/>
                <a:ea typeface="Lato" pitchFamily="34" charset="-122"/>
                <a:cs typeface="Lato" pitchFamily="34" charset="-120"/>
              </a:rPr>
              <a:t>Yarowskis algorithm relies on Bayes' Theorem, which provides a way to calculate the probability of a hypothesis given some observed evidence.</a:t>
            </a:r>
            <a:endParaRPr lang="en-US" sz="1270" dirty="0"/>
          </a:p>
        </p:txBody>
      </p:sp>
      <p:sp>
        <p:nvSpPr>
          <p:cNvPr id="12" name="Shape 9"/>
          <p:cNvSpPr/>
          <p:nvPr/>
        </p:nvSpPr>
        <p:spPr>
          <a:xfrm>
            <a:off x="7496592" y="4806315"/>
            <a:ext cx="564356" cy="32147"/>
          </a:xfrm>
          <a:prstGeom prst="rect">
            <a:avLst/>
          </a:prstGeom>
          <a:solidFill>
            <a:srgbClr val="CDCDCA"/>
          </a:solidFill>
          <a:ln/>
        </p:spPr>
        <p:txBody>
          <a:bodyPr/>
          <a:lstStyle/>
          <a:p>
            <a:endParaRPr lang="en-PK"/>
          </a:p>
        </p:txBody>
      </p:sp>
      <p:sp>
        <p:nvSpPr>
          <p:cNvPr id="13" name="Shape 10"/>
          <p:cNvSpPr/>
          <p:nvPr/>
        </p:nvSpPr>
        <p:spPr>
          <a:xfrm>
            <a:off x="7133808" y="4641056"/>
            <a:ext cx="362783" cy="362783"/>
          </a:xfrm>
          <a:prstGeom prst="roundRect">
            <a:avLst>
              <a:gd name="adj" fmla="val 26673"/>
            </a:avLst>
          </a:prstGeom>
          <a:solidFill>
            <a:srgbClr val="E1DBD0"/>
          </a:solidFill>
          <a:ln/>
        </p:spPr>
        <p:txBody>
          <a:bodyPr/>
          <a:lstStyle/>
          <a:p>
            <a:endParaRPr lang="en-PK"/>
          </a:p>
        </p:txBody>
      </p:sp>
      <p:sp>
        <p:nvSpPr>
          <p:cNvPr id="14" name="Text 11"/>
          <p:cNvSpPr/>
          <p:nvPr/>
        </p:nvSpPr>
        <p:spPr>
          <a:xfrm>
            <a:off x="7245013" y="4671179"/>
            <a:ext cx="140256" cy="302419"/>
          </a:xfrm>
          <a:prstGeom prst="rect">
            <a:avLst/>
          </a:prstGeom>
          <a:noFill/>
          <a:ln/>
        </p:spPr>
        <p:txBody>
          <a:bodyPr wrap="none" rtlCol="0" anchor="t"/>
          <a:lstStyle/>
          <a:p>
            <a:pPr marL="0" indent="0" algn="ctr">
              <a:lnSpc>
                <a:spcPts val="2381"/>
              </a:lnSpc>
              <a:buNone/>
            </a:pPr>
            <a:r>
              <a:rPr lang="en-US" sz="1905" b="1" dirty="0">
                <a:solidFill>
                  <a:srgbClr val="282824"/>
                </a:solidFill>
                <a:latin typeface="Lato" pitchFamily="34" charset="0"/>
                <a:ea typeface="Lato" pitchFamily="34" charset="-122"/>
                <a:cs typeface="Lato" pitchFamily="34" charset="-120"/>
              </a:rPr>
              <a:t>2</a:t>
            </a:r>
            <a:endParaRPr lang="en-US" sz="1905" dirty="0"/>
          </a:p>
        </p:txBody>
      </p:sp>
      <p:sp>
        <p:nvSpPr>
          <p:cNvPr id="15" name="Text 12"/>
          <p:cNvSpPr/>
          <p:nvPr/>
        </p:nvSpPr>
        <p:spPr>
          <a:xfrm>
            <a:off x="8202097" y="4676299"/>
            <a:ext cx="2943344" cy="503873"/>
          </a:xfrm>
          <a:prstGeom prst="rect">
            <a:avLst/>
          </a:prstGeom>
          <a:noFill/>
          <a:ln/>
        </p:spPr>
        <p:txBody>
          <a:bodyPr wrap="square" rtlCol="0" anchor="t"/>
          <a:lstStyle/>
          <a:p>
            <a:pPr marL="0" indent="0" algn="l">
              <a:lnSpc>
                <a:spcPts val="1984"/>
              </a:lnSpc>
              <a:buNone/>
            </a:pPr>
            <a:r>
              <a:rPr lang="en-US" sz="1587" b="1" dirty="0">
                <a:solidFill>
                  <a:srgbClr val="282824"/>
                </a:solidFill>
                <a:latin typeface="Lato" pitchFamily="34" charset="0"/>
                <a:ea typeface="Lato" pitchFamily="34" charset="-122"/>
                <a:cs typeface="Lato" pitchFamily="34" charset="-120"/>
              </a:rPr>
              <a:t>Likelihood and Prior Probabilities</a:t>
            </a:r>
            <a:endParaRPr lang="en-US" sz="1587" dirty="0"/>
          </a:p>
        </p:txBody>
      </p:sp>
      <p:sp>
        <p:nvSpPr>
          <p:cNvPr id="16" name="Text 13"/>
          <p:cNvSpPr/>
          <p:nvPr/>
        </p:nvSpPr>
        <p:spPr>
          <a:xfrm>
            <a:off x="8202097" y="5276850"/>
            <a:ext cx="2943344" cy="1032510"/>
          </a:xfrm>
          <a:prstGeom prst="rect">
            <a:avLst/>
          </a:prstGeom>
          <a:noFill/>
          <a:ln/>
        </p:spPr>
        <p:txBody>
          <a:bodyPr wrap="square" rtlCol="0" anchor="t"/>
          <a:lstStyle/>
          <a:p>
            <a:pPr marL="0" indent="0" algn="l">
              <a:lnSpc>
                <a:spcPts val="2032"/>
              </a:lnSpc>
              <a:buNone/>
            </a:pPr>
            <a:r>
              <a:rPr lang="en-US" sz="1270" dirty="0">
                <a:solidFill>
                  <a:srgbClr val="4A4A45"/>
                </a:solidFill>
                <a:latin typeface="Lato" pitchFamily="34" charset="0"/>
                <a:ea typeface="Lato" pitchFamily="34" charset="-122"/>
                <a:cs typeface="Lato" pitchFamily="34" charset="-120"/>
              </a:rPr>
              <a:t>The algorithm uses the likelihood of the observed context given a particular word sense, as well as the prior probabilities of each word sense.</a:t>
            </a:r>
            <a:endParaRPr lang="en-US" sz="1270" dirty="0"/>
          </a:p>
        </p:txBody>
      </p:sp>
      <p:sp>
        <p:nvSpPr>
          <p:cNvPr id="17" name="Shape 14"/>
          <p:cNvSpPr/>
          <p:nvPr/>
        </p:nvSpPr>
        <p:spPr>
          <a:xfrm>
            <a:off x="6569452" y="5864781"/>
            <a:ext cx="564356" cy="32147"/>
          </a:xfrm>
          <a:prstGeom prst="rect">
            <a:avLst/>
          </a:prstGeom>
          <a:solidFill>
            <a:srgbClr val="CDCDCA"/>
          </a:solidFill>
          <a:ln/>
        </p:spPr>
        <p:txBody>
          <a:bodyPr/>
          <a:lstStyle/>
          <a:p>
            <a:endParaRPr lang="en-PK"/>
          </a:p>
        </p:txBody>
      </p:sp>
      <p:sp>
        <p:nvSpPr>
          <p:cNvPr id="18" name="Shape 15"/>
          <p:cNvSpPr/>
          <p:nvPr/>
        </p:nvSpPr>
        <p:spPr>
          <a:xfrm>
            <a:off x="7133808" y="5699522"/>
            <a:ext cx="362783" cy="362783"/>
          </a:xfrm>
          <a:prstGeom prst="roundRect">
            <a:avLst>
              <a:gd name="adj" fmla="val 26673"/>
            </a:avLst>
          </a:prstGeom>
          <a:solidFill>
            <a:srgbClr val="E1DBD0"/>
          </a:solidFill>
          <a:ln/>
        </p:spPr>
        <p:txBody>
          <a:bodyPr/>
          <a:lstStyle/>
          <a:p>
            <a:endParaRPr lang="en-PK"/>
          </a:p>
        </p:txBody>
      </p:sp>
      <p:sp>
        <p:nvSpPr>
          <p:cNvPr id="19" name="Text 16"/>
          <p:cNvSpPr/>
          <p:nvPr/>
        </p:nvSpPr>
        <p:spPr>
          <a:xfrm>
            <a:off x="7245013" y="5729645"/>
            <a:ext cx="140256" cy="302419"/>
          </a:xfrm>
          <a:prstGeom prst="rect">
            <a:avLst/>
          </a:prstGeom>
          <a:noFill/>
          <a:ln/>
        </p:spPr>
        <p:txBody>
          <a:bodyPr wrap="none" rtlCol="0" anchor="t"/>
          <a:lstStyle/>
          <a:p>
            <a:pPr marL="0" indent="0" algn="ctr">
              <a:lnSpc>
                <a:spcPts val="2381"/>
              </a:lnSpc>
              <a:buNone/>
            </a:pPr>
            <a:r>
              <a:rPr lang="en-US" sz="1905" b="1" dirty="0">
                <a:solidFill>
                  <a:srgbClr val="282824"/>
                </a:solidFill>
                <a:latin typeface="Lato" pitchFamily="34" charset="0"/>
                <a:ea typeface="Lato" pitchFamily="34" charset="-122"/>
                <a:cs typeface="Lato" pitchFamily="34" charset="-120"/>
              </a:rPr>
              <a:t>3</a:t>
            </a:r>
            <a:endParaRPr lang="en-US" sz="1905" dirty="0"/>
          </a:p>
        </p:txBody>
      </p:sp>
      <p:sp>
        <p:nvSpPr>
          <p:cNvPr id="20" name="Text 17"/>
          <p:cNvSpPr/>
          <p:nvPr/>
        </p:nvSpPr>
        <p:spPr>
          <a:xfrm>
            <a:off x="3484959" y="5734764"/>
            <a:ext cx="2943344" cy="503873"/>
          </a:xfrm>
          <a:prstGeom prst="rect">
            <a:avLst/>
          </a:prstGeom>
          <a:noFill/>
          <a:ln/>
        </p:spPr>
        <p:txBody>
          <a:bodyPr wrap="square" rtlCol="0" anchor="t"/>
          <a:lstStyle/>
          <a:p>
            <a:pPr marL="0" indent="0" algn="r">
              <a:lnSpc>
                <a:spcPts val="1984"/>
              </a:lnSpc>
              <a:buNone/>
            </a:pPr>
            <a:r>
              <a:rPr lang="en-US" sz="1587" b="1" dirty="0">
                <a:solidFill>
                  <a:srgbClr val="282824"/>
                </a:solidFill>
                <a:latin typeface="Lato" pitchFamily="34" charset="0"/>
                <a:ea typeface="Lato" pitchFamily="34" charset="-122"/>
                <a:cs typeface="Lato" pitchFamily="34" charset="-120"/>
              </a:rPr>
              <a:t>Posterior Probability Calculation</a:t>
            </a:r>
            <a:endParaRPr lang="en-US" sz="1587" dirty="0"/>
          </a:p>
        </p:txBody>
      </p:sp>
      <p:sp>
        <p:nvSpPr>
          <p:cNvPr id="21" name="Text 18"/>
          <p:cNvSpPr/>
          <p:nvPr/>
        </p:nvSpPr>
        <p:spPr>
          <a:xfrm>
            <a:off x="3484959" y="6335316"/>
            <a:ext cx="2943344" cy="1290638"/>
          </a:xfrm>
          <a:prstGeom prst="rect">
            <a:avLst/>
          </a:prstGeom>
          <a:noFill/>
          <a:ln/>
        </p:spPr>
        <p:txBody>
          <a:bodyPr wrap="square" rtlCol="0" anchor="t"/>
          <a:lstStyle/>
          <a:p>
            <a:pPr marL="0" indent="0" algn="r">
              <a:lnSpc>
                <a:spcPts val="2032"/>
              </a:lnSpc>
              <a:buNone/>
            </a:pPr>
            <a:r>
              <a:rPr lang="en-US" sz="1270" dirty="0">
                <a:solidFill>
                  <a:srgbClr val="4A4A45"/>
                </a:solidFill>
                <a:latin typeface="Lato" pitchFamily="34" charset="0"/>
                <a:ea typeface="Lato" pitchFamily="34" charset="-122"/>
                <a:cs typeface="Lato" pitchFamily="34" charset="-120"/>
              </a:rPr>
              <a:t>By combining the likelihood and prior probabilities, Yarowskis algorithm calculates the posterior probability of each possible word sense, allowing it to select the most likely sense.</a:t>
            </a:r>
            <a:endParaRPr lang="en-US" sz="127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txBody>
          <a:bodyPr/>
          <a:lstStyle/>
          <a:p>
            <a:endParaRPr lang="en-PK"/>
          </a:p>
        </p:txBody>
      </p:sp>
      <p:sp>
        <p:nvSpPr>
          <p:cNvPr id="3" name="Shape 1"/>
          <p:cNvSpPr/>
          <p:nvPr/>
        </p:nvSpPr>
        <p:spPr>
          <a:xfrm>
            <a:off x="0" y="-833"/>
            <a:ext cx="14630400" cy="8230433"/>
          </a:xfrm>
          <a:prstGeom prst="rect">
            <a:avLst/>
          </a:prstGeom>
          <a:solidFill>
            <a:srgbClr val="EFECE6"/>
          </a:solidFill>
          <a:ln/>
        </p:spPr>
        <p:txBody>
          <a:bodyPr/>
          <a:lstStyle/>
          <a:p>
            <a:endParaRPr lang="en-PK"/>
          </a:p>
        </p:txBody>
      </p:sp>
      <p:sp>
        <p:nvSpPr>
          <p:cNvPr id="5" name="Text 2"/>
          <p:cNvSpPr/>
          <p:nvPr/>
        </p:nvSpPr>
        <p:spPr>
          <a:xfrm>
            <a:off x="2903935" y="1014924"/>
            <a:ext cx="8822531" cy="1160859"/>
          </a:xfrm>
          <a:prstGeom prst="rect">
            <a:avLst/>
          </a:prstGeom>
          <a:noFill/>
          <a:ln/>
        </p:spPr>
        <p:txBody>
          <a:bodyPr wrap="square" rtlCol="0" anchor="t"/>
          <a:lstStyle/>
          <a:p>
            <a:pPr marL="0" indent="0">
              <a:lnSpc>
                <a:spcPts val="4570"/>
              </a:lnSpc>
              <a:buNone/>
            </a:pPr>
            <a:r>
              <a:rPr lang="en-US" sz="3656" b="1" dirty="0">
                <a:solidFill>
                  <a:srgbClr val="282824"/>
                </a:solidFill>
                <a:latin typeface="Lato" pitchFamily="34" charset="0"/>
                <a:ea typeface="Lato" pitchFamily="34" charset="-122"/>
                <a:cs typeface="Lato" pitchFamily="34" charset="-120"/>
              </a:rPr>
              <a:t>Contextual Clues and Yarowskis Algorithm</a:t>
            </a:r>
            <a:endParaRPr lang="en-US" sz="3656" dirty="0"/>
          </a:p>
        </p:txBody>
      </p:sp>
      <p:sp>
        <p:nvSpPr>
          <p:cNvPr id="6" name="Shape 3"/>
          <p:cNvSpPr/>
          <p:nvPr/>
        </p:nvSpPr>
        <p:spPr>
          <a:xfrm>
            <a:off x="2903934" y="2548116"/>
            <a:ext cx="2817019" cy="3447693"/>
          </a:xfrm>
          <a:prstGeom prst="roundRect">
            <a:avLst>
              <a:gd name="adj" fmla="val 3956"/>
            </a:avLst>
          </a:prstGeom>
          <a:solidFill>
            <a:srgbClr val="E1DBD0"/>
          </a:solidFill>
          <a:ln/>
        </p:spPr>
        <p:txBody>
          <a:bodyPr/>
          <a:lstStyle/>
          <a:p>
            <a:endParaRPr lang="en-PK"/>
          </a:p>
        </p:txBody>
      </p:sp>
      <p:sp>
        <p:nvSpPr>
          <p:cNvPr id="7" name="Text 4"/>
          <p:cNvSpPr/>
          <p:nvPr/>
        </p:nvSpPr>
        <p:spPr>
          <a:xfrm>
            <a:off x="3151583" y="2654682"/>
            <a:ext cx="2321719" cy="290155"/>
          </a:xfrm>
          <a:prstGeom prst="rect">
            <a:avLst/>
          </a:prstGeom>
          <a:noFill/>
          <a:ln/>
        </p:spPr>
        <p:txBody>
          <a:bodyPr wrap="none" rtlCol="0" anchor="t"/>
          <a:lstStyle/>
          <a:p>
            <a:pPr marL="0" indent="0">
              <a:lnSpc>
                <a:spcPts val="2285"/>
              </a:lnSpc>
              <a:buNone/>
            </a:pPr>
            <a:r>
              <a:rPr lang="en-US" sz="1828" b="1" dirty="0">
                <a:solidFill>
                  <a:srgbClr val="282824"/>
                </a:solidFill>
                <a:latin typeface="Lato" pitchFamily="34" charset="0"/>
                <a:ea typeface="Lato" pitchFamily="34" charset="-122"/>
                <a:cs typeface="Lato" pitchFamily="34" charset="-120"/>
              </a:rPr>
              <a:t>Leveraging Context</a:t>
            </a:r>
            <a:endParaRPr lang="en-US" sz="1828" dirty="0"/>
          </a:p>
        </p:txBody>
      </p:sp>
      <p:sp>
        <p:nvSpPr>
          <p:cNvPr id="8" name="Text 5"/>
          <p:cNvSpPr/>
          <p:nvPr/>
        </p:nvSpPr>
        <p:spPr>
          <a:xfrm>
            <a:off x="3151583" y="3051403"/>
            <a:ext cx="2445544" cy="2674620"/>
          </a:xfrm>
          <a:prstGeom prst="rect">
            <a:avLst/>
          </a:prstGeom>
          <a:noFill/>
          <a:ln/>
        </p:spPr>
        <p:txBody>
          <a:bodyPr wrap="square" rtlCol="0" anchor="t"/>
          <a:lstStyle/>
          <a:p>
            <a:pPr marL="0" indent="0">
              <a:lnSpc>
                <a:spcPts val="2340"/>
              </a:lnSpc>
              <a:buNone/>
            </a:pPr>
            <a:r>
              <a:rPr lang="en-US" sz="1463" dirty="0">
                <a:solidFill>
                  <a:srgbClr val="4A4A45"/>
                </a:solidFill>
                <a:latin typeface="Lato" pitchFamily="34" charset="0"/>
                <a:ea typeface="Lato" pitchFamily="34" charset="-122"/>
                <a:cs typeface="Lato" pitchFamily="34" charset="-120"/>
              </a:rPr>
              <a:t>Yarowskis algorithm relies heavily on analyzing the surrounding context to determine the meaning of an ambiguous word. It looks at factors like nearby words, sentence structure, and topic to narrow down the possible senses.</a:t>
            </a:r>
            <a:endParaRPr lang="en-US" sz="1463" dirty="0"/>
          </a:p>
        </p:txBody>
      </p:sp>
      <p:sp>
        <p:nvSpPr>
          <p:cNvPr id="9" name="Shape 6"/>
          <p:cNvSpPr/>
          <p:nvPr/>
        </p:nvSpPr>
        <p:spPr>
          <a:xfrm>
            <a:off x="5807868" y="2548115"/>
            <a:ext cx="2817019" cy="3447693"/>
          </a:xfrm>
          <a:prstGeom prst="roundRect">
            <a:avLst>
              <a:gd name="adj" fmla="val 3956"/>
            </a:avLst>
          </a:prstGeom>
          <a:solidFill>
            <a:srgbClr val="E1DBD0"/>
          </a:solidFill>
          <a:ln/>
        </p:spPr>
        <p:txBody>
          <a:bodyPr/>
          <a:lstStyle/>
          <a:p>
            <a:endParaRPr lang="en-PK"/>
          </a:p>
        </p:txBody>
      </p:sp>
      <p:sp>
        <p:nvSpPr>
          <p:cNvPr id="10" name="Text 7"/>
          <p:cNvSpPr/>
          <p:nvPr/>
        </p:nvSpPr>
        <p:spPr>
          <a:xfrm>
            <a:off x="5931692" y="2654682"/>
            <a:ext cx="2411373" cy="290155"/>
          </a:xfrm>
          <a:prstGeom prst="rect">
            <a:avLst/>
          </a:prstGeom>
          <a:noFill/>
          <a:ln/>
        </p:spPr>
        <p:txBody>
          <a:bodyPr wrap="none" rtlCol="0" anchor="t"/>
          <a:lstStyle/>
          <a:p>
            <a:pPr marL="0" indent="0">
              <a:lnSpc>
                <a:spcPts val="2285"/>
              </a:lnSpc>
              <a:buNone/>
            </a:pPr>
            <a:r>
              <a:rPr lang="en-US" sz="1828" b="1" dirty="0">
                <a:solidFill>
                  <a:srgbClr val="282824"/>
                </a:solidFill>
                <a:latin typeface="Lato" pitchFamily="34" charset="0"/>
                <a:ea typeface="Lato" pitchFamily="34" charset="-122"/>
                <a:cs typeface="Lato" pitchFamily="34" charset="-120"/>
              </a:rPr>
              <a:t>Semantic Relationships</a:t>
            </a:r>
            <a:endParaRPr lang="en-US" sz="1828" dirty="0"/>
          </a:p>
        </p:txBody>
      </p:sp>
      <p:sp>
        <p:nvSpPr>
          <p:cNvPr id="11" name="Text 8"/>
          <p:cNvSpPr/>
          <p:nvPr/>
        </p:nvSpPr>
        <p:spPr>
          <a:xfrm>
            <a:off x="6012060" y="3083241"/>
            <a:ext cx="2445544" cy="2377440"/>
          </a:xfrm>
          <a:prstGeom prst="rect">
            <a:avLst/>
          </a:prstGeom>
          <a:noFill/>
          <a:ln/>
        </p:spPr>
        <p:txBody>
          <a:bodyPr wrap="square" rtlCol="0" anchor="t"/>
          <a:lstStyle/>
          <a:p>
            <a:pPr marL="0" indent="0">
              <a:lnSpc>
                <a:spcPts val="2340"/>
              </a:lnSpc>
              <a:buNone/>
            </a:pPr>
            <a:r>
              <a:rPr lang="en-US" sz="1463" dirty="0">
                <a:solidFill>
                  <a:srgbClr val="4A4A45"/>
                </a:solidFill>
                <a:latin typeface="Lato" pitchFamily="34" charset="0"/>
                <a:ea typeface="Lato" pitchFamily="34" charset="-122"/>
                <a:cs typeface="Lato" pitchFamily="34" charset="-120"/>
              </a:rPr>
              <a:t>The algorithm examines semantic relationships between words, such as synonyms, antonyms, and hyponyms, to better understand the intended meaning within the given context.</a:t>
            </a:r>
            <a:endParaRPr lang="en-US" sz="1463" dirty="0"/>
          </a:p>
        </p:txBody>
      </p:sp>
      <p:sp>
        <p:nvSpPr>
          <p:cNvPr id="12" name="Shape 9"/>
          <p:cNvSpPr/>
          <p:nvPr/>
        </p:nvSpPr>
        <p:spPr>
          <a:xfrm>
            <a:off x="8748711" y="2553260"/>
            <a:ext cx="2817019" cy="3447693"/>
          </a:xfrm>
          <a:prstGeom prst="roundRect">
            <a:avLst>
              <a:gd name="adj" fmla="val 3956"/>
            </a:avLst>
          </a:prstGeom>
          <a:solidFill>
            <a:srgbClr val="E1DBD0"/>
          </a:solidFill>
          <a:ln/>
        </p:spPr>
        <p:txBody>
          <a:bodyPr/>
          <a:lstStyle/>
          <a:p>
            <a:endParaRPr lang="en-PK"/>
          </a:p>
        </p:txBody>
      </p:sp>
      <p:sp>
        <p:nvSpPr>
          <p:cNvPr id="13" name="Text 10"/>
          <p:cNvSpPr/>
          <p:nvPr/>
        </p:nvSpPr>
        <p:spPr>
          <a:xfrm>
            <a:off x="8996362" y="2654682"/>
            <a:ext cx="2321719" cy="290155"/>
          </a:xfrm>
          <a:prstGeom prst="rect">
            <a:avLst/>
          </a:prstGeom>
          <a:noFill/>
          <a:ln/>
        </p:spPr>
        <p:txBody>
          <a:bodyPr wrap="none" rtlCol="0" anchor="t"/>
          <a:lstStyle/>
          <a:p>
            <a:pPr marL="0" indent="0">
              <a:lnSpc>
                <a:spcPts val="2285"/>
              </a:lnSpc>
              <a:buNone/>
            </a:pPr>
            <a:r>
              <a:rPr lang="en-US" sz="1828" b="1" dirty="0">
                <a:solidFill>
                  <a:srgbClr val="282824"/>
                </a:solidFill>
                <a:latin typeface="Lato" pitchFamily="34" charset="0"/>
                <a:ea typeface="Lato" pitchFamily="34" charset="-122"/>
                <a:cs typeface="Lato" pitchFamily="34" charset="-120"/>
              </a:rPr>
              <a:t>Linguistic Cues</a:t>
            </a:r>
            <a:endParaRPr lang="en-US" sz="1828" dirty="0"/>
          </a:p>
        </p:txBody>
      </p:sp>
      <p:sp>
        <p:nvSpPr>
          <p:cNvPr id="14" name="Text 11"/>
          <p:cNvSpPr/>
          <p:nvPr/>
        </p:nvSpPr>
        <p:spPr>
          <a:xfrm>
            <a:off x="8934448" y="3122431"/>
            <a:ext cx="2445544" cy="2080260"/>
          </a:xfrm>
          <a:prstGeom prst="rect">
            <a:avLst/>
          </a:prstGeom>
          <a:noFill/>
          <a:ln/>
        </p:spPr>
        <p:txBody>
          <a:bodyPr wrap="square" rtlCol="0" anchor="t"/>
          <a:lstStyle/>
          <a:p>
            <a:pPr marL="0" indent="0">
              <a:lnSpc>
                <a:spcPts val="2340"/>
              </a:lnSpc>
              <a:buNone/>
            </a:pPr>
            <a:r>
              <a:rPr lang="en-US" sz="1463" dirty="0">
                <a:solidFill>
                  <a:srgbClr val="4A4A45"/>
                </a:solidFill>
                <a:latin typeface="Lato" pitchFamily="34" charset="0"/>
                <a:ea typeface="Lato" pitchFamily="34" charset="-122"/>
                <a:cs typeface="Lato" pitchFamily="34" charset="-120"/>
              </a:rPr>
              <a:t>Grammatical elements like part of speech, verb tense, and word order provide important linguistic cues that help Yarowskis algorithm disambiguate the correct sense of a word.</a:t>
            </a:r>
            <a:endParaRPr lang="en-US" sz="1463"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245</TotalTime>
  <Words>1811</Words>
  <Application>Microsoft Office PowerPoint</Application>
  <PresentationFormat>Custom</PresentationFormat>
  <Paragraphs>113</Paragraphs>
  <Slides>23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nauman alam</cp:lastModifiedBy>
  <cp:revision>6</cp:revision>
  <dcterms:created xsi:type="dcterms:W3CDTF">2024-05-24T08:36:36Z</dcterms:created>
  <dcterms:modified xsi:type="dcterms:W3CDTF">2024-06-04T19:34:10Z</dcterms:modified>
</cp:coreProperties>
</file>