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256" r:id="rId2"/>
    <p:sldId id="257" r:id="rId3"/>
    <p:sldId id="296" r:id="rId4"/>
    <p:sldId id="260" r:id="rId5"/>
    <p:sldId id="259" r:id="rId6"/>
    <p:sldId id="258" r:id="rId7"/>
    <p:sldId id="262" r:id="rId8"/>
    <p:sldId id="267" r:id="rId9"/>
    <p:sldId id="275" r:id="rId10"/>
    <p:sldId id="292" r:id="rId11"/>
    <p:sldId id="293" r:id="rId12"/>
    <p:sldId id="294" r:id="rId13"/>
    <p:sldId id="276" r:id="rId14"/>
    <p:sldId id="295" r:id="rId15"/>
    <p:sldId id="272" r:id="rId16"/>
    <p:sldId id="271" r:id="rId17"/>
    <p:sldId id="273" r:id="rId18"/>
    <p:sldId id="268" r:id="rId19"/>
    <p:sldId id="279" r:id="rId20"/>
    <p:sldId id="280" r:id="rId21"/>
    <p:sldId id="281" r:id="rId22"/>
    <p:sldId id="282" r:id="rId23"/>
    <p:sldId id="283" r:id="rId24"/>
    <p:sldId id="284" r:id="rId25"/>
    <p:sldId id="269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466B-4346-4CB2-8C8B-17FC5D8C531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355CF-392B-4AF9-B892-D21A7EBD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Associated</a:t>
            </a:r>
            <a:r>
              <a:rPr lang="en-US" baseline="0" dirty="0" smtClean="0"/>
              <a:t> Services: </a:t>
            </a:r>
            <a:r>
              <a:rPr lang="en-US" sz="1200" dirty="0" smtClean="0"/>
              <a:t>searching, and retrieving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355CF-392B-4AF9-B892-D21A7EBD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355CF-392B-4AF9-B892-D21A7EBD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355CF-392B-4AF9-B892-D21A7EBD45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October 01,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odu.edu/~mln/pubs/ht-2018/hypertext-2018-nwala-bootstrapping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3209542.320956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2.sherpa.ac.uk/opendo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wlu.edu/~whaleyt/classes/DigiLib/Whaley/Defini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oar.eprints.org/cgi/search/advanc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digital_library_projec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mmons.odu.ed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thitrus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Digital libraries, repositories, and 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Presented By,</a:t>
            </a:r>
          </a:p>
          <a:p>
            <a:pPr algn="ctr"/>
            <a:r>
              <a:rPr lang="en-US" dirty="0" smtClean="0"/>
              <a:t>Mohammed Nauman Siddique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Scholarly Documents -&gt; DOIs (Digital Object Identifiers)</a:t>
            </a:r>
          </a:p>
          <a:p>
            <a:r>
              <a:rPr lang="en-US" dirty="0" smtClean="0"/>
              <a:t>A </a:t>
            </a:r>
            <a:r>
              <a:rPr lang="en-US" b="1" dirty="0"/>
              <a:t>Digital Object Identifier or DOI </a:t>
            </a:r>
            <a:r>
              <a:rPr lang="en-US" dirty="0"/>
              <a:t>is a persistent identifier or handle used to uniquely identify objects, standardized by the International Organization for Standardization (ISO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Object Identifiers (DOI)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25561"/>
            <a:ext cx="4028287" cy="4876800"/>
          </a:xfrm>
        </p:spPr>
      </p:pic>
      <p:pic>
        <p:nvPicPr>
          <p:cNvPr id="2050" name="Picture 2" descr="F:\Fall2018\MiningScholarlyData\Presentation\DOIIn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1935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5791200"/>
            <a:ext cx="1905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962400"/>
            <a:ext cx="2096775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33600" y="3443287"/>
            <a:ext cx="2362200" cy="2347913"/>
          </a:xfrm>
          <a:prstGeom prst="straightConnector1">
            <a:avLst/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53092" y="5679713"/>
            <a:ext cx="3888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4"/>
              </a:rPr>
              <a:t>https://www.cs.odu.edu/~mln/pubs/ht-2018/hypertext-2018-nwala-bootstrapping.pdf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5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 Search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6" y="1600200"/>
            <a:ext cx="7696827" cy="4876800"/>
          </a:xfrm>
        </p:spPr>
      </p:pic>
      <p:sp>
        <p:nvSpPr>
          <p:cNvPr id="3" name="TextBox 2"/>
          <p:cNvSpPr txBox="1"/>
          <p:nvPr/>
        </p:nvSpPr>
        <p:spPr>
          <a:xfrm>
            <a:off x="1079090" y="6403588"/>
            <a:ext cx="626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3"/>
              </a:rPr>
              <a:t>https://dl.acm.org/citation.cfm?doid=3209542.3209560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82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Metadata </a:t>
            </a:r>
            <a:r>
              <a:rPr lang="en-US" sz="3200" dirty="0" smtClean="0"/>
              <a:t>Extraction</a:t>
            </a:r>
          </a:p>
          <a:p>
            <a:pPr marL="0" indent="0">
              <a:buNone/>
            </a:pPr>
            <a:r>
              <a:rPr lang="en-US" dirty="0" smtClean="0"/>
              <a:t>Title, authors, year and venue</a:t>
            </a:r>
            <a:endParaRPr lang="en-US" dirty="0"/>
          </a:p>
          <a:p>
            <a:r>
              <a:rPr lang="en-US" sz="3200" dirty="0"/>
              <a:t>Citation </a:t>
            </a:r>
            <a:r>
              <a:rPr lang="en-US" sz="3200" dirty="0" smtClean="0"/>
              <a:t>Extraction</a:t>
            </a:r>
          </a:p>
          <a:p>
            <a:pPr marL="0" indent="0">
              <a:buNone/>
            </a:pPr>
            <a:r>
              <a:rPr lang="en-US" dirty="0" smtClean="0"/>
              <a:t>References, Bibliography or Sources</a:t>
            </a:r>
            <a:endParaRPr lang="en-US" dirty="0"/>
          </a:p>
          <a:p>
            <a:r>
              <a:rPr lang="en-US" sz="3200" dirty="0"/>
              <a:t>Author Detail Extraction and </a:t>
            </a:r>
            <a:r>
              <a:rPr lang="en-US" sz="3200" dirty="0" smtClean="0"/>
              <a:t>Profiling</a:t>
            </a:r>
          </a:p>
          <a:p>
            <a:pPr marL="0" indent="0">
              <a:buNone/>
            </a:pPr>
            <a:r>
              <a:rPr lang="en-US" dirty="0" smtClean="0"/>
              <a:t>Author’s name, affiliations, titles and research grants</a:t>
            </a:r>
          </a:p>
          <a:p>
            <a:r>
              <a:rPr lang="en-US" sz="3200" dirty="0" smtClean="0"/>
              <a:t>Other Information Extraction</a:t>
            </a:r>
          </a:p>
          <a:p>
            <a:pPr marL="0" indent="0">
              <a:buNone/>
            </a:pPr>
            <a:r>
              <a:rPr lang="en-US" dirty="0" smtClean="0"/>
              <a:t>Figures, algorithms, acknowledgements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Storage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available in structured, semi-structured or unstructured forms.</a:t>
            </a:r>
          </a:p>
          <a:p>
            <a:r>
              <a:rPr lang="en-US" dirty="0" smtClean="0"/>
              <a:t>Google Big Table, </a:t>
            </a:r>
            <a:r>
              <a:rPr lang="en-US" dirty="0" err="1" smtClean="0"/>
              <a:t>MapReduce</a:t>
            </a:r>
            <a:r>
              <a:rPr lang="en-US" dirty="0" smtClean="0"/>
              <a:t>, Hadoop and Data Stream Management System(DSMS) used for data storage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40726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Citation </a:t>
            </a:r>
            <a:r>
              <a:rPr lang="en-US" dirty="0" smtClean="0"/>
              <a:t>Index: For Connecting Scholarly Documents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A citation index catalogues the citations that an articles makes, linking the articles with the cited work.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0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Citation Graph: Finds relationship between articles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4043608" cy="4438106"/>
          </a:xfrm>
        </p:spPr>
      </p:pic>
      <p:sp>
        <p:nvSpPr>
          <p:cNvPr id="7" name="TextBox 6"/>
          <p:cNvSpPr txBox="1"/>
          <p:nvPr/>
        </p:nvSpPr>
        <p:spPr>
          <a:xfrm>
            <a:off x="1447800" y="6444423"/>
            <a:ext cx="6793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Courtesy: Jian Wu Lecture Slides from CS 795.895 on Scholarly Big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2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CiteSeer</a:t>
            </a:r>
            <a:r>
              <a:rPr lang="en-US" dirty="0" smtClean="0"/>
              <a:t>: Autonomous Citation Indexing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600"/>
            <a:ext cx="5024778" cy="4660949"/>
          </a:xfrm>
        </p:spPr>
      </p:pic>
      <p:sp>
        <p:nvSpPr>
          <p:cNvPr id="10" name="TextBox 9"/>
          <p:cNvSpPr txBox="1"/>
          <p:nvPr/>
        </p:nvSpPr>
        <p:spPr>
          <a:xfrm>
            <a:off x="2438400" y="6490608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Courtesy: Lawrence</a:t>
            </a:r>
            <a:r>
              <a:rPr lang="en-US" sz="1600" dirty="0"/>
              <a:t> </a:t>
            </a:r>
            <a:r>
              <a:rPr lang="en-US" sz="1600" dirty="0" smtClean="0"/>
              <a:t>et.al, </a:t>
            </a:r>
            <a:r>
              <a:rPr lang="en-US" sz="1600" i="1" dirty="0" smtClean="0"/>
              <a:t>“IEEE</a:t>
            </a:r>
            <a:r>
              <a:rPr lang="en-US" sz="1600" dirty="0" smtClean="0"/>
              <a:t>”,1999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40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Estimated Scholarly Documents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7293996" cy="4876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285429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Courtesy: </a:t>
            </a:r>
            <a:r>
              <a:rPr lang="en-US" sz="1600" dirty="0" err="1"/>
              <a:t>Khabsa</a:t>
            </a:r>
            <a:r>
              <a:rPr lang="en-US" sz="1600" dirty="0"/>
              <a:t> M, Giles CL (2014) The Number of Scholarly Documents on the Public Web. </a:t>
            </a:r>
            <a:r>
              <a:rPr lang="en-US" sz="1600" dirty="0" err="1"/>
              <a:t>PLoS</a:t>
            </a:r>
            <a:r>
              <a:rPr lang="en-US" sz="1600" dirty="0"/>
              <a:t> ONE 9(5): e93949.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4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OpenDOAR</a:t>
            </a:r>
            <a:r>
              <a:rPr lang="en-US" dirty="0" smtClean="0"/>
              <a:t>: Directory of Open Access </a:t>
            </a:r>
            <a:r>
              <a:rPr lang="en-US" dirty="0" err="1" smtClean="0"/>
              <a:t>Resositories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0523"/>
            <a:ext cx="8229600" cy="4396153"/>
          </a:xfrm>
        </p:spPr>
      </p:pic>
      <p:sp>
        <p:nvSpPr>
          <p:cNvPr id="3" name="TextBox 2"/>
          <p:cNvSpPr txBox="1"/>
          <p:nvPr/>
        </p:nvSpPr>
        <p:spPr>
          <a:xfrm>
            <a:off x="2667000" y="6444423"/>
            <a:ext cx="4262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3"/>
              </a:rPr>
              <a:t>http://v2.sherpa.ac.uk/opendoar/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81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Digital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digital library is a </a:t>
            </a:r>
            <a:r>
              <a:rPr lang="en-US" b="1" dirty="0"/>
              <a:t>managed collection of information</a:t>
            </a:r>
            <a:r>
              <a:rPr lang="en-US" dirty="0"/>
              <a:t>, with </a:t>
            </a:r>
            <a:r>
              <a:rPr lang="en-US" b="1" dirty="0"/>
              <a:t>associated services</a:t>
            </a:r>
            <a:r>
              <a:rPr lang="en-US" dirty="0"/>
              <a:t>, where the information is stored in digital formats and accessible over a </a:t>
            </a:r>
            <a:r>
              <a:rPr lang="en-US" dirty="0" smtClean="0"/>
              <a:t>network.</a:t>
            </a:r>
          </a:p>
          <a:p>
            <a:endParaRPr lang="en-US" dirty="0"/>
          </a:p>
          <a:p>
            <a:r>
              <a:rPr lang="en-US" dirty="0" smtClean="0"/>
              <a:t>Stream of data sent to earth from a satellite (Not a digital library) </a:t>
            </a:r>
          </a:p>
          <a:p>
            <a:r>
              <a:rPr lang="en-US" dirty="0" smtClean="0"/>
              <a:t>Organized </a:t>
            </a:r>
            <a:r>
              <a:rPr lang="en-US" dirty="0"/>
              <a:t>systematically, becomes a digital library </a:t>
            </a:r>
            <a:r>
              <a:rPr lang="en-US" dirty="0" smtClean="0"/>
              <a:t>collection.</a:t>
            </a:r>
          </a:p>
          <a:p>
            <a:endParaRPr lang="en-US" sz="1600" dirty="0">
              <a:hlinkClick r:id="rId3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Taken From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://home.wlu.edu/~whaleyt/classes/DigiLib/Whaley/Definition.html</a:t>
            </a:r>
          </a:p>
          <a:p>
            <a:pPr marL="0" indent="0" algn="ctr">
              <a:buNone/>
            </a:pPr>
            <a:endParaRPr lang="en-US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48646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OpenDoar</a:t>
            </a:r>
            <a:r>
              <a:rPr lang="en-US" dirty="0" smtClean="0"/>
              <a:t>: Search Result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96" y="1600200"/>
            <a:ext cx="7405207" cy="4876800"/>
          </a:xfrm>
        </p:spPr>
      </p:pic>
    </p:spTree>
    <p:extLst>
      <p:ext uri="{BB962C8B-B14F-4D97-AF65-F5344CB8AC3E}">
        <p14:creationId xmlns:p14="http://schemas.microsoft.com/office/powerpoint/2010/main" val="1749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ROAR: Registry </a:t>
            </a:r>
            <a:r>
              <a:rPr lang="en-US" dirty="0"/>
              <a:t>of Open Access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F:\Fall2018\MiningScholarlyData\Presentation\RO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06" y="1676400"/>
            <a:ext cx="7015163" cy="48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8516" y="6519446"/>
            <a:ext cx="5151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3"/>
              </a:rPr>
              <a:t>http://roar.eprints.org/cgi/search/advanced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2" y="1685596"/>
            <a:ext cx="8130127" cy="4952260"/>
          </a:xfrm>
        </p:spPr>
      </p:pic>
    </p:spTree>
    <p:extLst>
      <p:ext uri="{BB962C8B-B14F-4D97-AF65-F5344CB8AC3E}">
        <p14:creationId xmlns:p14="http://schemas.microsoft.com/office/powerpoint/2010/main" val="4660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Scholar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723549" cy="4038531"/>
          </a:xfrm>
        </p:spPr>
      </p:pic>
    </p:spTree>
    <p:extLst>
      <p:ext uri="{BB962C8B-B14F-4D97-AF65-F5344CB8AC3E}">
        <p14:creationId xmlns:p14="http://schemas.microsoft.com/office/powerpoint/2010/main" val="2570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CiteSeerX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21" y="1600200"/>
            <a:ext cx="7645358" cy="4876800"/>
          </a:xfrm>
        </p:spPr>
      </p:pic>
    </p:spTree>
    <p:extLst>
      <p:ext uri="{BB962C8B-B14F-4D97-AF65-F5344CB8AC3E}">
        <p14:creationId xmlns:p14="http://schemas.microsoft.com/office/powerpoint/2010/main" val="10272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of Major Academic Search Engines and Digital Libraries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5307904" cy="5201034"/>
          </a:xfrm>
        </p:spPr>
      </p:pic>
      <p:sp>
        <p:nvSpPr>
          <p:cNvPr id="6" name="Rectangle 5"/>
          <p:cNvSpPr/>
          <p:nvPr/>
        </p:nvSpPr>
        <p:spPr>
          <a:xfrm>
            <a:off x="762000" y="3581400"/>
            <a:ext cx="5334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482646"/>
            <a:ext cx="5334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9308" y="5747190"/>
            <a:ext cx="285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Courtesy: Xia et.al, “Big Scholarly Data: A Survey”, </a:t>
            </a:r>
            <a:r>
              <a:rPr lang="en-US" sz="1600" i="1" dirty="0" smtClean="0"/>
              <a:t>IEEE Transactions on Big Data</a:t>
            </a:r>
            <a:r>
              <a:rPr lang="en-US" sz="1600" dirty="0" smtClean="0"/>
              <a:t>,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6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Recommendation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4524060" cy="4191000"/>
          </a:xfrm>
        </p:spPr>
      </p:pic>
      <p:pic>
        <p:nvPicPr>
          <p:cNvPr id="3074" name="Picture 2" descr="F:\Fall2018\MiningScholarlyData\Presentation\LiteratureRe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22638"/>
            <a:ext cx="3733800" cy="19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6432917"/>
            <a:ext cx="749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Courtesy: He</a:t>
            </a:r>
            <a:r>
              <a:rPr lang="en-US" sz="1600" dirty="0"/>
              <a:t>, </a:t>
            </a:r>
            <a:r>
              <a:rPr lang="en-US" sz="1600" dirty="0" smtClean="0"/>
              <a:t>Q et.al., “Context-aware </a:t>
            </a:r>
            <a:r>
              <a:rPr lang="en-US" sz="1600" dirty="0"/>
              <a:t>citation </a:t>
            </a:r>
            <a:r>
              <a:rPr lang="en-US" sz="1600" dirty="0" smtClean="0"/>
              <a:t>recommendation.” WWW </a:t>
            </a:r>
            <a:r>
              <a:rPr lang="en-US" sz="1600" dirty="0"/>
              <a:t> </a:t>
            </a:r>
            <a:r>
              <a:rPr lang="en-US" sz="1600" dirty="0" smtClean="0"/>
              <a:t>2010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8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Recommendation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91" y="1396998"/>
            <a:ext cx="5511338" cy="5137688"/>
          </a:xfrm>
        </p:spPr>
      </p:pic>
      <p:sp>
        <p:nvSpPr>
          <p:cNvPr id="5" name="TextBox 4"/>
          <p:cNvSpPr txBox="1"/>
          <p:nvPr/>
        </p:nvSpPr>
        <p:spPr>
          <a:xfrm>
            <a:off x="-15240" y="6519446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Courtesy: Chen, H et.al., “</a:t>
            </a:r>
            <a:r>
              <a:rPr lang="en-US" sz="1600" dirty="0" err="1" smtClean="0"/>
              <a:t>CollabSeer</a:t>
            </a:r>
            <a:r>
              <a:rPr lang="en-US" sz="1600" dirty="0"/>
              <a:t>: a search engine for collaboration discovery</a:t>
            </a:r>
            <a:r>
              <a:rPr lang="en-US" sz="1600" dirty="0" smtClean="0"/>
              <a:t>.”, JCDL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Libraries?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96248" cy="2748133"/>
          </a:xfrm>
        </p:spPr>
      </p:pic>
      <p:sp>
        <p:nvSpPr>
          <p:cNvPr id="5" name="TextBox 4"/>
          <p:cNvSpPr txBox="1"/>
          <p:nvPr/>
        </p:nvSpPr>
        <p:spPr>
          <a:xfrm>
            <a:off x="3048000" y="5949761"/>
            <a:ext cx="300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3"/>
              </a:rPr>
              <a:t>https://archive.org/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43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Digital Library Projects on Wikipedia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20920" cy="2596896"/>
          </a:xfrm>
        </p:spPr>
      </p:pic>
      <p:pic>
        <p:nvPicPr>
          <p:cNvPr id="2050" name="Picture 2" descr="F:\Fall2018\MiningScholarlyData\Presentation\Citeceer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10100"/>
            <a:ext cx="8763000" cy="7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248" y="4267200"/>
            <a:ext cx="876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8" y="4839097"/>
            <a:ext cx="8763000" cy="68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6086168"/>
            <a:ext cx="669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Taken From: </a:t>
            </a:r>
            <a:r>
              <a:rPr lang="en-US" sz="1600" dirty="0">
                <a:hlinkClick r:id="rId4"/>
              </a:rPr>
              <a:t>https://en.wikipedia.org/wiki/List_of_digital_library_projects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7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Digital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Institutional Repositories</a:t>
            </a:r>
          </a:p>
          <a:p>
            <a:pPr algn="just"/>
            <a:r>
              <a:rPr lang="en-US" dirty="0"/>
              <a:t>An </a:t>
            </a:r>
            <a:r>
              <a:rPr lang="en-US" b="1" dirty="0"/>
              <a:t>institutional repository</a:t>
            </a:r>
            <a:r>
              <a:rPr lang="en-US" dirty="0"/>
              <a:t> is an archive for collecting, preserving, and disseminating digital copies of the intellectual output of an institution, particularly a research institution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DSpace</a:t>
            </a:r>
            <a:r>
              <a:rPr lang="en-US" dirty="0"/>
              <a:t> and Fedora are two widely used frameworks to </a:t>
            </a:r>
            <a:r>
              <a:rPr lang="en-US" dirty="0" smtClean="0"/>
              <a:t>build institutional </a:t>
            </a:r>
            <a:r>
              <a:rPr lang="en-US" dirty="0"/>
              <a:t>repositories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Digital Archives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digital </a:t>
            </a:r>
            <a:r>
              <a:rPr lang="en-US" b="1" dirty="0" smtClean="0"/>
              <a:t>archive</a:t>
            </a:r>
            <a:r>
              <a:rPr lang="en-US" dirty="0" smtClean="0"/>
              <a:t> </a:t>
            </a:r>
            <a:r>
              <a:rPr lang="en-US" dirty="0"/>
              <a:t>is a repository that stores one or more collections of digital information objects with the intention of providing long-term access to the information.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ODU Digital Commons (Institutional Repository)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689446"/>
          </a:xfrm>
        </p:spPr>
      </p:pic>
      <p:sp>
        <p:nvSpPr>
          <p:cNvPr id="7" name="TextBox 6"/>
          <p:cNvSpPr txBox="1"/>
          <p:nvPr/>
        </p:nvSpPr>
        <p:spPr>
          <a:xfrm>
            <a:off x="1905000" y="6437360"/>
            <a:ext cx="4214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Taken from: </a:t>
            </a:r>
            <a:r>
              <a:rPr lang="en-US" sz="1600" dirty="0">
                <a:hlinkClick r:id="rId3"/>
              </a:rPr>
              <a:t>https://digitalcommons.odu.edu/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27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HathiTrust</a:t>
            </a:r>
            <a:r>
              <a:rPr lang="en-US" dirty="0" smtClean="0"/>
              <a:t> (Digital Archive)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6280666"/>
            <a:ext cx="3680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Taken from: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://www.hathitrust.org/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03866"/>
            <a:ext cx="7849865" cy="4876800"/>
          </a:xfrm>
        </p:spPr>
      </p:pic>
    </p:spTree>
    <p:extLst>
      <p:ext uri="{BB962C8B-B14F-4D97-AF65-F5344CB8AC3E}">
        <p14:creationId xmlns:p14="http://schemas.microsoft.com/office/powerpoint/2010/main" val="16824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Scholarly 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113"/>
            <a:ext cx="8229600" cy="4764974"/>
          </a:xfrm>
        </p:spPr>
      </p:pic>
      <p:sp>
        <p:nvSpPr>
          <p:cNvPr id="5" name="TextBox 4"/>
          <p:cNvSpPr txBox="1"/>
          <p:nvPr/>
        </p:nvSpPr>
        <p:spPr>
          <a:xfrm>
            <a:off x="762000" y="6454841"/>
            <a:ext cx="8224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Courtesy: Xia et.al, “Big Scholarly Data: A Survey”, </a:t>
            </a:r>
            <a:r>
              <a:rPr lang="en-US" sz="1600" i="1" dirty="0" smtClean="0"/>
              <a:t>IEEE Transactions on Big Data</a:t>
            </a:r>
            <a:r>
              <a:rPr lang="en-US" sz="1600" dirty="0" smtClean="0"/>
              <a:t>,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0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Crawling and Document Extraction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9457" y="1720334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Crawl the Web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9533" y="2516436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Extract links to PDF files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46336" y="332053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 a queue of extracted URLs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3185" y="4191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Schedule crawl time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47427" y="507344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 queue to include any new documents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14797" y="2089666"/>
            <a:ext cx="3" cy="42677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14800" y="2907735"/>
            <a:ext cx="1" cy="42677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14798" y="3773440"/>
            <a:ext cx="1" cy="42677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797" y="4611640"/>
            <a:ext cx="1" cy="42677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1021</TotalTime>
  <Words>531</Words>
  <Application>Microsoft Office PowerPoint</Application>
  <PresentationFormat>On-screen Show (4:3)</PresentationFormat>
  <Paragraphs>83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Digital libraries, repositories, and search engines</vt:lpstr>
      <vt:lpstr>What is a Digital Library?</vt:lpstr>
      <vt:lpstr>Why Digital Libraries?</vt:lpstr>
      <vt:lpstr>List of Digital Library Projects on Wikipedia</vt:lpstr>
      <vt:lpstr>Types of Digital Libraries</vt:lpstr>
      <vt:lpstr>ODU Digital Commons (Institutional Repository)</vt:lpstr>
      <vt:lpstr>HathiTrust (Digital Archive)</vt:lpstr>
      <vt:lpstr>Scholarly Data Collection</vt:lpstr>
      <vt:lpstr>Web Crawling and Document Extraction</vt:lpstr>
      <vt:lpstr>Data Discovery</vt:lpstr>
      <vt:lpstr>Digital Object Identifiers (DOI)</vt:lpstr>
      <vt:lpstr>DOI Search Result</vt:lpstr>
      <vt:lpstr>Scholarly Information Extraction</vt:lpstr>
      <vt:lpstr>Big Data Storage Mechanism</vt:lpstr>
      <vt:lpstr>Citation Index: For Connecting Scholarly Documents </vt:lpstr>
      <vt:lpstr>Citation Graph: Finds relationship between articles</vt:lpstr>
      <vt:lpstr>CiteSeer: Autonomous Citation Indexing</vt:lpstr>
      <vt:lpstr>Estimated Scholarly Documents</vt:lpstr>
      <vt:lpstr>OpenDOAR: Directory of Open Access Resositories</vt:lpstr>
      <vt:lpstr>OpenDoar: Search Result</vt:lpstr>
      <vt:lpstr>ROAR: Registry of Open Access Repositories</vt:lpstr>
      <vt:lpstr>Google Search</vt:lpstr>
      <vt:lpstr>Google Scholar</vt:lpstr>
      <vt:lpstr>CiteSeerX</vt:lpstr>
      <vt:lpstr>List of Major Academic Search Engines and Digital Libraries</vt:lpstr>
      <vt:lpstr>Literature Recommendation</vt:lpstr>
      <vt:lpstr>Collaboration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libraries, repositories, and search engines</dc:title>
  <dc:creator>nauman</dc:creator>
  <cp:lastModifiedBy>nauman</cp:lastModifiedBy>
  <cp:revision>40</cp:revision>
  <dcterms:created xsi:type="dcterms:W3CDTF">2018-09-30T19:14:45Z</dcterms:created>
  <dcterms:modified xsi:type="dcterms:W3CDTF">2018-10-02T13:49:32Z</dcterms:modified>
</cp:coreProperties>
</file>