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58" r:id="rId3"/>
    <p:sldId id="259" r:id="rId4"/>
    <p:sldId id="323" r:id="rId5"/>
    <p:sldId id="269" r:id="rId6"/>
    <p:sldId id="270" r:id="rId7"/>
    <p:sldId id="320" r:id="rId8"/>
    <p:sldId id="263" r:id="rId9"/>
    <p:sldId id="266" r:id="rId10"/>
    <p:sldId id="264" r:id="rId11"/>
    <p:sldId id="296" r:id="rId12"/>
    <p:sldId id="297" r:id="rId13"/>
    <p:sldId id="273" r:id="rId14"/>
    <p:sldId id="275" r:id="rId15"/>
    <p:sldId id="274" r:id="rId16"/>
    <p:sldId id="321" r:id="rId17"/>
    <p:sldId id="276" r:id="rId18"/>
    <p:sldId id="278" r:id="rId19"/>
    <p:sldId id="280" r:id="rId20"/>
    <p:sldId id="301" r:id="rId21"/>
    <p:sldId id="303" r:id="rId22"/>
    <p:sldId id="305" r:id="rId23"/>
    <p:sldId id="306" r:id="rId24"/>
    <p:sldId id="322" r:id="rId25"/>
    <p:sldId id="308" r:id="rId26"/>
    <p:sldId id="309" r:id="rId27"/>
    <p:sldId id="304" r:id="rId28"/>
    <p:sldId id="314" r:id="rId29"/>
    <p:sldId id="310" r:id="rId30"/>
    <p:sldId id="283" r:id="rId31"/>
    <p:sldId id="311" r:id="rId32"/>
    <p:sldId id="315" r:id="rId33"/>
    <p:sldId id="287" r:id="rId34"/>
    <p:sldId id="313" r:id="rId35"/>
    <p:sldId id="290" r:id="rId36"/>
    <p:sldId id="317" r:id="rId37"/>
    <p:sldId id="318" r:id="rId38"/>
    <p:sldId id="319" r:id="rId39"/>
    <p:sldId id="292" r:id="rId40"/>
    <p:sldId id="293" r:id="rId41"/>
    <p:sldId id="294" r:id="rId42"/>
    <p:sldId id="267" r:id="rId43"/>
    <p:sldId id="272" r:id="rId44"/>
    <p:sldId id="298" r:id="rId45"/>
    <p:sldId id="299" r:id="rId46"/>
    <p:sldId id="300" r:id="rId47"/>
    <p:sldId id="302" r:id="rId48"/>
    <p:sldId id="307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3" autoAdjust="0"/>
  </p:normalViewPr>
  <p:slideViewPr>
    <p:cSldViewPr>
      <p:cViewPr varScale="1">
        <p:scale>
          <a:sx n="59" d="100"/>
          <a:sy n="59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8D4F-EA54-400F-9411-8403BD0453F0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C9DD-03F6-40BD-8E01-0772559BC04E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997-B111-420A-ACB9-02F60BD7D172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33A9-81BC-4D34-A17F-BEE22032CE3A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5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79D5-F629-4B6D-BC16-944CA2ABA5FB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6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69ED-A69D-46E3-B213-E28F986EC17C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C8E7-76E4-400A-AFCC-F1945C5014FE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896-002A-486B-8CAA-E65066D98CF0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D0-1360-4C95-9796-772B64108143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BCFA-E39E-4429-93C9-EBE281EEF41F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0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8E82-6BC7-436E-8A77-E9FA1B272855}" type="datetime2">
              <a:rPr lang="en-US" smtClean="0"/>
              <a:pPr/>
              <a:t>Wednesday, November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93389F-4DDC-4CC5-89D5-E67066928DEC}" type="datetime2">
              <a:rPr lang="en-US" smtClean="0"/>
              <a:pPr/>
              <a:t>Wednesday, November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8001000" cy="1219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b="1" dirty="0"/>
              <a:t>LAZY PRESERVATION: RECONSTRUCTING WEBSITES </a:t>
            </a:r>
            <a:r>
              <a:rPr lang="en-US" sz="2800" b="1" dirty="0" smtClean="0"/>
              <a:t>FROM THE </a:t>
            </a:r>
            <a:r>
              <a:rPr lang="en-US" sz="2800" b="1" dirty="0"/>
              <a:t>WEB INFRASTRUCTURE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</a:t>
            </a:r>
            <a:r>
              <a:rPr lang="en-US" dirty="0" smtClean="0"/>
              <a:t>791/ 891 </a:t>
            </a:r>
            <a:r>
              <a:rPr lang="en-US" dirty="0"/>
              <a:t>Web Archiving Seminar</a:t>
            </a:r>
          </a:p>
          <a:p>
            <a:r>
              <a:rPr lang="en-US" dirty="0"/>
              <a:t>Presented By: Mohammed Nauman Siddique</a:t>
            </a:r>
          </a:p>
          <a:p>
            <a:r>
              <a:rPr lang="en-US" dirty="0"/>
              <a:t>Date: </a:t>
            </a:r>
            <a:r>
              <a:rPr lang="en-US" dirty="0" smtClean="0"/>
              <a:t>11/29/2017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5764" y="1980924"/>
            <a:ext cx="460094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Frank </a:t>
            </a:r>
            <a:r>
              <a:rPr lang="en-US" sz="2800" dirty="0" err="1" smtClean="0"/>
              <a:t>McCown</a:t>
            </a:r>
            <a:r>
              <a:rPr lang="en-US" sz="2800" dirty="0" smtClean="0"/>
              <a:t>, Ph.D. 2007</a:t>
            </a:r>
          </a:p>
          <a:p>
            <a:pPr algn="ctr"/>
            <a:endParaRPr lang="en-US" sz="2400" dirty="0" smtClean="0">
              <a:solidFill>
                <a:srgbClr val="292934"/>
              </a:solidFill>
            </a:endParaRPr>
          </a:p>
          <a:p>
            <a:pPr algn="ctr"/>
            <a:r>
              <a:rPr lang="en-US" sz="2400" dirty="0" smtClean="0">
                <a:solidFill>
                  <a:srgbClr val="292934"/>
                </a:solidFill>
              </a:rPr>
              <a:t>Advisor: </a:t>
            </a:r>
            <a:r>
              <a:rPr lang="en-US" sz="2400" dirty="0"/>
              <a:t>Michael L. Nelson</a:t>
            </a:r>
            <a:endParaRPr lang="en-US" sz="2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</a:t>
            </a:r>
            <a:r>
              <a:rPr lang="en-US" dirty="0"/>
              <a:t>web search </a:t>
            </a:r>
            <a:r>
              <a:rPr lang="en-US" dirty="0" smtClean="0"/>
              <a:t>engines</a:t>
            </a:r>
          </a:p>
          <a:p>
            <a:r>
              <a:rPr lang="en-US" dirty="0"/>
              <a:t>P</a:t>
            </a:r>
            <a:r>
              <a:rPr lang="en-US" dirty="0" smtClean="0"/>
              <a:t>ersonal </a:t>
            </a:r>
            <a:r>
              <a:rPr lang="en-US" dirty="0"/>
              <a:t>web </a:t>
            </a:r>
            <a:r>
              <a:rPr lang="en-US" dirty="0" smtClean="0"/>
              <a:t>archives</a:t>
            </a:r>
          </a:p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archives operated by </a:t>
            </a:r>
            <a:r>
              <a:rPr lang="en-US" dirty="0" smtClean="0"/>
              <a:t>non-profit companies</a:t>
            </a:r>
          </a:p>
          <a:p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F:\Fall2017\Seminar\DesertationPalooza\Presentation\Bing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1"/>
            <a:ext cx="155349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Fall2017\Seminar\DesertationPalooza\Presentation\Google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8" y="425368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Fall2017\Seminar\DesertationPalooza\Presentation\w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23" y="33909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Fall2017\Seminar\DesertationPalooza\Presentation\InternetArch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01194"/>
            <a:ext cx="1466850" cy="14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Fall2017\Seminar\DesertationPalooza\Presentation\UKWebArch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81" y="4921740"/>
            <a:ext cx="15001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Fall2017\Seminar\DesertationPalooza\Presentation\Citece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71791"/>
            <a:ext cx="1229570" cy="1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Availability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62200"/>
            <a:ext cx="8017327" cy="2514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Caching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synthetic web collection made</a:t>
            </a:r>
          </a:p>
          <a:p>
            <a:r>
              <a:rPr lang="en-US" dirty="0" smtClean="0"/>
              <a:t>Each collection had same number of PDFs, HTML and image resources</a:t>
            </a:r>
          </a:p>
          <a:p>
            <a:r>
              <a:rPr lang="en-US" dirty="0" smtClean="0"/>
              <a:t>Deployed on 4 different websites</a:t>
            </a:r>
          </a:p>
          <a:p>
            <a:r>
              <a:rPr lang="en-US" dirty="0" smtClean="0"/>
              <a:t>Queries were made to the search engines to see if the collections were accessible from the cache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</a:t>
            </a:r>
            <a:r>
              <a:rPr lang="en-US" dirty="0"/>
              <a:t>w</a:t>
            </a:r>
            <a:r>
              <a:rPr lang="en-US" dirty="0" smtClean="0"/>
              <a:t>inner in caching web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7989966" cy="4376738"/>
          </a:xfrm>
        </p:spPr>
      </p:pic>
    </p:spTree>
    <p:extLst>
      <p:ext uri="{BB962C8B-B14F-4D97-AF65-F5344CB8AC3E}">
        <p14:creationId xmlns:p14="http://schemas.microsoft.com/office/powerpoint/2010/main" val="208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cached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r</a:t>
            </a:r>
            <a:r>
              <a:rPr lang="en-US" dirty="0" smtClean="0"/>
              <a:t>esources in each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651299" cy="3233738"/>
          </a:xfrm>
        </p:spPr>
      </p:pic>
    </p:spTree>
    <p:extLst>
      <p:ext uri="{BB962C8B-B14F-4D97-AF65-F5344CB8AC3E}">
        <p14:creationId xmlns:p14="http://schemas.microsoft.com/office/powerpoint/2010/main" val="481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of Search Engines with 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997596" cy="5029200"/>
          </a:xfrm>
        </p:spPr>
      </p:pic>
    </p:spTree>
    <p:extLst>
      <p:ext uri="{BB962C8B-B14F-4D97-AF65-F5344CB8AC3E}">
        <p14:creationId xmlns:p14="http://schemas.microsoft.com/office/powerpoint/2010/main" val="38180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Web-Repository Crawling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70BB29-7C8F-494D-9CBB-FBE9F3045D7D}" type="slidenum">
              <a:rPr lang="en-US"/>
              <a:pPr eaLnBrk="1" hangingPunct="1"/>
              <a:t>16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7200" y="2590800"/>
          <a:ext cx="82296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4075176" imgH="1467510" progId="Visio.Drawing.11">
                  <p:embed/>
                </p:oleObj>
              </mc:Choice>
              <mc:Fallback>
                <p:oleObj name="Visio" r:id="rId3" imgW="4075176" imgH="14675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229600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0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Repository </a:t>
            </a:r>
            <a:r>
              <a:rPr lang="en-US" dirty="0"/>
              <a:t>C</a:t>
            </a:r>
            <a:r>
              <a:rPr lang="en-US" dirty="0" smtClean="0"/>
              <a:t>rawlers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58848" cy="4419600"/>
          </a:xfrm>
        </p:spPr>
      </p:pic>
    </p:spTree>
    <p:extLst>
      <p:ext uri="{BB962C8B-B14F-4D97-AF65-F5344CB8AC3E}">
        <p14:creationId xmlns:p14="http://schemas.microsoft.com/office/powerpoint/2010/main" val="37849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Warrick</a:t>
            </a:r>
            <a:r>
              <a:rPr lang="en-US" dirty="0"/>
              <a:t> </a:t>
            </a:r>
            <a:r>
              <a:rPr lang="en-US" dirty="0" smtClean="0"/>
              <a:t>– a web repository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 for web reconstruction</a:t>
            </a:r>
          </a:p>
          <a:p>
            <a:r>
              <a:rPr lang="en-US" dirty="0" smtClean="0"/>
              <a:t>Written in Perl </a:t>
            </a:r>
          </a:p>
          <a:p>
            <a:r>
              <a:rPr lang="en-US" dirty="0" smtClean="0"/>
              <a:t>Uses Internet Archive, Google, Yahoo and MSN web repository</a:t>
            </a:r>
          </a:p>
          <a:p>
            <a:r>
              <a:rPr lang="en-US" dirty="0" smtClean="0"/>
              <a:t>Search engine APIs and page scraping was used to recover resources</a:t>
            </a:r>
          </a:p>
          <a:p>
            <a:r>
              <a:rPr lang="en-US" dirty="0" smtClean="0"/>
              <a:t>Accessed via command line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Brass (A queuing system)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6041614" cy="5215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Orkut- Popular social networking site from 2004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321040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resources using Warrick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73" y="1600200"/>
            <a:ext cx="719945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495800" y="2286000"/>
            <a:ext cx="0" cy="3200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228600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38.2%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9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Reconstruction Effectiveness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629400" cy="4558612"/>
          </a:xfrm>
        </p:spPr>
      </p:pic>
    </p:spTree>
    <p:extLst>
      <p:ext uri="{BB962C8B-B14F-4D97-AF65-F5344CB8AC3E}">
        <p14:creationId xmlns:p14="http://schemas.microsoft.com/office/powerpoint/2010/main" val="165938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to evaluate contribution of Web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24 live websites selected from DMOZ</a:t>
            </a:r>
          </a:p>
          <a:p>
            <a:r>
              <a:rPr lang="en-US" dirty="0" smtClean="0"/>
              <a:t>8 small (&lt;150 URIs), 8 medium (150-499 URIs) and 8 large (&gt;500 URIs)</a:t>
            </a:r>
          </a:p>
          <a:p>
            <a:r>
              <a:rPr lang="en-US" dirty="0" smtClean="0"/>
              <a:t>5 different versions of reconstructed websites created</a:t>
            </a:r>
          </a:p>
          <a:p>
            <a:r>
              <a:rPr lang="en-US" dirty="0" smtClean="0"/>
              <a:t>4 from each web repo individually and 1 by combining resources from all the repos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 of each Web Repository in reconstruction of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600" y="4495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Google: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277858" cy="40386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5562600"/>
            <a:ext cx="872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All the four web repositories must be used in reconstruction.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HTML resources are most recoverable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Website reconstruction can be very useful for some and futile for others.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703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Warrick Crawling Policies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Policy</a:t>
            </a:r>
          </a:p>
          <a:p>
            <a:r>
              <a:rPr lang="en-US" dirty="0" smtClean="0"/>
              <a:t>Knowledge Policy</a:t>
            </a:r>
          </a:p>
          <a:p>
            <a:r>
              <a:rPr lang="en-US" dirty="0" smtClean="0"/>
              <a:t>Exhaustive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to understand crawling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Same set of 24 URLs used from previous experiment</a:t>
            </a:r>
          </a:p>
          <a:p>
            <a:r>
              <a:rPr lang="en-US" dirty="0" smtClean="0"/>
              <a:t>Upon downloading websites, three concurrent reconstructions  were started using each crawl policy.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Knowledgeable Policy is the optimal crawling policy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638925" cy="4433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9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for Evaluating Reconstruction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300 randomly selected URLs from DMOZ</a:t>
            </a:r>
          </a:p>
          <a:p>
            <a:r>
              <a:rPr lang="en-US" dirty="0" smtClean="0"/>
              <a:t>Websites in 40 languages unlike previous experiments using English language experiments</a:t>
            </a:r>
          </a:p>
          <a:p>
            <a:r>
              <a:rPr lang="en-US" dirty="0" smtClean="0"/>
              <a:t>Unlike previous experiments </a:t>
            </a:r>
            <a:r>
              <a:rPr lang="en-US" dirty="0" err="1" smtClean="0"/>
              <a:t>Heretrix</a:t>
            </a:r>
            <a:r>
              <a:rPr lang="en-US" dirty="0" smtClean="0"/>
              <a:t> was used instead of </a:t>
            </a:r>
            <a:r>
              <a:rPr lang="en-US" dirty="0" err="1" smtClean="0"/>
              <a:t>Wget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Web Repository Contributions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DB8D62-F71E-4CB1-BCBC-C351D8510D65}" type="slidenum">
              <a:rPr lang="en-US"/>
              <a:pPr eaLnBrk="1" hangingPunct="1"/>
              <a:t>28</a:t>
            </a:fld>
            <a:endParaRPr 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50577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0"/>
            <a:ext cx="4676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58959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423" name="Straight Arrow Connector 11"/>
          <p:cNvCxnSpPr>
            <a:cxnSpLocks noChangeShapeType="1"/>
          </p:cNvCxnSpPr>
          <p:nvPr/>
        </p:nvCxnSpPr>
        <p:spPr bwMode="auto">
          <a:xfrm>
            <a:off x="1905000" y="4419600"/>
            <a:ext cx="19050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0424" name="TextBox 12"/>
          <p:cNvSpPr txBox="1">
            <a:spLocks noChangeArrowheads="1"/>
          </p:cNvSpPr>
          <p:nvPr/>
        </p:nvSpPr>
        <p:spPr bwMode="auto">
          <a:xfrm>
            <a:off x="228600" y="39624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Real usage data</a:t>
            </a:r>
          </a:p>
        </p:txBody>
      </p:sp>
      <p:sp>
        <p:nvSpPr>
          <p:cNvPr id="60425" name="TextBox 13"/>
          <p:cNvSpPr txBox="1">
            <a:spLocks noChangeArrowheads="1"/>
          </p:cNvSpPr>
          <p:nvPr/>
        </p:nvSpPr>
        <p:spPr bwMode="auto">
          <a:xfrm>
            <a:off x="381000" y="26670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Experimental results</a:t>
            </a:r>
          </a:p>
        </p:txBody>
      </p:sp>
      <p:cxnSp>
        <p:nvCxnSpPr>
          <p:cNvPr id="60426" name="Straight Arrow Connector 14"/>
          <p:cNvCxnSpPr>
            <a:cxnSpLocks noChangeShapeType="1"/>
            <a:stCxn id="60425" idx="3"/>
          </p:cNvCxnSpPr>
          <p:nvPr/>
        </p:nvCxnSpPr>
        <p:spPr bwMode="auto">
          <a:xfrm flipV="1">
            <a:off x="2133600" y="2971800"/>
            <a:ext cx="1676400" cy="19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0427" name="Rounded Rectangle 18"/>
          <p:cNvSpPr>
            <a:spLocks noChangeArrowheads="1"/>
          </p:cNvSpPr>
          <p:nvPr/>
        </p:nvSpPr>
        <p:spPr bwMode="auto">
          <a:xfrm>
            <a:off x="3886200" y="2057400"/>
            <a:ext cx="914400" cy="2133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ounded Rectangle 19"/>
          <p:cNvSpPr>
            <a:spLocks noChangeArrowheads="1"/>
          </p:cNvSpPr>
          <p:nvPr/>
        </p:nvSpPr>
        <p:spPr bwMode="auto">
          <a:xfrm>
            <a:off x="3962400" y="4648200"/>
            <a:ext cx="914400" cy="1828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Penalty policy for false positives and true negatives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0" y="2438400"/>
            <a:ext cx="8985326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Orkut in 2017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113"/>
            <a:ext cx="8229600" cy="39429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success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686800" cy="2773496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7" y="4267200"/>
            <a:ext cx="2430880" cy="244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85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Success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400800" cy="45682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273B35-8F27-4BF3-A22A-2F565FD51096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Factors affecting website reconstruction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External backlinks</a:t>
            </a:r>
          </a:p>
          <a:p>
            <a:pPr eaLnBrk="1" hangingPunct="1"/>
            <a:r>
              <a:rPr lang="en-US" smtClean="0"/>
              <a:t>Internal backlinks</a:t>
            </a:r>
          </a:p>
          <a:p>
            <a:pPr eaLnBrk="1" hangingPunct="1"/>
            <a:r>
              <a:rPr lang="en-US" smtClean="0"/>
              <a:t>Google’s PageRank</a:t>
            </a:r>
          </a:p>
          <a:p>
            <a:pPr eaLnBrk="1" hangingPunct="1"/>
            <a:r>
              <a:rPr lang="en-US" smtClean="0"/>
              <a:t>Hops from root page</a:t>
            </a:r>
          </a:p>
          <a:p>
            <a:pPr eaLnBrk="1" hangingPunct="1"/>
            <a:r>
              <a:rPr lang="en-US" smtClean="0"/>
              <a:t>Path depth</a:t>
            </a:r>
          </a:p>
          <a:p>
            <a:pPr eaLnBrk="1" hangingPunct="1"/>
            <a:r>
              <a:rPr lang="en-US" smtClean="0"/>
              <a:t>MIME type</a:t>
            </a:r>
          </a:p>
          <a:p>
            <a:pPr eaLnBrk="1" hangingPunct="1"/>
            <a:endParaRPr lang="en-US" smtClean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Query string params</a:t>
            </a:r>
          </a:p>
          <a:p>
            <a:pPr eaLnBrk="1" hangingPunct="1"/>
            <a:r>
              <a:rPr lang="en-US" smtClean="0"/>
              <a:t>Age</a:t>
            </a:r>
          </a:p>
          <a:p>
            <a:pPr eaLnBrk="1" hangingPunct="1"/>
            <a:r>
              <a:rPr lang="en-US" smtClean="0"/>
              <a:t>Resource birth rate</a:t>
            </a:r>
          </a:p>
          <a:p>
            <a:pPr eaLnBrk="1" hangingPunct="1"/>
            <a:r>
              <a:rPr lang="en-US" smtClean="0"/>
              <a:t>TLD</a:t>
            </a:r>
          </a:p>
          <a:p>
            <a:pPr eaLnBrk="1" hangingPunct="1"/>
            <a:r>
              <a:rPr lang="en-US" smtClean="0"/>
              <a:t>Website size</a:t>
            </a:r>
          </a:p>
          <a:p>
            <a:pPr eaLnBrk="1" hangingPunct="1"/>
            <a:r>
              <a:rPr lang="en-US" smtClean="0"/>
              <a:t>Size of resources</a:t>
            </a:r>
          </a:p>
        </p:txBody>
      </p:sp>
    </p:spTree>
    <p:extLst>
      <p:ext uri="{BB962C8B-B14F-4D97-AF65-F5344CB8AC3E}">
        <p14:creationId xmlns:p14="http://schemas.microsoft.com/office/powerpoint/2010/main" val="41963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of Getting your website recovered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Improve Page Rank</a:t>
            </a:r>
          </a:p>
          <a:p>
            <a:r>
              <a:rPr lang="en-US" dirty="0" smtClean="0"/>
              <a:t>Decrease the number of hops a crawler must take to find the website’s resources</a:t>
            </a:r>
          </a:p>
          <a:p>
            <a:r>
              <a:rPr lang="en-US" dirty="0" smtClean="0"/>
              <a:t>Create stable URLs for all the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Recovering the web server’s components</a:t>
            </a:r>
            <a:endParaRPr lang="en-US" sz="3600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DA759-E0EA-4E2F-92E0-EEDA1FECAC32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1444" name="Slide Number Placeholder 4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45E2A52-BAD9-4666-A1EC-03809F86C562}" type="slidenum">
              <a:rPr lang="en-US" sz="1400"/>
              <a:pPr algn="r" eaLnBrk="1" hangingPunct="1"/>
              <a:t>34</a:t>
            </a:fld>
            <a:endParaRPr lang="en-US" sz="1400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066800" y="4876800"/>
            <a:ext cx="1143000" cy="914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61446" name="AutoShape 7"/>
          <p:cNvSpPr>
            <a:spLocks noChangeArrowheads="1"/>
          </p:cNvSpPr>
          <p:nvPr/>
        </p:nvSpPr>
        <p:spPr bwMode="auto">
          <a:xfrm>
            <a:off x="4191000" y="2895600"/>
            <a:ext cx="533400" cy="457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>
            <a:off x="4876800" y="2895600"/>
            <a:ext cx="533400" cy="457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AutoShape 9"/>
          <p:cNvSpPr>
            <a:spLocks noChangeArrowheads="1"/>
          </p:cNvSpPr>
          <p:nvPr/>
        </p:nvSpPr>
        <p:spPr bwMode="auto">
          <a:xfrm>
            <a:off x="4191000" y="2286000"/>
            <a:ext cx="533400" cy="457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AutoShape 10"/>
          <p:cNvSpPr>
            <a:spLocks noChangeArrowheads="1"/>
          </p:cNvSpPr>
          <p:nvPr/>
        </p:nvSpPr>
        <p:spPr bwMode="auto">
          <a:xfrm>
            <a:off x="4876800" y="2286000"/>
            <a:ext cx="533400" cy="457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1"/>
          <p:cNvSpPr>
            <a:spLocks noChangeArrowheads="1"/>
          </p:cNvSpPr>
          <p:nvPr/>
        </p:nvSpPr>
        <p:spPr bwMode="auto">
          <a:xfrm>
            <a:off x="2819400" y="4332288"/>
            <a:ext cx="990600" cy="849312"/>
          </a:xfrm>
          <a:prstGeom prst="rect">
            <a:avLst/>
          </a:prstGeom>
          <a:solidFill>
            <a:srgbClr val="B3E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Perl</a:t>
            </a:r>
            <a:br>
              <a:rPr lang="en-US"/>
            </a:br>
            <a:r>
              <a:rPr lang="en-US"/>
              <a:t>script</a:t>
            </a:r>
          </a:p>
        </p:txBody>
      </p:sp>
      <p:sp>
        <p:nvSpPr>
          <p:cNvPr id="61451" name="AutoShape 12"/>
          <p:cNvSpPr>
            <a:spLocks noChangeArrowheads="1"/>
          </p:cNvSpPr>
          <p:nvPr/>
        </p:nvSpPr>
        <p:spPr bwMode="auto">
          <a:xfrm>
            <a:off x="1295400" y="3886200"/>
            <a:ext cx="762000" cy="71913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1452" name="AutoShape 13"/>
          <p:cNvSpPr>
            <a:spLocks/>
          </p:cNvSpPr>
          <p:nvPr/>
        </p:nvSpPr>
        <p:spPr bwMode="auto">
          <a:xfrm>
            <a:off x="3810000" y="2133600"/>
            <a:ext cx="152400" cy="1371600"/>
          </a:xfrm>
          <a:prstGeom prst="lef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Text Box 14"/>
          <p:cNvSpPr txBox="1">
            <a:spLocks noChangeArrowheads="1"/>
          </p:cNvSpPr>
          <p:nvPr/>
        </p:nvSpPr>
        <p:spPr bwMode="auto">
          <a:xfrm>
            <a:off x="990600" y="2133600"/>
            <a:ext cx="2819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/>
              <a:t>Static files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(html files, PDFs, images, style sheets, </a:t>
            </a:r>
            <a:r>
              <a:rPr lang="en-US" sz="2000" dirty="0" err="1"/>
              <a:t>Javascript</a:t>
            </a:r>
            <a:r>
              <a:rPr lang="en-US" sz="2000" dirty="0"/>
              <a:t>, etc.)</a:t>
            </a:r>
          </a:p>
        </p:txBody>
      </p:sp>
      <p:sp>
        <p:nvSpPr>
          <p:cNvPr id="16" name="Cloud"/>
          <p:cNvSpPr>
            <a:spLocks noChangeAspect="1" noEditPoints="1" noChangeArrowheads="1"/>
          </p:cNvSpPr>
          <p:nvPr/>
        </p:nvSpPr>
        <p:spPr bwMode="auto">
          <a:xfrm>
            <a:off x="6096000" y="2438400"/>
            <a:ext cx="2743200" cy="2057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7C8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 sz="2000"/>
          </a:p>
          <a:p>
            <a:pPr algn="ctr">
              <a:defRPr/>
            </a:pPr>
            <a:r>
              <a:rPr lang="en-US" sz="2000"/>
              <a:t>Web Infrastructure</a:t>
            </a:r>
          </a:p>
        </p:txBody>
      </p:sp>
      <p:sp>
        <p:nvSpPr>
          <p:cNvPr id="61455" name="Rectangle 16"/>
          <p:cNvSpPr>
            <a:spLocks noChangeArrowheads="1"/>
          </p:cNvSpPr>
          <p:nvPr/>
        </p:nvSpPr>
        <p:spPr bwMode="auto">
          <a:xfrm>
            <a:off x="762000" y="1981200"/>
            <a:ext cx="5029200" cy="4114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17"/>
          <p:cNvSpPr txBox="1">
            <a:spLocks noChangeArrowheads="1"/>
          </p:cNvSpPr>
          <p:nvPr/>
        </p:nvSpPr>
        <p:spPr bwMode="auto">
          <a:xfrm>
            <a:off x="1828800" y="6262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Web Server</a:t>
            </a:r>
          </a:p>
        </p:txBody>
      </p:sp>
      <p:sp>
        <p:nvSpPr>
          <p:cNvPr id="61457" name="Line 18"/>
          <p:cNvSpPr>
            <a:spLocks noChangeShapeType="1"/>
          </p:cNvSpPr>
          <p:nvPr/>
        </p:nvSpPr>
        <p:spPr bwMode="auto">
          <a:xfrm flipV="1">
            <a:off x="2286000" y="5062538"/>
            <a:ext cx="38100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>
            <a:off x="2286000" y="4224338"/>
            <a:ext cx="38100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 flipV="1">
            <a:off x="5334000" y="4321175"/>
            <a:ext cx="91440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V="1">
            <a:off x="3886200" y="4602163"/>
            <a:ext cx="381000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AutoShape 22"/>
          <p:cNvSpPr>
            <a:spLocks noChangeArrowheads="1"/>
          </p:cNvSpPr>
          <p:nvPr/>
        </p:nvSpPr>
        <p:spPr bwMode="auto">
          <a:xfrm>
            <a:off x="4343400" y="4332288"/>
            <a:ext cx="914400" cy="849312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Dynamic</a:t>
            </a:r>
            <a:br>
              <a:rPr lang="en-US"/>
            </a:br>
            <a:r>
              <a:rPr lang="en-US"/>
              <a:t>page</a:t>
            </a:r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>
            <a:off x="5638800" y="2416175"/>
            <a:ext cx="68580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3962400" y="2079625"/>
            <a:ext cx="1676400" cy="1501775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505200" y="35766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339933"/>
                </a:solidFill>
              </a:rPr>
              <a:t>Recoverable</a:t>
            </a:r>
            <a:r>
              <a:rPr lang="en-US" sz="2400"/>
              <a:t> </a:t>
            </a: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62000" y="3767138"/>
            <a:ext cx="3200400" cy="24812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4114800" y="4103688"/>
            <a:ext cx="1371600" cy="1306512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286000" y="5486400"/>
            <a:ext cx="28956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3300"/>
                </a:solidFill>
              </a:rPr>
              <a:t>Not Recoverable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0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server components into </a:t>
            </a:r>
            <a:r>
              <a:rPr lang="en-US" dirty="0" err="1" smtClean="0"/>
              <a:t>crawlable</a:t>
            </a:r>
            <a:r>
              <a:rPr lang="en-US" dirty="0" smtClean="0"/>
              <a:t> pages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6780733" cy="30052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8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demonstrating server injection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Digital library created using </a:t>
            </a:r>
            <a:r>
              <a:rPr lang="en-US" dirty="0" err="1" smtClean="0"/>
              <a:t>Eprints</a:t>
            </a:r>
            <a:r>
              <a:rPr lang="en-US" dirty="0" smtClean="0"/>
              <a:t> to populate 100 academic papers in PDF format</a:t>
            </a:r>
          </a:p>
          <a:p>
            <a:r>
              <a:rPr lang="en-US" dirty="0"/>
              <a:t>Encode </a:t>
            </a:r>
            <a:r>
              <a:rPr lang="en-US" dirty="0" err="1"/>
              <a:t>Eprints</a:t>
            </a:r>
            <a:r>
              <a:rPr lang="en-US" dirty="0"/>
              <a:t> server components (Perl scripts, MySQL database, </a:t>
            </a:r>
            <a:r>
              <a:rPr lang="en-US" dirty="0" smtClean="0"/>
              <a:t>configuration </a:t>
            </a:r>
            <a:r>
              <a:rPr lang="en-US" dirty="0"/>
              <a:t>files) and inject into all HTML pages</a:t>
            </a:r>
          </a:p>
          <a:p>
            <a:r>
              <a:rPr lang="en-US" dirty="0"/>
              <a:t>Reconstruct each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recovered DL resources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553200" cy="45653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5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Evaluation of Recovered Server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53" y="1600200"/>
            <a:ext cx="4327947" cy="5168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6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of the Dissertation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novel solution called Lazy Preservation is offered which allows after-the-fact-recovery for little to no work required for the content creator</a:t>
            </a:r>
          </a:p>
          <a:p>
            <a:endParaRPr lang="en-US" dirty="0" smtClean="0"/>
          </a:p>
          <a:p>
            <a:r>
              <a:rPr lang="en-US" dirty="0" smtClean="0"/>
              <a:t>WI is characterized in terms of behavior to consume and retain new web content, and the type of resources it contains</a:t>
            </a:r>
          </a:p>
          <a:p>
            <a:endParaRPr lang="en-US" dirty="0" smtClean="0"/>
          </a:p>
          <a:p>
            <a:r>
              <a:rPr lang="en-US" dirty="0" smtClean="0"/>
              <a:t>A new type of crawler is introduced: Web-repository crawler</a:t>
            </a:r>
          </a:p>
          <a:p>
            <a:endParaRPr lang="en-US" dirty="0" smtClean="0"/>
          </a:p>
          <a:p>
            <a:r>
              <a:rPr lang="en-US" dirty="0" smtClean="0"/>
              <a:t>A statistical model has been developed to measure the characteristics of a reconstructed 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Orkut 2004 version from </a:t>
            </a:r>
            <a:r>
              <a:rPr lang="en-US" dirty="0" err="1" smtClean="0"/>
              <a:t>oldweb.today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766811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6408639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from: </a:t>
            </a:r>
            <a:r>
              <a:rPr lang="en-US" dirty="0" err="1" smtClean="0"/>
              <a:t>oldweb.today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48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novel solution to recovering a webserver’s component is proposed</a:t>
            </a:r>
          </a:p>
          <a:p>
            <a:endParaRPr lang="en-US" dirty="0" smtClean="0"/>
          </a:p>
          <a:p>
            <a:r>
              <a:rPr lang="en-US" dirty="0" smtClean="0"/>
              <a:t>A website reconstruction service was created which was used by people to reconstruct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5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to Warrick: increase used repositories, discovery of URLs, soft </a:t>
            </a:r>
            <a:r>
              <a:rPr lang="en-US" dirty="0" smtClean="0"/>
              <a:t>404s</a:t>
            </a:r>
          </a:p>
          <a:p>
            <a:endParaRPr lang="en-US" dirty="0"/>
          </a:p>
          <a:p>
            <a:r>
              <a:rPr lang="en-US" dirty="0"/>
              <a:t>Determining or predicting loss- save websites if detecting they are about to or already have </a:t>
            </a:r>
            <a:r>
              <a:rPr lang="en-US" dirty="0" smtClean="0"/>
              <a:t>disappeared</a:t>
            </a:r>
          </a:p>
          <a:p>
            <a:endParaRPr lang="en-US" dirty="0"/>
          </a:p>
          <a:p>
            <a:r>
              <a:rPr lang="en-US" dirty="0"/>
              <a:t>Investigate other sources of lazy preservation: browser </a:t>
            </a:r>
            <a:r>
              <a:rPr lang="en-US" dirty="0" smtClean="0"/>
              <a:t>caches</a:t>
            </a:r>
          </a:p>
          <a:p>
            <a:endParaRPr lang="en-US" dirty="0"/>
          </a:p>
          <a:p>
            <a:r>
              <a:rPr lang="en-US" dirty="0"/>
              <a:t>More extensive overlap studies of WI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9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Publisher's cost and Web coverage of preservation systems/mechanisms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414930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TTApache</a:t>
            </a:r>
            <a:r>
              <a:rPr lang="en-US" dirty="0"/>
              <a:t> and </a:t>
            </a:r>
            <a:r>
              <a:rPr lang="en-US" dirty="0" err="1" smtClean="0"/>
              <a:t>iPROXY</a:t>
            </a:r>
            <a:r>
              <a:rPr lang="en-US" dirty="0" smtClean="0"/>
              <a:t>: require </a:t>
            </a:r>
            <a:r>
              <a:rPr lang="en-US" dirty="0"/>
              <a:t>installation and </a:t>
            </a:r>
            <a:r>
              <a:rPr lang="en-US" dirty="0" smtClean="0"/>
              <a:t>extra    measures </a:t>
            </a:r>
            <a:r>
              <a:rPr lang="en-US" dirty="0"/>
              <a:t>to ensure a complete website is </a:t>
            </a:r>
            <a:r>
              <a:rPr lang="en-US" dirty="0" smtClean="0"/>
              <a:t>preserved</a:t>
            </a:r>
          </a:p>
          <a:p>
            <a:endParaRPr lang="en-US" dirty="0" smtClean="0"/>
          </a:p>
          <a:p>
            <a:r>
              <a:rPr lang="en-US" dirty="0"/>
              <a:t>Furl, </a:t>
            </a:r>
            <a:r>
              <a:rPr lang="en-US" dirty="0" err="1" smtClean="0"/>
              <a:t>Hanzo:Web</a:t>
            </a:r>
            <a:r>
              <a:rPr lang="en-US" dirty="0" smtClean="0"/>
              <a:t> and Archive-It: helpful </a:t>
            </a:r>
            <a:r>
              <a:rPr lang="en-US" dirty="0"/>
              <a:t>if action </a:t>
            </a:r>
            <a:r>
              <a:rPr lang="en-US" dirty="0" smtClean="0"/>
              <a:t>was </a:t>
            </a:r>
            <a:r>
              <a:rPr lang="en-US" dirty="0"/>
              <a:t>not taken prior to the loss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browser caches are generally not made public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LOCKSS  dedicated to </a:t>
            </a:r>
            <a:r>
              <a:rPr lang="en-US" dirty="0"/>
              <a:t>preserving content from a small group of sites and do not provide large coverage of the Web.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4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the Deep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content </a:t>
            </a:r>
            <a:endParaRPr lang="en-US" dirty="0" smtClean="0"/>
          </a:p>
          <a:p>
            <a:r>
              <a:rPr lang="en-US" dirty="0" smtClean="0"/>
              <a:t>Unlinked </a:t>
            </a:r>
            <a:r>
              <a:rPr lang="en-US" dirty="0"/>
              <a:t>content </a:t>
            </a:r>
            <a:endParaRPr lang="en-US" dirty="0" smtClean="0"/>
          </a:p>
          <a:p>
            <a:r>
              <a:rPr lang="en-US" dirty="0" smtClean="0"/>
              <a:t>Limited-access </a:t>
            </a:r>
            <a:r>
              <a:rPr lang="en-US" dirty="0"/>
              <a:t>content </a:t>
            </a:r>
            <a:endParaRPr lang="en-US" dirty="0" smtClean="0"/>
          </a:p>
          <a:p>
            <a:r>
              <a:rPr lang="en-US" dirty="0" smtClean="0"/>
              <a:t>Contextual </a:t>
            </a:r>
            <a:r>
              <a:rPr lang="en-US" dirty="0"/>
              <a:t>web </a:t>
            </a:r>
            <a:endParaRPr lang="en-US" dirty="0" smtClean="0"/>
          </a:p>
          <a:p>
            <a:r>
              <a:rPr lang="en-US" dirty="0" smtClean="0"/>
              <a:t>Non-textual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Lazy Preservation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Utilizes </a:t>
            </a:r>
            <a:r>
              <a:rPr lang="en-US" dirty="0"/>
              <a:t>the WI to provide a passive but broad preservation </a:t>
            </a:r>
            <a:r>
              <a:rPr lang="en-US" dirty="0" smtClean="0"/>
              <a:t>service for </a:t>
            </a:r>
            <a:r>
              <a:rPr lang="en-US" dirty="0"/>
              <a:t>the Web. </a:t>
            </a:r>
            <a:endParaRPr lang="en-US" dirty="0" smtClean="0"/>
          </a:p>
          <a:p>
            <a:pPr algn="just"/>
            <a:r>
              <a:rPr lang="en-US" dirty="0" smtClean="0"/>
              <a:t>Rather </a:t>
            </a:r>
            <a:r>
              <a:rPr lang="en-US" dirty="0"/>
              <a:t>than relying on an institutional commitment to preserve small collections </a:t>
            </a:r>
            <a:r>
              <a:rPr lang="en-US" dirty="0" smtClean="0"/>
              <a:t>of known </a:t>
            </a:r>
            <a:r>
              <a:rPr lang="en-US" dirty="0"/>
              <a:t>worth</a:t>
            </a:r>
            <a:r>
              <a:rPr lang="en-US" dirty="0" smtClean="0"/>
              <a:t>,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lazy preservation makes use of the distributed, uncoordinated nature of the WI </a:t>
            </a:r>
            <a:r>
              <a:rPr lang="en-US" dirty="0" smtClean="0"/>
              <a:t>to provide </a:t>
            </a:r>
            <a:r>
              <a:rPr lang="en-US" dirty="0"/>
              <a:t>large-scale preservation of web resources of unknown importance.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Web Repo: Google, MSN, </a:t>
            </a:r>
            <a:r>
              <a:rPr lang="en-US" dirty="0" err="1" smtClean="0"/>
              <a:t>Yahoo,IA</a:t>
            </a:r>
            <a:endParaRPr lang="en-US" dirty="0" smtClean="0"/>
          </a:p>
          <a:p>
            <a:r>
              <a:rPr lang="en-US" dirty="0" smtClean="0"/>
              <a:t>Starting URL Supplied</a:t>
            </a:r>
          </a:p>
          <a:p>
            <a:r>
              <a:rPr lang="en-US" dirty="0" smtClean="0"/>
              <a:t>For exhaustive and Knowledge policy : </a:t>
            </a:r>
            <a:r>
              <a:rPr lang="en-US" dirty="0" err="1" smtClean="0"/>
              <a:t>lister</a:t>
            </a:r>
            <a:r>
              <a:rPr lang="en-US" dirty="0" smtClean="0"/>
              <a:t> query made</a:t>
            </a:r>
          </a:p>
          <a:p>
            <a:r>
              <a:rPr lang="en-US" dirty="0" smtClean="0"/>
              <a:t>Return URL are </a:t>
            </a:r>
            <a:r>
              <a:rPr lang="en-US" dirty="0" err="1" smtClean="0"/>
              <a:t>canonicalized</a:t>
            </a:r>
            <a:r>
              <a:rPr lang="en-US" dirty="0" smtClean="0"/>
              <a:t> for </a:t>
            </a:r>
            <a:r>
              <a:rPr lang="en-US" dirty="0" err="1" smtClean="0"/>
              <a:t>getResource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If exhaustive then placed on frontier</a:t>
            </a:r>
          </a:p>
          <a:p>
            <a:r>
              <a:rPr lang="en-US" dirty="0" smtClean="0"/>
              <a:t>Examines URLs: for images IA is first queried</a:t>
            </a:r>
          </a:p>
          <a:p>
            <a:r>
              <a:rPr lang="en-US" dirty="0" smtClean="0"/>
              <a:t>Non-image: Resource is downloaded from all the repository , first Search engines caches are queried </a:t>
            </a:r>
          </a:p>
          <a:p>
            <a:r>
              <a:rPr lang="en-US" dirty="0" smtClean="0"/>
              <a:t>Non- html pages: IA is used first</a:t>
            </a:r>
          </a:p>
          <a:p>
            <a:r>
              <a:rPr lang="en-US" dirty="0" smtClean="0"/>
              <a:t>Most recent version is saved to a filename and path that mirror the URL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4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Warrick usage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43200"/>
            <a:ext cx="6616834" cy="21003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Website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longer accessible from its original location and can not be mirrored at any other location.</a:t>
            </a:r>
          </a:p>
          <a:p>
            <a:r>
              <a:rPr lang="en-US" dirty="0" smtClean="0"/>
              <a:t>Unresponsive Server</a:t>
            </a:r>
          </a:p>
          <a:p>
            <a:r>
              <a:rPr lang="en-US" dirty="0" smtClean="0"/>
              <a:t>Missing content</a:t>
            </a:r>
          </a:p>
          <a:p>
            <a:r>
              <a:rPr lang="en-US" dirty="0" smtClean="0"/>
              <a:t>Expired Domain Name</a:t>
            </a:r>
          </a:p>
          <a:p>
            <a:r>
              <a:rPr lang="en-US" dirty="0" smtClean="0"/>
              <a:t>Hijacked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4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raw component</a:t>
            </a:r>
          </a:p>
          <a:p>
            <a:r>
              <a:rPr lang="en-US" dirty="0" smtClean="0"/>
              <a:t>Robot Vaults</a:t>
            </a:r>
          </a:p>
          <a:p>
            <a:r>
              <a:rPr lang="en-US" dirty="0" smtClean="0"/>
              <a:t>Dispersion through  </a:t>
            </a:r>
            <a:r>
              <a:rPr lang="en-US" dirty="0" err="1" smtClean="0"/>
              <a:t>Preeixsting</a:t>
            </a:r>
            <a:r>
              <a:rPr lang="en-US" dirty="0" smtClean="0"/>
              <a:t>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 Rot  or Web </a:t>
            </a:r>
            <a:r>
              <a:rPr lang="en-US" dirty="0"/>
              <a:t>D</a:t>
            </a:r>
            <a:r>
              <a:rPr lang="en-US" dirty="0" smtClean="0"/>
              <a:t>ecay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that are here today may not be here tomorrow, or at least not </a:t>
            </a:r>
            <a:r>
              <a:rPr lang="en-US" dirty="0" smtClean="0"/>
              <a:t>at the </a:t>
            </a:r>
            <a:r>
              <a:rPr lang="en-US" dirty="0"/>
              <a:t>same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F:\Fall2017\Seminar\DesertationPalooza\Presentation\ht_n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19702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6448563"/>
            <a:ext cx="405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from: www.hindustantimes.com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Archival Copy of the news from 2009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4099"/>
            <a:ext cx="8561160" cy="41081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6524763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from: https://archive.org/</a:t>
            </a:r>
          </a:p>
        </p:txBody>
      </p:sp>
    </p:spTree>
    <p:extLst>
      <p:ext uri="{BB962C8B-B14F-4D97-AF65-F5344CB8AC3E}">
        <p14:creationId xmlns:p14="http://schemas.microsoft.com/office/powerpoint/2010/main" val="21643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Archives and </a:t>
            </a:r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</a:t>
            </a:r>
            <a:r>
              <a:rPr lang="en-US" dirty="0" smtClean="0"/>
              <a:t>not the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5442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8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Lazy Preservation using Web Infrastructure(WI)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Organizations and individuals are sometimes unwilling to incur personal cost to ensure long-term access to their websites.</a:t>
            </a:r>
          </a:p>
          <a:p>
            <a:pPr algn="just"/>
            <a:r>
              <a:rPr lang="en-US" dirty="0" smtClean="0"/>
              <a:t>Lazy Preservation utilizes the WI as a passive preservation service to reconstruct the lost websites.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Scenarios where Lazy Preservation mechanism is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the website owner has not backed-up their website.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backup of a lost website is not accessible, was not performed properly or is incomplete.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third party with no access to a backup wishes to recover a lost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2614</TotalTime>
  <Words>1133</Words>
  <Application>Microsoft Office PowerPoint</Application>
  <PresentationFormat>On-screen Show (4:3)</PresentationFormat>
  <Paragraphs>236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1_Clarity</vt:lpstr>
      <vt:lpstr>Visio</vt:lpstr>
      <vt:lpstr>              LAZY PRESERVATION: RECONSTRUCTING WEBSITES FROM THE WEB INFRASTRUCTURE </vt:lpstr>
      <vt:lpstr>Orkut- Popular social networking site from 2004</vt:lpstr>
      <vt:lpstr>Orkut in 2017</vt:lpstr>
      <vt:lpstr>Orkut 2004 version from oldweb.today </vt:lpstr>
      <vt:lpstr>Link Rot  or Web Decay</vt:lpstr>
      <vt:lpstr>Archival Copy of the news from 2009</vt:lpstr>
      <vt:lpstr>Archives and wget not the complete solution</vt:lpstr>
      <vt:lpstr>Lazy Preservation using Web Infrastructure(WI)</vt:lpstr>
      <vt:lpstr>Scenarios where Lazy Preservation mechanism is effective</vt:lpstr>
      <vt:lpstr>Web Infrastructure</vt:lpstr>
      <vt:lpstr>Resource Availability States</vt:lpstr>
      <vt:lpstr>Web Caching Experiment</vt:lpstr>
      <vt:lpstr>Google winner in caching web resources</vt:lpstr>
      <vt:lpstr>Distribution of cached web resources in each search engine</vt:lpstr>
      <vt:lpstr>Overlap of Search Engines with IA</vt:lpstr>
      <vt:lpstr>Web-Repository Crawling</vt:lpstr>
      <vt:lpstr>Web Repository Crawlers</vt:lpstr>
      <vt:lpstr>Warrick – a web repository crawler</vt:lpstr>
      <vt:lpstr>Brass (A queuing system)</vt:lpstr>
      <vt:lpstr>Discovery of resources using Warrick</vt:lpstr>
      <vt:lpstr>Measuring Reconstruction Effectiveness</vt:lpstr>
      <vt:lpstr>Experiment to evaluate contribution of Web Repositories</vt:lpstr>
      <vt:lpstr>Contribution of each Web Repository in reconstruction of websites</vt:lpstr>
      <vt:lpstr>Warrick Crawling Policies </vt:lpstr>
      <vt:lpstr>Experiment to understand crawling policies</vt:lpstr>
      <vt:lpstr>Knowledgeable Policy is the optimal crawling policy</vt:lpstr>
      <vt:lpstr>Experiment for Evaluating Reconstruction Effectiveness</vt:lpstr>
      <vt:lpstr>Web Repository Contributions</vt:lpstr>
      <vt:lpstr>Penalty policy for false positives and true negatives</vt:lpstr>
      <vt:lpstr>Reconstruction success levels</vt:lpstr>
      <vt:lpstr>Distribution of Success</vt:lpstr>
      <vt:lpstr>Factors affecting website reconstruction</vt:lpstr>
      <vt:lpstr>Tips of Getting your website recovered</vt:lpstr>
      <vt:lpstr>Recovering the web server’s components</vt:lpstr>
      <vt:lpstr>Injecting server components into crawlable pages</vt:lpstr>
      <vt:lpstr>Experiment demonstrating server injection techniques</vt:lpstr>
      <vt:lpstr>Percentage of recovered DL resources</vt:lpstr>
      <vt:lpstr>Weekly Evaluation of Recovered Server Files</vt:lpstr>
      <vt:lpstr>Contributions of the Dissertation</vt:lpstr>
      <vt:lpstr>Contributions (Continued)</vt:lpstr>
      <vt:lpstr>Future Work </vt:lpstr>
      <vt:lpstr>Publisher's cost and Web coverage of preservation systems/mechanisms</vt:lpstr>
      <vt:lpstr>Limitations of Current Approach</vt:lpstr>
      <vt:lpstr>Crawling the Deep Web</vt:lpstr>
      <vt:lpstr>Solution of Lazy Preservation</vt:lpstr>
      <vt:lpstr>Warrick Algorithm</vt:lpstr>
      <vt:lpstr>Warrick usage</vt:lpstr>
      <vt:lpstr>Lost Website </vt:lpstr>
      <vt:lpstr>Injection Mechanics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PRESERVATION: RECONSTRUCTING WEBSITES FROM THE WEB INFRASTRUCTURE</dc:title>
  <dc:creator>nauman</dc:creator>
  <cp:lastModifiedBy>nauman</cp:lastModifiedBy>
  <cp:revision>62</cp:revision>
  <dcterms:created xsi:type="dcterms:W3CDTF">2017-11-22T20:24:07Z</dcterms:created>
  <dcterms:modified xsi:type="dcterms:W3CDTF">2017-11-29T16:31:40Z</dcterms:modified>
</cp:coreProperties>
</file>