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43"/>
  </p:notesMasterIdLst>
  <p:sldIdLst>
    <p:sldId id="256" r:id="rId2"/>
    <p:sldId id="379" r:id="rId3"/>
    <p:sldId id="382" r:id="rId4"/>
    <p:sldId id="381" r:id="rId5"/>
    <p:sldId id="349" r:id="rId6"/>
    <p:sldId id="350" r:id="rId7"/>
    <p:sldId id="351" r:id="rId8"/>
    <p:sldId id="352" r:id="rId9"/>
    <p:sldId id="353" r:id="rId10"/>
    <p:sldId id="343" r:id="rId11"/>
    <p:sldId id="348" r:id="rId12"/>
    <p:sldId id="354" r:id="rId13"/>
    <p:sldId id="355" r:id="rId14"/>
    <p:sldId id="361" r:id="rId15"/>
    <p:sldId id="388" r:id="rId16"/>
    <p:sldId id="389" r:id="rId17"/>
    <p:sldId id="357" r:id="rId18"/>
    <p:sldId id="376" r:id="rId19"/>
    <p:sldId id="359" r:id="rId20"/>
    <p:sldId id="360" r:id="rId21"/>
    <p:sldId id="358" r:id="rId22"/>
    <p:sldId id="362" r:id="rId23"/>
    <p:sldId id="363" r:id="rId24"/>
    <p:sldId id="364" r:id="rId25"/>
    <p:sldId id="365" r:id="rId26"/>
    <p:sldId id="370" r:id="rId27"/>
    <p:sldId id="371" r:id="rId28"/>
    <p:sldId id="367" r:id="rId29"/>
    <p:sldId id="377" r:id="rId30"/>
    <p:sldId id="372" r:id="rId31"/>
    <p:sldId id="375" r:id="rId32"/>
    <p:sldId id="374" r:id="rId33"/>
    <p:sldId id="373" r:id="rId34"/>
    <p:sldId id="368" r:id="rId35"/>
    <p:sldId id="378" r:id="rId36"/>
    <p:sldId id="383" r:id="rId37"/>
    <p:sldId id="384" r:id="rId38"/>
    <p:sldId id="385" r:id="rId39"/>
    <p:sldId id="386" r:id="rId40"/>
    <p:sldId id="387" r:id="rId41"/>
    <p:sldId id="369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6323" autoAdjust="0"/>
  </p:normalViewPr>
  <p:slideViewPr>
    <p:cSldViewPr>
      <p:cViewPr varScale="1">
        <p:scale>
          <a:sx n="59" d="100"/>
          <a:sy n="59" d="100"/>
        </p:scale>
        <p:origin x="-13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1AA7D-34FE-415D-B592-BE52F43E6D8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2DF6D-43FD-418A-AFC8-13DC3BEEA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0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5FF7-164E-4FB3-8F5F-87F447AD3617}" type="datetime2">
              <a:rPr lang="en-US" smtClean="0"/>
              <a:t>Wednesday, March 06,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F3B1-0129-439F-83AC-A9C2254D58EF}" type="datetime2">
              <a:rPr lang="en-US" smtClean="0"/>
              <a:t>Wednesday, March 06,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FCA47-CCCD-4F27-AE5D-65243C898850}" type="datetime2">
              <a:rPr lang="en-US" smtClean="0"/>
              <a:t>Wednesday, March 06,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123E-B2B2-4CF0-B3EA-B1D89533966A}" type="datetime2">
              <a:rPr lang="en-US" smtClean="0"/>
              <a:t>Wednesday, March 06,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 algn="r"/>
            <a:endParaRPr lang="en-US" b="1" dirty="0" smtClean="0"/>
          </a:p>
          <a:p>
            <a:pPr algn="r"/>
            <a:r>
              <a:rPr lang="en-US" b="1" dirty="0" smtClean="0"/>
              <a:t>@m_nsiddique, @WebSciDL</a:t>
            </a:r>
            <a:endParaRPr lang="en-US" b="1" dirty="0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0FEC-9224-4709-8015-D2AECA4B3087}" type="datetime2">
              <a:rPr lang="en-US" smtClean="0"/>
              <a:t>Wednesday, March 06,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574B-5D19-46F1-B781-53379DDC088E}" type="datetime2">
              <a:rPr lang="en-US" smtClean="0"/>
              <a:t>Wednesday, March 06,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D3A5-6E9B-4D41-AE34-101F096DC5DC}" type="datetime2">
              <a:rPr lang="en-US" smtClean="0"/>
              <a:t>Wednesday, March 06,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EF53-CC42-4B4F-90B8-EB595C46BE20}" type="datetime2">
              <a:rPr lang="en-US" smtClean="0"/>
              <a:t>Wednesday, March 06,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A3FE-9D3A-4613-9424-084AB95F333E}" type="datetime2">
              <a:rPr lang="en-US" smtClean="0"/>
              <a:t>Wednesday, March 06,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A4FF-346C-4B68-ADAD-D03386153A04}" type="datetime2">
              <a:rPr lang="en-US" smtClean="0"/>
              <a:t>Wednesday, March 06,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5271-7DB8-42CC-A85C-D4C01052A9B2}" type="datetime2">
              <a:rPr lang="en-US" smtClean="0"/>
              <a:t>Wednesday, March 06,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75E210E-5249-4C21-846C-CFC108F75D77}" type="datetime2">
              <a:rPr lang="en-US" smtClean="0"/>
              <a:t>Wednesday, March 06,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b="1" dirty="0" smtClean="0"/>
          </a:p>
          <a:p>
            <a:pPr algn="r"/>
            <a:r>
              <a:rPr lang="en-US" sz="1600" b="1" dirty="0" smtClean="0"/>
              <a:t>@m_nsiddique, @WebSciDL</a:t>
            </a:r>
            <a:endParaRPr lang="en-US" sz="1600" b="1" dirty="0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inkdroid.org/2017/08/18/delete-forensics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nkdroid.org/2017/08/15/utr/" TargetMode="External"/><Relationship Id="rId2" Type="http://schemas.openxmlformats.org/officeDocument/2006/relationships/hyperlink" Target="https://github.com/DocNow/twar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reitbartNews/status/960370465465405440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s-dl.blogspot.com/2018/04/2018-04-23-grampa-whats-deleted-twee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naumanspike?protected_redirect=tru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71215150140/twitter.com/Omarosa45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EN_GOP/status/764182947083628544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s-dl.blogspot.com/2018/04/2018-04-23-grampa-whats-deleted-tweet.html" TargetMode="External"/><Relationship Id="rId4" Type="http://schemas.openxmlformats.org/officeDocument/2006/relationships/hyperlink" Target="https://web.archive.org/web/*/https:/twitter.co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account/suspended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eb.archive.org/web/20171215150140/https:/twitter.com/Omarosa45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realDonaldTrump/status/939560154269405184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Omarosa45/status/939560346813128704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80202211053/https:/twitter.com/BreitbartNews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80202213102/https:/twitter.com/noltenc/status/959480140882481152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60724153452/twitter.com/genFlynn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twitter.com/naumanspike/status/909865669474312192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_nsiddique/status/922494528686346240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naumanspike?protected_redirect=true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70903161521/twitter.com/MichaelCohen212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*/https:/twitter.com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twitter.com/en/developer-terms/policy.html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*/https:/twitter.co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TEN_GO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*/https:/twitter.com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mahindrbahubali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438" y="1447800"/>
            <a:ext cx="7848600" cy="1927225"/>
          </a:xfrm>
        </p:spPr>
        <p:txBody>
          <a:bodyPr/>
          <a:lstStyle/>
          <a:p>
            <a:pPr algn="ctr" fontAlgn="base"/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800" cap="none" dirty="0" smtClean="0"/>
              <a:t>What is a deleted tweet?</a:t>
            </a:r>
            <a:endParaRPr lang="en-US" sz="4800" b="1" cap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505200"/>
            <a:ext cx="6705600" cy="297180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3200" dirty="0" smtClean="0"/>
              <a:t>Blog Written </a:t>
            </a:r>
            <a:r>
              <a:rPr lang="en-US" sz="3200" dirty="0" smtClean="0"/>
              <a:t>by</a:t>
            </a:r>
            <a:endParaRPr lang="en-US" sz="3200" dirty="0"/>
          </a:p>
          <a:p>
            <a:pPr algn="ctr" fontAlgn="base"/>
            <a:r>
              <a:rPr lang="en-US" sz="3200" b="1" dirty="0" smtClean="0"/>
              <a:t>Ed Summers</a:t>
            </a:r>
          </a:p>
          <a:p>
            <a:pPr algn="ctr" fontAlgn="base"/>
            <a:r>
              <a:rPr lang="en-US" sz="3200" dirty="0">
                <a:hlinkClick r:id="rId2"/>
              </a:rPr>
              <a:t>https://inkdroid.org/2017/08/18/delete-forensics/</a:t>
            </a:r>
            <a:endParaRPr lang="en-US" sz="3200" b="1" dirty="0"/>
          </a:p>
          <a:p>
            <a:pPr algn="ctr"/>
            <a:endParaRPr lang="en-US" sz="3200" b="1" dirty="0" smtClean="0"/>
          </a:p>
          <a:p>
            <a:pPr algn="ctr">
              <a:lnSpc>
                <a:spcPct val="120000"/>
              </a:lnSpc>
            </a:pPr>
            <a:r>
              <a:rPr lang="en-US" sz="3200" b="1" dirty="0" smtClean="0"/>
              <a:t>Mohammed Nauman Siddique</a:t>
            </a:r>
          </a:p>
          <a:p>
            <a:pPr algn="ctr" fontAlgn="base">
              <a:lnSpc>
                <a:spcPct val="120000"/>
              </a:lnSpc>
            </a:pPr>
            <a:r>
              <a:rPr lang="en-US" sz="3200" dirty="0" smtClean="0"/>
              <a:t>Web </a:t>
            </a:r>
            <a:r>
              <a:rPr lang="en-US" sz="3200" dirty="0"/>
              <a:t>Archiving </a:t>
            </a:r>
            <a:r>
              <a:rPr lang="en-US" sz="3200" dirty="0" smtClean="0"/>
              <a:t>Forensics (CS 895) </a:t>
            </a:r>
          </a:p>
          <a:p>
            <a:pPr algn="ctr" fontAlgn="base">
              <a:lnSpc>
                <a:spcPct val="120000"/>
              </a:lnSpc>
            </a:pPr>
            <a:r>
              <a:rPr lang="en-US" sz="3200" dirty="0" smtClean="0"/>
              <a:t>Spring, 2019</a:t>
            </a:r>
          </a:p>
          <a:p>
            <a:pPr lvl="0">
              <a:lnSpc>
                <a:spcPct val="120000"/>
              </a:lnSpc>
              <a:spcBef>
                <a:spcPts val="300"/>
              </a:spcBef>
              <a:buSzPts val="1275"/>
            </a:pPr>
            <a:r>
              <a:rPr lang="en-US" dirty="0" smtClean="0"/>
              <a:t>		             </a:t>
            </a:r>
            <a:r>
              <a:rPr lang="en-US" sz="3100" dirty="0" smtClean="0"/>
              <a:t>2019-03-06</a:t>
            </a:r>
            <a:r>
              <a:rPr lang="en-US" dirty="0" smtClean="0"/>
              <a:t> </a:t>
            </a:r>
            <a:endParaRPr lang="en-US" dirty="0"/>
          </a:p>
          <a:p>
            <a:pPr algn="ctr" fontAlgn="base"/>
            <a:endParaRPr lang="en-US" dirty="0"/>
          </a:p>
        </p:txBody>
      </p:sp>
      <p:pic>
        <p:nvPicPr>
          <p:cNvPr id="4" name="Google Shape;96;p13" descr="C:\Users\nauman\Desktop\glider-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800" y="38862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7;p13" descr="F:\Fall2018\WSDL\AUT_PPT\download (1)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48599" y="3886200"/>
            <a:ext cx="1066799" cy="1066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720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Steps to finding deleted tweets </a:t>
            </a:r>
            <a:r>
              <a:rPr lang="en-US" sz="3200" dirty="0" smtClean="0"/>
              <a:t>using Twarc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Step1: </a:t>
            </a:r>
            <a:r>
              <a:rPr lang="en-US" dirty="0"/>
              <a:t>Collected </a:t>
            </a:r>
            <a:r>
              <a:rPr lang="en-US" dirty="0" smtClean="0"/>
              <a:t>hashtags using </a:t>
            </a:r>
            <a:r>
              <a:rPr lang="en-US" dirty="0">
                <a:hlinkClick r:id="rId2"/>
              </a:rPr>
              <a:t>Twarc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twarc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search '#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unitetheright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tweets.json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Step 2: Extract </a:t>
            </a:r>
            <a:r>
              <a:rPr lang="en-US" dirty="0"/>
              <a:t>and </a:t>
            </a:r>
            <a:r>
              <a:rPr lang="en-US" dirty="0" smtClean="0"/>
              <a:t>sort </a:t>
            </a:r>
            <a:r>
              <a:rPr lang="en-US" dirty="0"/>
              <a:t>the tweet identifiers into a </a:t>
            </a:r>
            <a:r>
              <a:rPr lang="en-US" dirty="0" smtClean="0"/>
              <a:t>file</a:t>
            </a: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-r 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id_str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tweets.json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| sort -n &gt; ids.csv</a:t>
            </a:r>
          </a:p>
          <a:p>
            <a:endParaRPr lang="en-US" dirty="0" smtClean="0"/>
          </a:p>
          <a:p>
            <a:r>
              <a:rPr lang="en-US" dirty="0" smtClean="0"/>
              <a:t>Step 3: Hydrated tweet ids </a:t>
            </a:r>
            <a:r>
              <a:rPr lang="en-US" dirty="0"/>
              <a:t>with </a:t>
            </a:r>
            <a:r>
              <a:rPr lang="en-US" dirty="0" err="1" smtClean="0"/>
              <a:t>twarc</a:t>
            </a:r>
            <a:r>
              <a:rPr lang="en-US" dirty="0"/>
              <a:t>.</a:t>
            </a:r>
            <a:r>
              <a:rPr lang="en-US" dirty="0" smtClean="0"/>
              <a:t> (If </a:t>
            </a:r>
            <a:r>
              <a:rPr lang="en-US" dirty="0"/>
              <a:t>the tweet </a:t>
            </a:r>
            <a:r>
              <a:rPr lang="en-US" dirty="0" smtClean="0"/>
              <a:t>has been deleted then </a:t>
            </a:r>
            <a:r>
              <a:rPr lang="en-US" dirty="0"/>
              <a:t>it cannot be </a:t>
            </a:r>
            <a:r>
              <a:rPr lang="en-US" dirty="0" smtClean="0"/>
              <a:t>hydrated)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twarc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hydrate ids.csv 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hydrated.json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Step 4: Extract hydrated </a:t>
            </a:r>
            <a:r>
              <a:rPr lang="en-US" dirty="0"/>
              <a:t>ids: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jq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-r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id_str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hydrated.json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| sort -n 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ids-hydrated.csv</a:t>
            </a:r>
          </a:p>
          <a:p>
            <a:endParaRPr lang="en-US" dirty="0" smtClean="0"/>
          </a:p>
          <a:p>
            <a:r>
              <a:rPr lang="en-US" dirty="0" smtClean="0"/>
              <a:t>Step 5: Use diff </a:t>
            </a:r>
            <a:r>
              <a:rPr lang="en-US" dirty="0"/>
              <a:t>to compare the pre and post hydration </a:t>
            </a:r>
            <a:r>
              <a:rPr lang="en-US" dirty="0" smtClean="0"/>
              <a:t>ids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diff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ids.csv ids-hydrated.csv |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perl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-ne 'if (/&lt; (\d+)/) {print "$1\n";}' &gt; ids-deleted.csv</a:t>
            </a:r>
          </a:p>
        </p:txBody>
      </p:sp>
      <p:sp>
        <p:nvSpPr>
          <p:cNvPr id="6" name="Google Shape;135;p17"/>
          <p:cNvSpPr txBox="1"/>
          <p:nvPr/>
        </p:nvSpPr>
        <p:spPr>
          <a:xfrm>
            <a:off x="228600" y="6290444"/>
            <a:ext cx="8915400" cy="567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endParaRPr lang="en-US" sz="12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/>
            <a:r>
              <a:rPr 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</a:rPr>
              <a:t>https://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  <a:hlinkClick r:id="rId3"/>
              </a:rPr>
              <a:t>inkdroid.org/2017/08/15/utr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</a:rPr>
              <a:t>/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34199" y="1447800"/>
            <a:ext cx="2001253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Note: Between step 2 and step 3, we wait  </a:t>
            </a:r>
            <a:r>
              <a:rPr lang="en-US" sz="1400" b="1" dirty="0"/>
              <a:t>h</a:t>
            </a:r>
            <a:r>
              <a:rPr lang="en-US" sz="1400" b="1" dirty="0" smtClean="0"/>
              <a:t>oping for some tweets to be deleted. </a:t>
            </a:r>
            <a:endParaRPr lang="en-US" sz="1400" b="1" dirty="0"/>
          </a:p>
        </p:txBody>
      </p:sp>
      <p:cxnSp>
        <p:nvCxnSpPr>
          <p:cNvPr id="8" name="Elbow Connector 7"/>
          <p:cNvCxnSpPr>
            <a:stCxn id="3" idx="2"/>
          </p:cNvCxnSpPr>
          <p:nvPr/>
        </p:nvCxnSpPr>
        <p:spPr>
          <a:xfrm rot="5400000">
            <a:off x="5986713" y="1252287"/>
            <a:ext cx="457200" cy="3439026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898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Deleted Tweets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TWEET_OK</a:t>
            </a:r>
          </a:p>
          <a:p>
            <a:r>
              <a:rPr lang="en-US" dirty="0"/>
              <a:t>TWEET_DELETED</a:t>
            </a:r>
          </a:p>
          <a:p>
            <a:r>
              <a:rPr lang="en-US" dirty="0" smtClean="0"/>
              <a:t>USER_DELETED</a:t>
            </a:r>
            <a:r>
              <a:rPr lang="en-US" dirty="0"/>
              <a:t>	</a:t>
            </a:r>
          </a:p>
          <a:p>
            <a:r>
              <a:rPr lang="en-US" dirty="0"/>
              <a:t>USER_PROTECTED</a:t>
            </a:r>
          </a:p>
          <a:p>
            <a:r>
              <a:rPr lang="en-US" dirty="0"/>
              <a:t>USER_SUSPENDED</a:t>
            </a:r>
          </a:p>
          <a:p>
            <a:r>
              <a:rPr lang="en-US" dirty="0" smtClean="0"/>
              <a:t>RETWEET_DELETED</a:t>
            </a:r>
            <a:endParaRPr lang="en-US" dirty="0"/>
          </a:p>
          <a:p>
            <a:r>
              <a:rPr lang="en-US" dirty="0"/>
              <a:t>ORIGINAL_TWEET_DELETED	</a:t>
            </a:r>
          </a:p>
          <a:p>
            <a:r>
              <a:rPr lang="en-US" dirty="0" smtClean="0"/>
              <a:t>ORIGINAL_USER_SUSPENDED</a:t>
            </a:r>
          </a:p>
          <a:p>
            <a:r>
              <a:rPr lang="en-US" dirty="0" smtClean="0"/>
              <a:t>ORIGINAL_USER_PROTECTED</a:t>
            </a:r>
            <a:endParaRPr lang="en-US" dirty="0"/>
          </a:p>
          <a:p>
            <a:r>
              <a:rPr lang="en-US" dirty="0" smtClean="0"/>
              <a:t>ORIGINAL_USER_DELETED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07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TWEET_OK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Tweet is live on the web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170" name="Picture 2" descr="F:\Spring2019\Forensics\Presentation\Presentation3\Live_Twe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8155936" cy="421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65;p20"/>
          <p:cNvSpPr txBox="1"/>
          <p:nvPr/>
        </p:nvSpPr>
        <p:spPr>
          <a:xfrm>
            <a:off x="76200" y="6517467"/>
            <a:ext cx="8915400" cy="34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1200" dirty="0">
                <a:solidFill>
                  <a:schemeClr val="dk1"/>
                </a:solidFill>
                <a:ea typeface="Arial"/>
                <a:cs typeface="Arial"/>
                <a:sym typeface="Arial"/>
                <a:hlinkClick r:id="rId3"/>
              </a:rPr>
              <a:t>https://twitter.com/BreitbartNews/status/960370465465405440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4930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TWEET_DELETED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Google Shape;165;p20"/>
          <p:cNvSpPr txBox="1"/>
          <p:nvPr/>
        </p:nvSpPr>
        <p:spPr>
          <a:xfrm>
            <a:off x="76200" y="6517467"/>
            <a:ext cx="8915400" cy="34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r>
              <a:rPr 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</a:rPr>
              <a:t>https://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  <a:hlinkClick r:id="rId2"/>
              </a:rPr>
              <a:t>ws-dl.blogspot.com/2018/04/2018-04-23-grampa-whats-deleted-tweet.html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70393"/>
            <a:ext cx="4754383" cy="387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370" y="2068287"/>
            <a:ext cx="4366630" cy="370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8180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Curl request on d</a:t>
            </a:r>
            <a:r>
              <a:rPr lang="en-US" dirty="0" smtClean="0"/>
              <a:t>eleted </a:t>
            </a:r>
            <a:r>
              <a:rPr lang="en-US" dirty="0"/>
              <a:t>t</a:t>
            </a:r>
            <a:r>
              <a:rPr lang="en-US" dirty="0" smtClean="0"/>
              <a:t>weet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msiddique@sirius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:~$ curl -I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https://twitter.com/BreitbartNews/status/960353573581283329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HTTP/1.1 404 Not Found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cache-control: no-cache, no-store, must-revalidate, pre-check=0, post-check=0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content-length: 6329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Deletia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….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msiddique@sirius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:~$ curl -I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https://twitter.com/BreitbartNews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HTTP/1.1 200 OK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cache-control: no-cache, no-store, must-revalidate, pre-check=0, post-check=0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content-length: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458559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Deletia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54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USER_PROTECTED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76400"/>
            <a:ext cx="8686800" cy="447352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62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Curl on protected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msiddique@atria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:~$ curl -I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https://twitter.com/naumanspike/status/914874522859446273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HTTP/1.1 302 Found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cache-control: no-cache, no-store, must-revalidate, pre-check=0, post-check=0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content-length: 121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location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hlinkClick r:id="rId2"/>
              </a:rPr>
              <a:t>https://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hlinkClick r:id="rId2"/>
              </a:rPr>
              <a:t>twitter.com/naumanspike?protected_redirect=true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Deletia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32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USER_DELETED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24000"/>
            <a:ext cx="7315668" cy="471777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Google Shape;165;p20"/>
          <p:cNvSpPr txBox="1"/>
          <p:nvPr/>
        </p:nvSpPr>
        <p:spPr>
          <a:xfrm>
            <a:off x="76200" y="6517467"/>
            <a:ext cx="8915400" cy="34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1200" dirty="0">
                <a:solidFill>
                  <a:schemeClr val="dk1"/>
                </a:solidFill>
                <a:ea typeface="Arial"/>
                <a:cs typeface="Arial"/>
                <a:sym typeface="Arial"/>
                <a:hlinkClick r:id="rId3"/>
              </a:rPr>
              <a:t>https://web.archive.org/web/20171215150140/twitter.com/Omarosa45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9912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Curl request on deleted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msiddique@sirius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:~$ curl -I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https://twitter.com/Omarosa45/status/938103241094680576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HTTP/1.1 404 Not Found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cache-control: no-cache, no-store, must-revalidate, pre-check=0, post-check=0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content-length: 6329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….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Deletia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….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msiddique@sirius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:~$ curl -I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https://twitter.com/Omarosa45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HTTP/1.1 404 Not Found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cache-control: no-cache, no-store, must-revalidate, pre-check=0, post-check=0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content-length: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6329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Deletia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90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USER_SUSPENDED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4" y="2514600"/>
            <a:ext cx="9035716" cy="237859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Google Shape;165;p20"/>
          <p:cNvSpPr txBox="1"/>
          <p:nvPr/>
        </p:nvSpPr>
        <p:spPr>
          <a:xfrm>
            <a:off x="76200" y="6517467"/>
            <a:ext cx="8915400" cy="34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1200" u="sng" dirty="0" smtClean="0">
                <a:solidFill>
                  <a:schemeClr val="hlink"/>
                </a:solidFill>
                <a:ea typeface="Arial"/>
                <a:cs typeface="Arial"/>
                <a:sym typeface="Arial"/>
                <a:hlinkClick r:id="rId3"/>
              </a:rPr>
              <a:t>https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  <a:hlinkClick r:id="rId3"/>
              </a:rPr>
              <a:t>://</a:t>
            </a:r>
            <a:r>
              <a:rPr lang="en-US" sz="1200" u="sng" dirty="0" smtClean="0">
                <a:solidFill>
                  <a:schemeClr val="hlink"/>
                </a:solidFill>
                <a:ea typeface="Arial"/>
                <a:cs typeface="Arial"/>
                <a:sym typeface="Arial"/>
                <a:hlinkClick r:id="rId3"/>
              </a:rPr>
              <a:t>twitter.com/TEN_GOP/status/764182947083628544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754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 deleted tweet implies that a user has decided to delete their tweet.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4541111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680809"/>
            <a:ext cx="4170752" cy="3539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hlinkClick r:id="rId4"/>
          </p:cNvPr>
          <p:cNvSpPr txBox="1"/>
          <p:nvPr/>
        </p:nvSpPr>
        <p:spPr>
          <a:xfrm>
            <a:off x="533398" y="6472673"/>
            <a:ext cx="8261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Source: </a:t>
            </a:r>
            <a:r>
              <a:rPr lang="en-US" sz="1200" dirty="0">
                <a:hlinkClick r:id="rId5"/>
              </a:rPr>
              <a:t>https://ws-dl.blogspot.com/2018/04/2018-04-23-grampa-whats-deleted-tweet.html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575355" y="2816423"/>
            <a:ext cx="1239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Live Version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39000" y="4950023"/>
            <a:ext cx="1647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Archived Version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692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Curl request on suspended </a:t>
            </a:r>
            <a:r>
              <a:rPr lang="en-US" sz="3200" dirty="0"/>
              <a:t>a</a:t>
            </a:r>
            <a:r>
              <a:rPr lang="en-US" sz="3200" dirty="0" smtClean="0"/>
              <a:t>ccount </a:t>
            </a:r>
            <a:r>
              <a:rPr lang="en-US" sz="3200" dirty="0"/>
              <a:t>t</a:t>
            </a:r>
            <a:r>
              <a:rPr lang="en-US" sz="3200" dirty="0" smtClean="0"/>
              <a:t>weet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msiddique@sirius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:~$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curl -I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https://twitter.com/TEN_GOP/status/764182947083628544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HTTP/1.1 302 Found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cache-control: no-cache, no-store, must-revalidate, pre-check=0, post-check=0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content-length: 103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content-type: text/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html;charset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=utf-8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date: Sat, 02 Mar 2019 05:45:25 GMT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expires: Tue, 31 Mar 1981 05:00:00 GMT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last-modified: Sat, 02 Mar 2019 05:45:25 GMT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location: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hlinkClick r:id="rId2"/>
              </a:rPr>
              <a:t>https://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hlinkClick r:id="rId2"/>
              </a:rPr>
              <a:t>twitter.com/account/suspended</a:t>
            </a:r>
            <a:endParaRPr lang="en-US" sz="2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….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Deletia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0" y="2514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83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Memento of </a:t>
            </a:r>
            <a:r>
              <a:rPr lang="en-US" sz="3200" dirty="0" smtClean="0"/>
              <a:t>retweet from @Omarosa45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Google Shape;165;p20"/>
          <p:cNvSpPr txBox="1"/>
          <p:nvPr/>
        </p:nvSpPr>
        <p:spPr>
          <a:xfrm>
            <a:off x="76200" y="6517467"/>
            <a:ext cx="8915400" cy="34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  <a:hlinkClick r:id="rId2"/>
              </a:rPr>
              <a:t>https://web.archive.org/web/20171215150140/https:/twitter.com/Omarosa45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66" name="Picture 2" descr="F:\Spring2019\Forensics\Presentation\Presentation3\Retwe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379860" cy="470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027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Original Tweet from @</a:t>
            </a:r>
            <a:r>
              <a:rPr lang="en-US" dirty="0" err="1" smtClean="0"/>
              <a:t>realDonaldTrump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496" y="1600200"/>
            <a:ext cx="6651008" cy="48768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Google Shape;165;p20"/>
          <p:cNvSpPr txBox="1"/>
          <p:nvPr/>
        </p:nvSpPr>
        <p:spPr>
          <a:xfrm>
            <a:off x="76200" y="6517467"/>
            <a:ext cx="8915400" cy="34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</a:rPr>
              <a:t>https://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  <a:hlinkClick r:id="rId3"/>
              </a:rPr>
              <a:t>twitter.com/realDonaldTrump/status/939560154269405184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0640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RETWEET_DELETED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14600"/>
            <a:ext cx="8561673" cy="264077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Google Shape;165;p20"/>
          <p:cNvSpPr txBox="1"/>
          <p:nvPr/>
        </p:nvSpPr>
        <p:spPr>
          <a:xfrm>
            <a:off x="76200" y="6517467"/>
            <a:ext cx="8915400" cy="34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</a:rPr>
              <a:t>https://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  <a:hlinkClick r:id="rId3"/>
              </a:rPr>
              <a:t>twitter.com/Omarosa45/status/939560346813128704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928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Curl request on missing retweet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msiddique@sirius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:~$ curl -I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https://twitter.com/realDonaldTrump/status/939560154269405184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HTTP/1.1 200 OK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cache-control: no-cache, no-store, must-revalidate, pre-check=0, post-check=0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content-length: 400306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Deletia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msiddique@sirius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:~$ curl -I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https://twitter.com/Omarosa45/status/939560346813128704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HTTP/1.1 404 Not Found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cache-control: no-cache, no-store, must-revalidate, pre-check=0, post-check=0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content-length: 6329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Deletia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27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Retweet from Breitbart News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88" y="1600200"/>
            <a:ext cx="7706223" cy="4876800"/>
          </a:xfrm>
        </p:spPr>
      </p:pic>
      <p:sp>
        <p:nvSpPr>
          <p:cNvPr id="9" name="Google Shape;165;p20"/>
          <p:cNvSpPr txBox="1"/>
          <p:nvPr/>
        </p:nvSpPr>
        <p:spPr>
          <a:xfrm>
            <a:off x="76200" y="6517467"/>
            <a:ext cx="8915400" cy="34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</a:rPr>
              <a:t>https://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  <a:hlinkClick r:id="rId3"/>
              </a:rPr>
              <a:t>web.archive.org/web/20180202211053/https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</a:rPr>
              <a:t>:/twitter.com/BreitbartNews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7961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ORIGINAL_TWEET_DELETED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36035"/>
            <a:ext cx="8229600" cy="460513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Google Shape;165;p20"/>
          <p:cNvSpPr txBox="1"/>
          <p:nvPr/>
        </p:nvSpPr>
        <p:spPr>
          <a:xfrm>
            <a:off x="76200" y="6517467"/>
            <a:ext cx="8915400" cy="34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</a:rPr>
              <a:t>https://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  <a:hlinkClick r:id="rId3"/>
              </a:rPr>
              <a:t>web.archive.org/web/20180202213102/https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</a:rPr>
              <a:t>:/twitter.com/noltenc/status/959480140882481152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2493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Curl for original </a:t>
            </a:r>
            <a:r>
              <a:rPr lang="en-US" dirty="0"/>
              <a:t>t</a:t>
            </a:r>
            <a:r>
              <a:rPr lang="en-US" dirty="0" smtClean="0"/>
              <a:t>weet </a:t>
            </a:r>
            <a:r>
              <a:rPr lang="en-US" dirty="0"/>
              <a:t>d</a:t>
            </a:r>
            <a:r>
              <a:rPr lang="en-US" dirty="0" smtClean="0"/>
              <a:t>eleted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msiddique@atria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:~$ curl -I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https://twitter.com/noltenc/status/959480140882481152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HTTP/1.1 404 Not Found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cache-control: no-cache, no-store, must-revalidate, pre-check=0, post-check=0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content-length: 6329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Deletia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msiddique@atria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:~$ curl -I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https://twitter.com/BreitbartNews/status/959483472413896704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HTTP/1.1 404 Not Found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cache-control: no-cache, no-store, must-revalidate, pre-check=0, post-check=0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content-length: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6329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….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Deletia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20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ORIGINAL_USER_SUSPENDED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1295400"/>
            <a:ext cx="6934794" cy="5029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Google Shape;165;p20"/>
          <p:cNvSpPr txBox="1"/>
          <p:nvPr/>
        </p:nvSpPr>
        <p:spPr>
          <a:xfrm>
            <a:off x="76200" y="6517467"/>
            <a:ext cx="8915400" cy="34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</a:rPr>
              <a:t>https://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  <a:hlinkClick r:id="rId3"/>
              </a:rPr>
              <a:t>web.archive.org/web/20160724153452/twitter.com/genFlynn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33600" y="3505200"/>
            <a:ext cx="58674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56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Curl on original </a:t>
            </a:r>
            <a:r>
              <a:rPr lang="en-US" dirty="0"/>
              <a:t>u</a:t>
            </a:r>
            <a:r>
              <a:rPr lang="en-US" dirty="0" smtClean="0"/>
              <a:t>ser </a:t>
            </a:r>
            <a:r>
              <a:rPr lang="en-US" dirty="0"/>
              <a:t>s</a:t>
            </a:r>
            <a:r>
              <a:rPr lang="en-US" dirty="0" smtClean="0"/>
              <a:t>uspended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msiddique@sirius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:~$ curl -I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https://twitter.com/FemalesForTrump/status/756858127618670593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HTTP/1.1 302 Found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cache-control: no-cache, no-store, must-revalidate, pre-check=0, post-check=0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content-length: 103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location: https://twitter.com/account/suspended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….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Deletia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….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msiddique@sirius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:~$ curl -I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https://twitter.com/genFlynn/status/756931867266260992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HTTP/1.1 302 Found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cache-control: no-cache, no-store, must-revalidate, pre-check=0, post-check=0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content-length: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location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https://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twitter.com/account/suspended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Deletia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1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You can edit or delete your post on Facebook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88" y="1600200"/>
            <a:ext cx="7361512" cy="516509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62600" y="5486400"/>
            <a:ext cx="685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38537" y="3886200"/>
            <a:ext cx="685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27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ORIGINAL_USER_PROTECTED (Not possible)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Google Shape;165;p20"/>
          <p:cNvSpPr txBox="1"/>
          <p:nvPr/>
        </p:nvSpPr>
        <p:spPr>
          <a:xfrm>
            <a:off x="76200" y="6517467"/>
            <a:ext cx="8915400" cy="34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</a:rPr>
              <a:t>https://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  <a:hlinkClick r:id="rId2"/>
              </a:rPr>
              <a:t>twitter.com/naumanspike/status/909865669474312192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61413"/>
            <a:ext cx="8229600" cy="4554373"/>
          </a:xfrm>
        </p:spPr>
      </p:pic>
    </p:spTree>
    <p:extLst>
      <p:ext uri="{BB962C8B-B14F-4D97-AF65-F5344CB8AC3E}">
        <p14:creationId xmlns:p14="http://schemas.microsoft.com/office/powerpoint/2010/main" val="2682506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Retweeted possible only when the account was public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2069"/>
            <a:ext cx="8229600" cy="427306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Google Shape;165;p20"/>
          <p:cNvSpPr txBox="1"/>
          <p:nvPr/>
        </p:nvSpPr>
        <p:spPr>
          <a:xfrm>
            <a:off x="76200" y="6517467"/>
            <a:ext cx="8915400" cy="34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</a:rPr>
              <a:t>https://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  <a:hlinkClick r:id="rId3"/>
              </a:rPr>
              <a:t>twitter.com/m_nsiddique/status/922494528686346240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7965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Protected tweets can not be retweeted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33600"/>
            <a:ext cx="8534400" cy="3974352"/>
          </a:xfrm>
        </p:spPr>
      </p:pic>
      <p:sp>
        <p:nvSpPr>
          <p:cNvPr id="9" name="Rectangle 8"/>
          <p:cNvSpPr/>
          <p:nvPr/>
        </p:nvSpPr>
        <p:spPr>
          <a:xfrm>
            <a:off x="3124200" y="3505200"/>
            <a:ext cx="1524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49600" y="5029200"/>
            <a:ext cx="1524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3600" y="4495800"/>
            <a:ext cx="2319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Check the retweet button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673600" y="3619500"/>
            <a:ext cx="1727200" cy="8763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73600" y="4803577"/>
            <a:ext cx="1727200" cy="3399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4262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Curl on protected </a:t>
            </a:r>
            <a:r>
              <a:rPr lang="en-US" dirty="0"/>
              <a:t>t</a:t>
            </a:r>
            <a:r>
              <a:rPr lang="en-US" dirty="0" smtClean="0"/>
              <a:t>weet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msiddique@sirius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:~$ curl -I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https://twitter.com/naumanspike/status/914874522859446273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HTTP/1.1 302 Found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cache-control: no-cache, no-store, must-revalidate, pre-check=0, post-check=0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content-length: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121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location: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hlinkClick r:id="rId2"/>
              </a:rPr>
              <a:t>https://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hlinkClick r:id="rId2"/>
              </a:rPr>
              <a:t>twitter.com/naumanspike?protected_redirect=true</a:t>
            </a:r>
            <a:endParaRPr lang="en-US" sz="2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….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Deletia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….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msiddique@sirius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:~$ curl -I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https://twitter.com/m_nsiddique/status/922494528686346240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HTTP/1.1 200 OK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cache-control: no-cache, no-store, must-revalidate, pre-check=0, post-check=0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content-length: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241224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Deletia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011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ORIGINAL_USER_DELETED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9263"/>
            <a:ext cx="8229600" cy="425867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Google Shape;165;p20"/>
          <p:cNvSpPr txBox="1"/>
          <p:nvPr/>
        </p:nvSpPr>
        <p:spPr>
          <a:xfrm>
            <a:off x="76200" y="6517467"/>
            <a:ext cx="8915400" cy="34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</a:rPr>
              <a:t>https://</a:t>
            </a:r>
            <a:r>
              <a:rPr lang="en-US" sz="1200" u="sng" dirty="0">
                <a:solidFill>
                  <a:schemeClr val="hlink"/>
                </a:solidFill>
                <a:ea typeface="Arial"/>
                <a:cs typeface="Arial"/>
                <a:sym typeface="Arial"/>
                <a:hlinkClick r:id="rId3"/>
              </a:rPr>
              <a:t>web.archive.org/web/20170903161521/twitter.com/MichaelCohen212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92359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Curl on original user deleted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msiddique@sirius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:~$ curl -I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https://twitter.com//abc7elex/status/904050245759270912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HTTP/1.1 404 Not Found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cache-control: no-cache, no-store, must-revalidate, pre-check=0, post-check=0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content-length: 6329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….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Deletia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msiddique@sirius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:~$ curl -I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https://twitter.com//abc7elex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HTTP/1.1 404 Not Found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cache-control: no-cache, no-store, must-revalidate, pre-check=0, post-check=0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content-length: 6329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….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Deletia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4219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tweet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" y="1981200"/>
            <a:ext cx="9137456" cy="443605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4600" y="3886200"/>
            <a:ext cx="4114800" cy="1905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243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Viewed my tweet on a webpage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09800"/>
            <a:ext cx="6858000" cy="391243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123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Deleted my tweet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57400"/>
            <a:ext cx="8642525" cy="421806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67000" y="3657600"/>
            <a:ext cx="3810000" cy="15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231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can still see my deleted tweet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09800"/>
            <a:ext cx="7139420" cy="3886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18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edit only delete on Twitter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00200"/>
            <a:ext cx="7671522" cy="5257800"/>
          </a:xfrm>
        </p:spPr>
      </p:pic>
      <p:sp>
        <p:nvSpPr>
          <p:cNvPr id="11" name="Rectangle 10"/>
          <p:cNvSpPr/>
          <p:nvPr/>
        </p:nvSpPr>
        <p:spPr>
          <a:xfrm>
            <a:off x="5562600" y="4419600"/>
            <a:ext cx="1066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332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Twitter’s Deleted Tweets Policy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7" y="1519673"/>
            <a:ext cx="7275969" cy="4953000"/>
          </a:xfrm>
        </p:spPr>
      </p:pic>
      <p:sp>
        <p:nvSpPr>
          <p:cNvPr id="11" name="Rectangle 10"/>
          <p:cNvSpPr/>
          <p:nvPr/>
        </p:nvSpPr>
        <p:spPr>
          <a:xfrm>
            <a:off x="2046514" y="1524000"/>
            <a:ext cx="6934200" cy="198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65314" y="2100237"/>
            <a:ext cx="2198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Remove all deleted and protected content with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hlinkClick r:id="rId3"/>
          </p:cNvPr>
          <p:cNvSpPr txBox="1"/>
          <p:nvPr/>
        </p:nvSpPr>
        <p:spPr>
          <a:xfrm>
            <a:off x="533398" y="6472673"/>
            <a:ext cx="8261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Source: </a:t>
            </a:r>
            <a:r>
              <a:rPr lang="en-US" sz="1200" dirty="0">
                <a:hlinkClick r:id="rId4"/>
              </a:rPr>
              <a:t>https://developer.twitter.com/en/developer-terms/policy.html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2133600" y="5257800"/>
            <a:ext cx="6934200" cy="1214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65314" y="5495904"/>
            <a:ext cx="21989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Cannot  display content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n</a:t>
            </a:r>
            <a:r>
              <a:rPr lang="en-US" sz="1400" b="1" dirty="0" smtClean="0">
                <a:solidFill>
                  <a:srgbClr val="FF0000"/>
                </a:solidFill>
              </a:rPr>
              <a:t>ot available through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Twitter API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50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Takeaway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Deleted tweets can occur not only because of the user but also due to the original user who tweeted the tweet.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Tweet returns 404 meaning it is be deleted.</a:t>
            </a:r>
          </a:p>
          <a:p>
            <a:endParaRPr lang="en-US" dirty="0" smtClean="0"/>
          </a:p>
          <a:p>
            <a:r>
              <a:rPr lang="en-US" dirty="0" smtClean="0"/>
              <a:t>Tweet returns 302 meaning the </a:t>
            </a:r>
            <a:r>
              <a:rPr lang="en-US" dirty="0" smtClean="0"/>
              <a:t>tweets are protected or the account is suspended.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Original tweet returns 200 but retweet is 404 meaning it is a </a:t>
            </a:r>
            <a:r>
              <a:rPr lang="en-US" dirty="0" err="1" smtClean="0"/>
              <a:t>unretweet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0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Account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</a:t>
            </a:r>
          </a:p>
          <a:p>
            <a:r>
              <a:rPr lang="en-US" dirty="0" smtClean="0"/>
              <a:t>Deleted </a:t>
            </a:r>
          </a:p>
          <a:p>
            <a:r>
              <a:rPr lang="en-US" dirty="0" smtClean="0"/>
              <a:t>Suspended</a:t>
            </a:r>
          </a:p>
          <a:p>
            <a:r>
              <a:rPr lang="en-US" dirty="0" smtClean="0"/>
              <a:t>Protected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0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Account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81200"/>
            <a:ext cx="8539202" cy="441203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4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Suspended Account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90800"/>
            <a:ext cx="8305800" cy="218644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>
            <a:hlinkClick r:id="rId3"/>
          </p:cNvPr>
          <p:cNvSpPr txBox="1"/>
          <p:nvPr/>
        </p:nvSpPr>
        <p:spPr>
          <a:xfrm>
            <a:off x="533398" y="6472673"/>
            <a:ext cx="8261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Source: </a:t>
            </a:r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twitter.com/TEN_GOP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5314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Deleted Account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33600"/>
            <a:ext cx="8618194" cy="379144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>
            <a:hlinkClick r:id="rId3"/>
          </p:cNvPr>
          <p:cNvSpPr txBox="1"/>
          <p:nvPr/>
        </p:nvSpPr>
        <p:spPr>
          <a:xfrm>
            <a:off x="533398" y="6472673"/>
            <a:ext cx="8261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Source: </a:t>
            </a:r>
            <a:r>
              <a:rPr lang="en-US" sz="1200" dirty="0">
                <a:solidFill>
                  <a:schemeClr val="dk1"/>
                </a:solidFill>
                <a:ea typeface="Arial"/>
                <a:cs typeface="Arial"/>
                <a:sym typeface="Arial"/>
                <a:hlinkClick r:id="rId4"/>
              </a:rPr>
              <a:t>https://twitter.com/mahindrbahubali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90176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 Account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b="1" smtClean="0"/>
          </a:p>
          <a:p>
            <a:pPr algn="r"/>
            <a:r>
              <a:rPr lang="en-US" b="1" smtClean="0"/>
              <a:t>@m_nsiddique, @WebSciDL</a:t>
            </a:r>
            <a:endParaRPr lang="en-US" b="1" smtClean="0">
              <a:solidFill>
                <a:schemeClr val="lt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797" y="2221832"/>
            <a:ext cx="4406203" cy="3645568"/>
          </a:xfr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26" y="2133600"/>
            <a:ext cx="4529874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019800" y="1825823"/>
            <a:ext cx="2111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Public view of account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76400" y="1833844"/>
            <a:ext cx="2459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Follower’s view of account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89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2570</TotalTime>
  <Words>1258</Words>
  <Application>Microsoft Office PowerPoint</Application>
  <PresentationFormat>On-screen Show (4:3)</PresentationFormat>
  <Paragraphs>329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Clarity</vt:lpstr>
      <vt:lpstr>    What is a deleted tweet?</vt:lpstr>
      <vt:lpstr>A deleted tweet implies that a user has decided to delete their tweet.</vt:lpstr>
      <vt:lpstr>You can edit or delete your post on Facebook</vt:lpstr>
      <vt:lpstr>No edit only delete on Twitter </vt:lpstr>
      <vt:lpstr>Twitter Account Status</vt:lpstr>
      <vt:lpstr>Live Account</vt:lpstr>
      <vt:lpstr>Suspended Account</vt:lpstr>
      <vt:lpstr>Deleted Account</vt:lpstr>
      <vt:lpstr>Protected Account</vt:lpstr>
      <vt:lpstr>Steps to finding deleted tweets using Twarc</vt:lpstr>
      <vt:lpstr>Deleted Tweets Classification</vt:lpstr>
      <vt:lpstr>TWEET_OK </vt:lpstr>
      <vt:lpstr>TWEET_DELETED</vt:lpstr>
      <vt:lpstr>Curl request on deleted tweet</vt:lpstr>
      <vt:lpstr>USER_PROTECTED</vt:lpstr>
      <vt:lpstr>Curl on protected account</vt:lpstr>
      <vt:lpstr>USER_DELETED</vt:lpstr>
      <vt:lpstr>Curl request on deleted user</vt:lpstr>
      <vt:lpstr>USER_SUSPENDED</vt:lpstr>
      <vt:lpstr>Curl request on suspended account tweet</vt:lpstr>
      <vt:lpstr>Memento of retweet from @Omarosa45</vt:lpstr>
      <vt:lpstr>Original Tweet from @realDonaldTrump</vt:lpstr>
      <vt:lpstr>RETWEET_DELETED</vt:lpstr>
      <vt:lpstr>Curl request on missing retweet </vt:lpstr>
      <vt:lpstr>Retweet from Breitbart News</vt:lpstr>
      <vt:lpstr>ORIGINAL_TWEET_DELETED</vt:lpstr>
      <vt:lpstr>Curl for original tweet deleted</vt:lpstr>
      <vt:lpstr>ORIGINAL_USER_SUSPENDED </vt:lpstr>
      <vt:lpstr>Curl on original user suspended</vt:lpstr>
      <vt:lpstr>ORIGINAL_USER_PROTECTED (Not possible)</vt:lpstr>
      <vt:lpstr>Retweeted possible only when the account was public</vt:lpstr>
      <vt:lpstr>Protected tweets can not be retweeted </vt:lpstr>
      <vt:lpstr>Curl on protected tweet</vt:lpstr>
      <vt:lpstr>ORIGINAL_USER_DELETED</vt:lpstr>
      <vt:lpstr>Curl on original user deleted</vt:lpstr>
      <vt:lpstr>I tweet </vt:lpstr>
      <vt:lpstr>Viewed my tweet on a webpage</vt:lpstr>
      <vt:lpstr>Deleted my tweet</vt:lpstr>
      <vt:lpstr>I can still see my deleted tweet</vt:lpstr>
      <vt:lpstr>Twitter’s Deleted Tweets Policy</vt:lpstr>
      <vt:lpstr>Takeaway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Grampa, what's a deleted tweet?</dc:title>
  <dc:creator>nauman</dc:creator>
  <cp:lastModifiedBy>nauman</cp:lastModifiedBy>
  <cp:revision>146</cp:revision>
  <dcterms:created xsi:type="dcterms:W3CDTF">2019-02-04T07:39:11Z</dcterms:created>
  <dcterms:modified xsi:type="dcterms:W3CDTF">2019-03-06T18:34:27Z</dcterms:modified>
</cp:coreProperties>
</file>