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5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hold" initials="b" lastIdx="1" clrIdx="0">
    <p:extLst>
      <p:ext uri="{19B8F6BF-5375-455C-9EA6-DF929625EA0E}">
        <p15:presenceInfo xmlns:p15="http://schemas.microsoft.com/office/powerpoint/2012/main" userId="beho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3A39F-500D-4C08-82C3-0B314B94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F672F-5EB8-45D7-B88E-AF3D8356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62D72-660F-4C3A-AA82-31FB5E7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8B042-A043-4947-B6F2-AE3B36E4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15BBA-1E60-46CC-83AE-CCEAC508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4B8EB-F71A-4034-962F-732BE863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F745A-F692-45FC-A80C-D4D45D56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37380-252C-43C3-91FC-1F2D0C27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0B9F2-894D-42A8-B788-394F1481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D9641-EEF6-4E1B-A489-B61A995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63765-3987-4BD0-B167-262B720A4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EDD721-C424-4776-8182-77E12350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40E42-DDB1-4211-872D-8059CB7B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FF814-D5BD-4F46-BB20-30755FD5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D5DDC-F7DD-4F79-BB09-A2D68E9C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FB7BF-5865-4365-81DD-31E3BA13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B5C2A-51D4-4D3A-8C5B-ED6271D6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D34CC-7678-4D63-AE5E-C69E1710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6B558-1BF2-464D-A6A3-CD0E0C09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A3918-D40D-494C-8342-92C1A715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BE85-0124-4DAC-99EC-99D79507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FA4340-50DD-4DCF-9AD4-B86F5967A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AA835-E980-421E-B705-B54B956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A41D5-A694-4C68-AB10-46AB8976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7FA77-D9B0-4643-BF3C-80A5BA6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8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C2734-26C4-4E89-99BC-0CCB70EC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4EDA4-6243-44AB-B3CC-39092B5D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C0595-894F-4747-AFBF-ED708316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A659AB-65E1-4772-83F6-1C3882C2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498B2E-BFCA-42A9-B258-692FAF53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7ECA7-62C5-4341-BA5C-71BB3295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2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D993-1B04-42E7-BB6C-E3659200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E04DB5-4336-4A1D-BBB4-D0860E36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7F7A06-9B6F-4F38-A7E6-06480BC7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499E9B-471C-4369-BE82-C4DA8A158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1FB0DF-920A-49F5-B260-9B878218E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1C873D-7C47-459A-A735-8A0793AA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A7A2AA-A4F0-42B2-BFAF-A945735A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59A113-5E57-4387-B792-9F6E629A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7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5A9E-C86B-46DB-9E3E-58999457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7ADAA8-E919-4883-8E3F-36F92CC5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720CF-B238-457E-878D-994A49E7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1CA86B-FCEA-4AF7-BD8B-497948CF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7895F-47A9-43D8-914D-8BFCF75C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3F635E-82EF-4B3B-9822-B4C3288C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CB8224-43BC-4C53-A854-588F8575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9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45FE-2495-4659-8385-39078AA8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58CC9-0AEA-4C63-9B1A-70471500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BA1FF-9B91-4B14-91CA-F420EB6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12DAC7-F046-41AA-9290-B5A327B3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D82497-6507-4BC6-8B2B-6922C26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BF58F2-315A-4568-A8A4-2163C4F5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2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50DC9-DD93-4A00-B615-C657C3C8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9DB187-345A-4916-B7D0-1A89734EB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0D0EBA-1ACF-433C-96BB-073B218A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47212E-5709-4405-AC05-23B9F0A2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FD2C2D-5F53-4A0D-BC74-E5718F6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EC7CB8-0F0A-48DA-BCF6-E8280E94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0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4FD95-2B18-441C-970B-F5FBFF9C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C750DF-F1F1-458E-A387-46EFE6D3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24155-A9D6-4767-B26A-9B03E6E51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F9C-F69A-4158-9CD7-C1B8CF341FCE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DF670-09DF-466A-8F97-79871D57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F22E7-76C4-450C-9519-433282FFF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5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6F9AA-F0ED-46A6-B7FC-9A74A463A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на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	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1C203F-F8C6-4815-BFA9-CF2BEE6A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9490"/>
            <a:ext cx="12192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БАЗОВЫЕ КОНЦЕПЦИИ</a:t>
            </a:r>
          </a:p>
        </p:txBody>
      </p:sp>
    </p:spTree>
    <p:extLst>
      <p:ext uri="{BB962C8B-B14F-4D97-AF65-F5344CB8AC3E}">
        <p14:creationId xmlns:p14="http://schemas.microsoft.com/office/powerpoint/2010/main" val="12667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"/>
    </mc:Choice>
    <mc:Fallback xmlns="">
      <p:transition spd="slow" advTm="14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E2A6AA-21E8-4B30-BC54-63D8E282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типы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5EA73A-5F44-4F80-9CF2-E667108F72B3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переменных типа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явное преобразование типов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литералы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CEF4364-85F0-46ED-972C-B7D5A9FB10B6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F179B-0737-4422-9CD6-F37923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878" y="1685234"/>
            <a:ext cx="6553200" cy="486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7E7BE-B922-4827-9E29-5E2D088EADD0}"/>
              </a:ext>
            </a:extLst>
          </p:cNvPr>
          <p:cNvSpPr txBox="1"/>
          <p:nvPr/>
        </p:nvSpPr>
        <p:spPr>
          <a:xfrm>
            <a:off x="284922" y="3106075"/>
            <a:ext cx="47442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Явное преобразование: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toByte toShort toInt toLong toChar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toFloat toDouble toString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toBoolean</a:t>
            </a:r>
            <a:endParaRPr lang="ru-RU" sz="22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0A23E-14CC-4A88-860E-01678F25110D}"/>
              </a:ext>
            </a:extLst>
          </p:cNvPr>
          <p:cNvSpPr txBox="1"/>
          <p:nvPr/>
        </p:nvSpPr>
        <p:spPr>
          <a:xfrm>
            <a:off x="284922" y="1511850"/>
            <a:ext cx="47442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Присвоение по умолчанию: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Целое число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Дробное число (с символом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Double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15481-490B-446D-863E-616F5228AD68}"/>
              </a:ext>
            </a:extLst>
          </p:cNvPr>
          <p:cNvSpPr txBox="1"/>
          <p:nvPr/>
        </p:nvSpPr>
        <p:spPr>
          <a:xfrm>
            <a:off x="284922" y="4700301"/>
            <a:ext cx="474427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Литералы: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hex integer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Long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Float</a:t>
            </a: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Char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String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ED625-DDA8-4936-B416-6D2EB4B6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4" y="1378542"/>
            <a:ext cx="10563225" cy="5048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6DA089A-2BAD-48AB-BA35-12813535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96E0E2-752F-48EB-B079-E2D8CE6E7D7C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функций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B3E199B-B86A-4AFA-BD63-10A3E64E4FCA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ADB95A-434F-4730-B025-7B583FB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34" y="1870082"/>
            <a:ext cx="8715375" cy="489585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769A86E-A222-45E0-8E8B-823F00014CF3}"/>
              </a:ext>
            </a:extLst>
          </p:cNvPr>
          <p:cNvSpPr txBox="1">
            <a:spLocks/>
          </p:cNvSpPr>
          <p:nvPr/>
        </p:nvSpPr>
        <p:spPr>
          <a:xfrm>
            <a:off x="-58008" y="1391828"/>
            <a:ext cx="1551192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Сигнатура функции: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49D472-84D5-4A89-B751-EDC8A9450443}"/>
              </a:ext>
            </a:extLst>
          </p:cNvPr>
          <p:cNvSpPr txBox="1">
            <a:spLocks/>
          </p:cNvSpPr>
          <p:nvPr/>
        </p:nvSpPr>
        <p:spPr>
          <a:xfrm>
            <a:off x="192137" y="2326070"/>
            <a:ext cx="3092352" cy="1586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могут быть объявлены внутри сущностей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 trait, object,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внутри других функций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4FC2674-1CFE-4E97-8889-476D4ED6438D}"/>
              </a:ext>
            </a:extLst>
          </p:cNvPr>
          <p:cNvSpPr txBox="1">
            <a:spLocks/>
          </p:cNvSpPr>
          <p:nvPr/>
        </p:nvSpPr>
        <p:spPr>
          <a:xfrm>
            <a:off x="135591" y="5371403"/>
            <a:ext cx="3092352" cy="8582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могут быть анонимными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3A15226-12F8-4FA9-BCCD-F12EDA7874E4}"/>
              </a:ext>
            </a:extLst>
          </p:cNvPr>
          <p:cNvSpPr txBox="1">
            <a:spLocks/>
          </p:cNvSpPr>
          <p:nvPr/>
        </p:nvSpPr>
        <p:spPr>
          <a:xfrm>
            <a:off x="135591" y="4259622"/>
            <a:ext cx="3092352" cy="8582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могут содержать параметры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02742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32E3838-A03A-46D6-B8C4-BD3F1EE5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DACAA2B-1975-42FE-B520-AAFF72030E5C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именованные аргументы, каррирование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currying)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EA934FC-9311-4B9D-83CC-786EE2089508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E91435-6703-4DF5-ACEB-D1B2A417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06" y="1552313"/>
            <a:ext cx="7715250" cy="2847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916F1C-515A-4B88-A00B-0447D8BE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56" y="4618101"/>
            <a:ext cx="9220200" cy="215265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51A567C-2C7F-4C3F-9E39-8A484DCC9B19}"/>
              </a:ext>
            </a:extLst>
          </p:cNvPr>
          <p:cNvSpPr txBox="1">
            <a:spLocks/>
          </p:cNvSpPr>
          <p:nvPr/>
        </p:nvSpPr>
        <p:spPr>
          <a:xfrm>
            <a:off x="0" y="2158285"/>
            <a:ext cx="4421080" cy="16360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Именованные аргументы.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поимённо передавать аргументы в функцию, при этом можно нарушать порядок аргументов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6FEE570-5D96-4A17-AE6D-4B142A9C61FA}"/>
              </a:ext>
            </a:extLst>
          </p:cNvPr>
          <p:cNvSpPr txBox="1">
            <a:spLocks/>
          </p:cNvSpPr>
          <p:nvPr/>
        </p:nvSpPr>
        <p:spPr>
          <a:xfrm>
            <a:off x="0" y="4618090"/>
            <a:ext cx="2848356" cy="21526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Каррирование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currying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определять более одного списка аргументов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5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3739B9B-B4EE-4157-A61D-3EE4570E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08D1E6-8EFC-4A85-A39F-D70D4D88E0EC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высшего порядка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EB13BDB-7C3F-4985-90F4-EC0ACC208B6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D4B42D-6986-4050-AAC2-07E9E3C2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84" y="1579019"/>
            <a:ext cx="6858000" cy="6477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E02718E-969C-44E5-BF3C-AC22B0C07D80}"/>
              </a:ext>
            </a:extLst>
          </p:cNvPr>
          <p:cNvSpPr txBox="1">
            <a:spLocks/>
          </p:cNvSpPr>
          <p:nvPr/>
        </p:nvSpPr>
        <p:spPr>
          <a:xfrm>
            <a:off x="-1" y="3000652"/>
            <a:ext cx="3700696" cy="9790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могут выступать в качестве параметра других функций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C4D83F-BABA-4B32-AC4D-8BF189D1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695" y="2417288"/>
            <a:ext cx="8372475" cy="433387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3645768-3DAD-4E67-97E4-0FA4B736A05F}"/>
              </a:ext>
            </a:extLst>
          </p:cNvPr>
          <p:cNvSpPr txBox="1">
            <a:spLocks/>
          </p:cNvSpPr>
          <p:nvPr/>
        </p:nvSpPr>
        <p:spPr>
          <a:xfrm>
            <a:off x="-1" y="4193582"/>
            <a:ext cx="3700695" cy="6476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могут возвращать другие функции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30B8DA2-BEA5-40D3-B5D6-ECA771D0EA9C}"/>
              </a:ext>
            </a:extLst>
          </p:cNvPr>
          <p:cNvSpPr txBox="1">
            <a:spLocks/>
          </p:cNvSpPr>
          <p:nvPr/>
        </p:nvSpPr>
        <p:spPr>
          <a:xfrm>
            <a:off x="0" y="5116460"/>
            <a:ext cx="3700695" cy="8852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функции называются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 высшего порядка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04A4F09-7FB4-48F1-9832-66912B12CA67}"/>
              </a:ext>
            </a:extLst>
          </p:cNvPr>
          <p:cNvSpPr txBox="1">
            <a:spLocks/>
          </p:cNvSpPr>
          <p:nvPr/>
        </p:nvSpPr>
        <p:spPr>
          <a:xfrm>
            <a:off x="0" y="1579018"/>
            <a:ext cx="3745084" cy="6476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Сигнатура функции-аргумента:</a:t>
            </a:r>
          </a:p>
        </p:txBody>
      </p:sp>
    </p:spTree>
    <p:extLst>
      <p:ext uri="{BB962C8B-B14F-4D97-AF65-F5344CB8AC3E}">
        <p14:creationId xmlns:p14="http://schemas.microsoft.com/office/powerpoint/2010/main" val="170953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05C447-0B41-4C0B-9A66-2D62C5E4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B515AF9-B573-4A7A-ACCA-F22BA36A46C4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call-by-value, call-by-name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DB013C4-D0F0-4940-8BD7-EA05F5877B4C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20D615-B878-4390-9288-FC723BEB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0070"/>
            <a:ext cx="5343525" cy="5334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952C517-CBCE-422E-9517-6C8D9B7AE0DF}"/>
              </a:ext>
            </a:extLst>
          </p:cNvPr>
          <p:cNvSpPr txBox="1">
            <a:spLocks/>
          </p:cNvSpPr>
          <p:nvPr/>
        </p:nvSpPr>
        <p:spPr>
          <a:xfrm>
            <a:off x="0" y="1722345"/>
            <a:ext cx="6096000" cy="15277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call-by-value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передаваемый аргумент известен перед выполнением функции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555E63F-32E9-44A6-8BC0-30249C270C25}"/>
              </a:ext>
            </a:extLst>
          </p:cNvPr>
          <p:cNvSpPr txBox="1">
            <a:spLocks/>
          </p:cNvSpPr>
          <p:nvPr/>
        </p:nvSpPr>
        <p:spPr>
          <a:xfrm>
            <a:off x="0" y="3180233"/>
            <a:ext cx="6096000" cy="15277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передаваемое выражение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раз при разыменовывании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BCB4E2-8C8E-4AA0-8852-C9394E408A18}"/>
              </a:ext>
            </a:extLst>
          </p:cNvPr>
          <p:cNvSpPr txBox="1">
            <a:spLocks/>
          </p:cNvSpPr>
          <p:nvPr/>
        </p:nvSpPr>
        <p:spPr>
          <a:xfrm>
            <a:off x="0" y="4636457"/>
            <a:ext cx="6096000" cy="15277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отличается объявлением параметра функции:</a:t>
            </a:r>
          </a:p>
          <a:p>
            <a:pPr algn="ctr">
              <a:lnSpc>
                <a:spcPct val="100000"/>
              </a:lnSpc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foo(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expr: =&gt; 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4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E52E6B-8EE3-4786-8244-FDD1E2BE5B2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(введение)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C556ED-8E16-436D-92A8-69B43E4ACD9B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(tuples)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списки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(lists),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DDE3921-F4DA-4D16-A42A-19F6E5957E00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ED7C6C-5416-4CD9-AE15-8CCC21705690}"/>
              </a:ext>
            </a:extLst>
          </p:cNvPr>
          <p:cNvSpPr txBox="1">
            <a:spLocks/>
          </p:cNvSpPr>
          <p:nvPr/>
        </p:nvSpPr>
        <p:spPr>
          <a:xfrm>
            <a:off x="989122" y="1812756"/>
            <a:ext cx="10428535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стандартной библиотеке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базовые коллекции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(линейные и индексированные),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A59038-57F9-43F4-8AEA-6CD71997D1DA}"/>
              </a:ext>
            </a:extLst>
          </p:cNvPr>
          <p:cNvSpPr txBox="1">
            <a:spLocks/>
          </p:cNvSpPr>
          <p:nvPr/>
        </p:nvSpPr>
        <p:spPr>
          <a:xfrm>
            <a:off x="989122" y="3133191"/>
            <a:ext cx="10428535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Неизменяемые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изменяемые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коллекции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–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неизменяемые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явно не указан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изменяемыми коллекциями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248D982-1CB5-4789-A7B6-668372AADE50}"/>
              </a:ext>
            </a:extLst>
          </p:cNvPr>
          <p:cNvSpPr txBox="1">
            <a:spLocks/>
          </p:cNvSpPr>
          <p:nvPr/>
        </p:nvSpPr>
        <p:spPr>
          <a:xfrm>
            <a:off x="989121" y="4520706"/>
            <a:ext cx="10428535" cy="17503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общий интерфейс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методы, обеспечивающие удобство работы с коллекциями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методов определена только для конкретных коллекций и отсутствует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sortBy)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27C0F03-FF72-4641-9B9C-7FF64638FA6B}"/>
              </a:ext>
            </a:extLst>
          </p:cNvPr>
          <p:cNvCxnSpPr>
            <a:cxnSpLocks/>
          </p:cNvCxnSpPr>
          <p:nvPr/>
        </p:nvCxnSpPr>
        <p:spPr>
          <a:xfrm>
            <a:off x="774344" y="2903253"/>
            <a:ext cx="10428535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7DA1DED-A075-459F-9A82-00FA2F7600D5}"/>
              </a:ext>
            </a:extLst>
          </p:cNvPr>
          <p:cNvCxnSpPr>
            <a:cxnSpLocks/>
          </p:cNvCxnSpPr>
          <p:nvPr/>
        </p:nvCxnSpPr>
        <p:spPr>
          <a:xfrm>
            <a:off x="989122" y="4393566"/>
            <a:ext cx="10428535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CF4D4A-165E-4EC4-954D-3DAEBE428CC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(введение)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91A9484-0E54-4AB6-9803-B622834C8499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7FC686-9949-4EF7-8AA4-9D4FE33BAEDD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7E0BA1-FC19-42C1-8125-FE387BA9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92" y="1489737"/>
            <a:ext cx="6734175" cy="155257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89E65A-3D02-4BE6-8C1E-E1690980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67" y="3527209"/>
            <a:ext cx="7239000" cy="28575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EFC0E3B-686C-4DE3-B1A4-4874FED661EC}"/>
              </a:ext>
            </a:extLst>
          </p:cNvPr>
          <p:cNvSpPr txBox="1">
            <a:spLocks/>
          </p:cNvSpPr>
          <p:nvPr/>
        </p:nvSpPr>
        <p:spPr>
          <a:xfrm>
            <a:off x="0" y="1699406"/>
            <a:ext cx="4736467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 представлены посредством сущностей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Tuple2, Tuple3 … Tuple22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A906F1E-1A06-49A6-B1C7-153571869CA9}"/>
              </a:ext>
            </a:extLst>
          </p:cNvPr>
          <p:cNvSpPr txBox="1">
            <a:spLocks/>
          </p:cNvSpPr>
          <p:nvPr/>
        </p:nvSpPr>
        <p:spPr>
          <a:xfrm>
            <a:off x="0" y="2960591"/>
            <a:ext cx="4736467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объявлять нужный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Tuple{X}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синтаксиса</a:t>
            </a:r>
          </a:p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(elem1, elem2, …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{X})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9A202EA-C2E9-42A2-AF74-FEBCF1BA272B}"/>
              </a:ext>
            </a:extLst>
          </p:cNvPr>
          <p:cNvSpPr txBox="1">
            <a:spLocks/>
          </p:cNvSpPr>
          <p:nvPr/>
        </p:nvSpPr>
        <p:spPr>
          <a:xfrm>
            <a:off x="0" y="4221776"/>
            <a:ext cx="4736467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элементам: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_1, _2, _3 … _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{X}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59224B5-DFC3-47D0-8988-3A80DB6200E6}"/>
              </a:ext>
            </a:extLst>
          </p:cNvPr>
          <p:cNvSpPr txBox="1">
            <a:spLocks/>
          </p:cNvSpPr>
          <p:nvPr/>
        </p:nvSpPr>
        <p:spPr>
          <a:xfrm>
            <a:off x="0" y="5482961"/>
            <a:ext cx="4736467" cy="4982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37793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776E31-EFD1-42E9-BD06-C3BEDC54F57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(введение)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AE70ABA-EDDF-4970-8D73-E08B1B5416F5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(lists)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666CBE6-D2B6-4DC9-BCB7-64F1C20B54D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949BDA-649A-4D4B-99CA-0A3F368F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19" y="1635124"/>
            <a:ext cx="8677275" cy="485775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8081EC-5547-4E3A-AB7B-1C49A4A6ACCA}"/>
              </a:ext>
            </a:extLst>
          </p:cNvPr>
          <p:cNvSpPr txBox="1">
            <a:spLocks/>
          </p:cNvSpPr>
          <p:nvPr/>
        </p:nvSpPr>
        <p:spPr>
          <a:xfrm>
            <a:off x="0" y="1448337"/>
            <a:ext cx="3444119" cy="14019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стандартной библиотеке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несколько видов списков, например,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60498DF-6791-4A8C-9A35-FB3EAEAF9F58}"/>
              </a:ext>
            </a:extLst>
          </p:cNvPr>
          <p:cNvSpPr txBox="1">
            <a:spLocks/>
          </p:cNvSpPr>
          <p:nvPr/>
        </p:nvSpPr>
        <p:spPr>
          <a:xfrm>
            <a:off x="-1" y="2951580"/>
            <a:ext cx="3444119" cy="1201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есть реализация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B2AC14E-47D4-42B2-9657-3F633952C6A6}"/>
              </a:ext>
            </a:extLst>
          </p:cNvPr>
          <p:cNvSpPr txBox="1">
            <a:spLocks/>
          </p:cNvSpPr>
          <p:nvPr/>
        </p:nvSpPr>
        <p:spPr>
          <a:xfrm>
            <a:off x="0" y="4254345"/>
            <a:ext cx="3444119" cy="24476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конкатенации с элементами: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+: (prepend)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:+ (append)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 списком: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(для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новый контейнер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3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415A71-94BF-4E3C-A70D-8EA8FD6B266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(введение)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1667ED-D731-4C48-9D47-042EDB6C1F60}"/>
              </a:ext>
            </a:extLst>
          </p:cNvPr>
          <p:cNvSpPr txBox="1">
            <a:spLocks/>
          </p:cNvSpPr>
          <p:nvPr/>
        </p:nvSpPr>
        <p:spPr>
          <a:xfrm>
            <a:off x="829322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1D524C9-126E-4408-9D4C-BF789B1F4C1F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60F39F-BCAF-4002-B9A9-0ECA38BA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6" y="1872876"/>
            <a:ext cx="9239250" cy="420052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6088FB3-3CD4-42E2-98F3-ACDFE9ABA49C}"/>
              </a:ext>
            </a:extLst>
          </p:cNvPr>
          <p:cNvSpPr txBox="1">
            <a:spLocks/>
          </p:cNvSpPr>
          <p:nvPr/>
        </p:nvSpPr>
        <p:spPr>
          <a:xfrm>
            <a:off x="0" y="1468381"/>
            <a:ext cx="2867487" cy="17548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стандартной библиотеке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</a:p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интерфейс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(trait)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3C417D-6A06-4240-A57D-66C0A789F08A}"/>
              </a:ext>
            </a:extLst>
          </p:cNvPr>
          <p:cNvSpPr txBox="1">
            <a:spLocks/>
          </p:cNvSpPr>
          <p:nvPr/>
        </p:nvSpPr>
        <p:spPr>
          <a:xfrm>
            <a:off x="0" y="3299234"/>
            <a:ext cx="2867487" cy="1063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наследник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DD34D3-7B91-470C-9BB9-4166AA4E2E62}"/>
              </a:ext>
            </a:extLst>
          </p:cNvPr>
          <p:cNvSpPr txBox="1">
            <a:spLocks/>
          </p:cNvSpPr>
          <p:nvPr/>
        </p:nvSpPr>
        <p:spPr>
          <a:xfrm>
            <a:off x="-1" y="4438701"/>
            <a:ext cx="2867487" cy="10847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элементов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ключу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оператор 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2D927E3-0E48-4B8C-AF92-3139056C5CDA}"/>
              </a:ext>
            </a:extLst>
          </p:cNvPr>
          <p:cNvSpPr txBox="1">
            <a:spLocks/>
          </p:cNvSpPr>
          <p:nvPr/>
        </p:nvSpPr>
        <p:spPr>
          <a:xfrm>
            <a:off x="0" y="5599521"/>
            <a:ext cx="2867487" cy="10847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объединения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50986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CC409C-37A4-4A2F-B1CB-41F6983358E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(введение)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5E5EC28-FD10-4C1C-944C-2EED09CA7B80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методы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DEFDC8A-0FDD-44EE-A6B7-8E408156D043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245ED3-E6AB-474B-B7CD-5359B4C9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23" y="2547568"/>
            <a:ext cx="7505700" cy="412432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AA3FF7-31A2-4A68-B4A5-BAA97B60F584}"/>
              </a:ext>
            </a:extLst>
          </p:cNvPr>
          <p:cNvSpPr txBox="1">
            <a:spLocks/>
          </p:cNvSpPr>
          <p:nvPr/>
        </p:nvSpPr>
        <p:spPr>
          <a:xfrm>
            <a:off x="-1" y="3261403"/>
            <a:ext cx="4500423" cy="14494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определены методы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типами контейнеров: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toList, toMap, toSeq, toSet, toArray,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C50C381-F406-4BC9-A198-E26C931DDA8B}"/>
              </a:ext>
            </a:extLst>
          </p:cNvPr>
          <p:cNvSpPr txBox="1">
            <a:spLocks/>
          </p:cNvSpPr>
          <p:nvPr/>
        </p:nvSpPr>
        <p:spPr>
          <a:xfrm>
            <a:off x="1" y="1359472"/>
            <a:ext cx="12191999" cy="4140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Itearable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интерфейс для всех структур данных стандартной библиотеки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AFF0DCF-67F1-4AB7-9B80-6717471AB2C2}"/>
              </a:ext>
            </a:extLst>
          </p:cNvPr>
          <p:cNvSpPr txBox="1">
            <a:spLocks/>
          </p:cNvSpPr>
          <p:nvPr/>
        </p:nvSpPr>
        <p:spPr>
          <a:xfrm>
            <a:off x="0" y="1862319"/>
            <a:ext cx="12191998" cy="4140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Itearable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методы, реализованные для структур данных и облегчающие работу с ними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6596AEF-1AA8-4C07-8755-FB9099636F91}"/>
              </a:ext>
            </a:extLst>
          </p:cNvPr>
          <p:cNvSpPr txBox="1">
            <a:spLocks/>
          </p:cNvSpPr>
          <p:nvPr/>
        </p:nvSpPr>
        <p:spPr>
          <a:xfrm>
            <a:off x="-1" y="2547569"/>
            <a:ext cx="4500424" cy="4887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map, foreach, size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E959CD9-CC5A-41DB-93AB-598BC0DAE944}"/>
              </a:ext>
            </a:extLst>
          </p:cNvPr>
          <p:cNvSpPr txBox="1">
            <a:spLocks/>
          </p:cNvSpPr>
          <p:nvPr/>
        </p:nvSpPr>
        <p:spPr>
          <a:xfrm>
            <a:off x="0" y="4935984"/>
            <a:ext cx="4500424" cy="15568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множество других полезных методов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groupBy, flatMap, maxBy, fold, foldLeft, foldRight, head, tail       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 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выражения и циклы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0A4FCA-C193-42BA-9338-28CF9EFF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96602"/>
            <a:ext cx="5181600" cy="310515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expression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F9DBAB-0DD7-472A-89D9-C9805E43383E}"/>
              </a:ext>
            </a:extLst>
          </p:cNvPr>
          <p:cNvSpPr txBox="1"/>
          <p:nvPr/>
        </p:nvSpPr>
        <p:spPr>
          <a:xfrm>
            <a:off x="-14495" y="2065605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Тривиальный синтаксис, схожий 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Java/C#/C++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BBAAA-4EF6-43E1-889A-A221D06BD87F}"/>
              </a:ext>
            </a:extLst>
          </p:cNvPr>
          <p:cNvSpPr txBox="1"/>
          <p:nvPr/>
        </p:nvSpPr>
        <p:spPr>
          <a:xfrm>
            <a:off x="5285960" y="2065605"/>
            <a:ext cx="6778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 переход представляет собой выражение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DCF359B-D875-493B-B633-90F93691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73" y="2896602"/>
            <a:ext cx="6877050" cy="72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47BF74-158C-46A3-A8D6-3DB5B1E7DFDE}"/>
              </a:ext>
            </a:extLst>
          </p:cNvPr>
          <p:cNvSpPr txBox="1"/>
          <p:nvPr/>
        </p:nvSpPr>
        <p:spPr>
          <a:xfrm>
            <a:off x="5285961" y="3849102"/>
            <a:ext cx="6778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тернарного оператора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условного выражения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6B74732-4346-4D3A-9875-9FDFC46C9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29" y="4680099"/>
            <a:ext cx="65151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4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42448D6-4A71-48B4-A4AB-4DF109C0BF7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(введение)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FF12FB-BACD-475D-BE77-1AB1DCFA6C38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изменяемые коллекции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5CEDB0B-4DE6-426C-A755-50A267A5ACE4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301C9A-CC93-43C3-AA29-5F4A0EEE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54" y="1449942"/>
            <a:ext cx="8410575" cy="2124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5B2601-77B2-4372-8DF6-7A7DB3B1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54" y="3689456"/>
            <a:ext cx="7943850" cy="307657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FD6F6F5-6560-4184-9C83-14964C9F0FD9}"/>
              </a:ext>
            </a:extLst>
          </p:cNvPr>
          <p:cNvSpPr txBox="1">
            <a:spLocks/>
          </p:cNvSpPr>
          <p:nvPr/>
        </p:nvSpPr>
        <p:spPr>
          <a:xfrm>
            <a:off x="0" y="1705627"/>
            <a:ext cx="3636654" cy="7789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 algn="ctr">
              <a:lnSpc>
                <a:spcPct val="10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scala.collection.mutable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959A188-292D-46B4-A56A-0C9D6243BB21}"/>
              </a:ext>
            </a:extLst>
          </p:cNvPr>
          <p:cNvSpPr txBox="1">
            <a:spLocks/>
          </p:cNvSpPr>
          <p:nvPr/>
        </p:nvSpPr>
        <p:spPr>
          <a:xfrm>
            <a:off x="-1" y="2556220"/>
            <a:ext cx="3636654" cy="14605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</a:p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коллекции 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++=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FC24448-D573-4373-B4AA-0190228A41F4}"/>
              </a:ext>
            </a:extLst>
          </p:cNvPr>
          <p:cNvSpPr txBox="1">
            <a:spLocks/>
          </p:cNvSpPr>
          <p:nvPr/>
        </p:nvSpPr>
        <p:spPr>
          <a:xfrm>
            <a:off x="-1" y="4088376"/>
            <a:ext cx="3636654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ключу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56FCA0E-E93B-4EF2-8CE3-55FDA8B0F502}"/>
              </a:ext>
            </a:extLst>
          </p:cNvPr>
          <p:cNvSpPr txBox="1">
            <a:spLocks/>
          </p:cNvSpPr>
          <p:nvPr/>
        </p:nvSpPr>
        <p:spPr>
          <a:xfrm>
            <a:off x="-1" y="5293233"/>
            <a:ext cx="3636654" cy="1133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списков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</a:t>
            </a:r>
          </a:p>
        </p:txBody>
      </p:sp>
    </p:spTree>
    <p:extLst>
      <p:ext uri="{BB962C8B-B14F-4D97-AF65-F5344CB8AC3E}">
        <p14:creationId xmlns:p14="http://schemas.microsoft.com/office/powerpoint/2010/main" val="353186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D7F6D9-E621-4665-8CB0-8076B57F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2B173A-E400-4183-BE2C-E0F8C01B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выражения и циклы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7AF524B-BDD2-4549-8394-60919B1F66F2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2BF2140-4747-4B19-8E2C-1575B04A8DE2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52135A-41BC-4749-8773-ED625FCC0108}"/>
              </a:ext>
            </a:extLst>
          </p:cNvPr>
          <p:cNvSpPr txBox="1"/>
          <p:nvPr/>
        </p:nvSpPr>
        <p:spPr>
          <a:xfrm>
            <a:off x="131692" y="1468156"/>
            <a:ext cx="11745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вариантов синтаксиса объявления цикла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573FB6-79D8-49D3-A173-11A8E562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43" y="2432806"/>
            <a:ext cx="7877175" cy="434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A76B3-915D-47D0-AE6D-F2F3A55CF2F5}"/>
              </a:ext>
            </a:extLst>
          </p:cNvPr>
          <p:cNvSpPr txBox="1"/>
          <p:nvPr/>
        </p:nvSpPr>
        <p:spPr>
          <a:xfrm>
            <a:off x="0" y="3555927"/>
            <a:ext cx="4025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Так, например,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синтаксис вида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(element &lt;-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B09912-3D37-48A1-87CF-FB50EB3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выражения и циклы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4D9525A-040E-41A2-B3E9-7ACB2D601D9E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50A07B3-DACD-4025-A7A4-9C65840A7BD6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244712-7514-42F1-A63D-6B91ED04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29" y="1462690"/>
            <a:ext cx="6457950" cy="2085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5D947-E25D-4E72-8224-4F04A3C0385F}"/>
              </a:ext>
            </a:extLst>
          </p:cNvPr>
          <p:cNvSpPr txBox="1"/>
          <p:nvPr/>
        </p:nvSpPr>
        <p:spPr>
          <a:xfrm>
            <a:off x="402121" y="2206846"/>
            <a:ext cx="4025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генераторов в циклах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1B2DE1-6DA3-4659-8A5C-FF94D85A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29" y="3676855"/>
            <a:ext cx="7067550" cy="3028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9EBCAA-87EE-4AB0-A204-27B17343650A}"/>
              </a:ext>
            </a:extLst>
          </p:cNvPr>
          <p:cNvSpPr txBox="1"/>
          <p:nvPr/>
        </p:nvSpPr>
        <p:spPr>
          <a:xfrm>
            <a:off x="402121" y="4605490"/>
            <a:ext cx="4025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гардов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циклах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578364A-6237-4037-BC97-D10EB85B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выражения и циклы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8C11BD5-FD2F-4DC0-BBFB-F48DAD705060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FECEF0C-9F25-4182-AB52-6CFBF0122462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F56006-16BF-4AA0-A728-BB4FF5E91270}"/>
              </a:ext>
            </a:extLst>
          </p:cNvPr>
          <p:cNvSpPr txBox="1"/>
          <p:nvPr/>
        </p:nvSpPr>
        <p:spPr>
          <a:xfrm>
            <a:off x="838200" y="2034265"/>
            <a:ext cx="2977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for-yield;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выражение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9C8F68-B9E2-49B1-95A7-D8A04757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" y="4418598"/>
            <a:ext cx="5543550" cy="2219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563DB2-E91A-48FC-A922-E340FF1F24E4}"/>
              </a:ext>
            </a:extLst>
          </p:cNvPr>
          <p:cNvSpPr txBox="1"/>
          <p:nvPr/>
        </p:nvSpPr>
        <p:spPr>
          <a:xfrm>
            <a:off x="74129" y="3934358"/>
            <a:ext cx="554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эквивалентен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8E83B-946A-4878-91FD-9E8AD6A57EFA}"/>
              </a:ext>
            </a:extLst>
          </p:cNvPr>
          <p:cNvSpPr txBox="1"/>
          <p:nvPr/>
        </p:nvSpPr>
        <p:spPr>
          <a:xfrm>
            <a:off x="5659507" y="3955291"/>
            <a:ext cx="6467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эквивалентен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E4B08E-33BE-4EB5-B2C2-72BA683B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1" y="1457857"/>
            <a:ext cx="7267575" cy="2476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87669-2AA7-455F-B033-F1C35661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81" y="4416956"/>
            <a:ext cx="6334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ADA5F0-A7B5-487A-BC7B-317B8DF5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выражения и циклы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D33FC99-B567-494E-B81A-63E33BFBBA7D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/do-while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8B5BB98-76E6-4316-B2B1-7BB295DA355D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AAC4BA-42D0-4AA5-98FA-0DBB9928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98" y="4311649"/>
            <a:ext cx="4048125" cy="2181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010C8E-51C8-427B-A019-5B0E82D7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" y="1966529"/>
            <a:ext cx="4048125" cy="2324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7E1CE8-D7C1-4679-9F36-23A51E26B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12" y="3532876"/>
            <a:ext cx="5076825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C66681-5E6F-49A9-82BD-81820C9CEEC3}"/>
              </a:ext>
            </a:extLst>
          </p:cNvPr>
          <p:cNvSpPr txBox="1"/>
          <p:nvPr/>
        </p:nvSpPr>
        <p:spPr>
          <a:xfrm>
            <a:off x="896798" y="1466841"/>
            <a:ext cx="4048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while/do-while: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EB31A-FC0E-470E-98EC-2A92133554D1}"/>
              </a:ext>
            </a:extLst>
          </p:cNvPr>
          <p:cNvSpPr txBox="1"/>
          <p:nvPr/>
        </p:nvSpPr>
        <p:spPr>
          <a:xfrm>
            <a:off x="7247078" y="2228671"/>
            <a:ext cx="4048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while/do-while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выражение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которое возвращает тип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2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A45AF8-FBB3-4213-B1E1-E586D2D7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5FD032-D1D6-4196-84B0-A89C13D39984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операторов, приоритет операторов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33278A7-607E-406C-AE37-F87DA1BD3551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080C63-FFD3-4287-A8FE-64DFE052413D}"/>
              </a:ext>
            </a:extLst>
          </p:cNvPr>
          <p:cNvSpPr txBox="1"/>
          <p:nvPr/>
        </p:nvSpPr>
        <p:spPr>
          <a:xfrm>
            <a:off x="251791" y="1474527"/>
            <a:ext cx="4232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 операторы: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3DE16-9B52-4E18-9BCA-53D2379CC52A}"/>
              </a:ext>
            </a:extLst>
          </p:cNvPr>
          <p:cNvSpPr txBox="1"/>
          <p:nvPr/>
        </p:nvSpPr>
        <p:spPr>
          <a:xfrm>
            <a:off x="251791" y="2013934"/>
            <a:ext cx="4232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F7D1C-C361-4FB3-9069-5AF9F8DB150E}"/>
              </a:ext>
            </a:extLst>
          </p:cNvPr>
          <p:cNvSpPr txBox="1"/>
          <p:nvPr/>
        </p:nvSpPr>
        <p:spPr>
          <a:xfrm>
            <a:off x="251791" y="2553341"/>
            <a:ext cx="4232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операторы: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49B93-686E-46CE-994F-03796D22EB5E}"/>
              </a:ext>
            </a:extLst>
          </p:cNvPr>
          <p:cNvSpPr txBox="1"/>
          <p:nvPr/>
        </p:nvSpPr>
        <p:spPr>
          <a:xfrm>
            <a:off x="251791" y="3092748"/>
            <a:ext cx="4232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Битовые операторы: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7E60F-9F21-4AF7-A8D9-265794A296BE}"/>
              </a:ext>
            </a:extLst>
          </p:cNvPr>
          <p:cNvSpPr txBox="1"/>
          <p:nvPr/>
        </p:nvSpPr>
        <p:spPr>
          <a:xfrm>
            <a:off x="251791" y="3632155"/>
            <a:ext cx="4232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присвоения: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ED8F9-6AC5-4A22-AE2B-4E3A324804EC}"/>
              </a:ext>
            </a:extLst>
          </p:cNvPr>
          <p:cNvSpPr txBox="1"/>
          <p:nvPr/>
        </p:nvSpPr>
        <p:spPr>
          <a:xfrm>
            <a:off x="4487722" y="1465374"/>
            <a:ext cx="7449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	-	*	/	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9068E-6B36-4935-9815-0AFAF995106A}"/>
              </a:ext>
            </a:extLst>
          </p:cNvPr>
          <p:cNvSpPr txBox="1"/>
          <p:nvPr/>
        </p:nvSpPr>
        <p:spPr>
          <a:xfrm>
            <a:off x="4487722" y="2004781"/>
            <a:ext cx="7449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	!=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	&lt;	&gt;=	&lt;=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E5D85-D253-4179-BAA6-172040813B82}"/>
              </a:ext>
            </a:extLst>
          </p:cNvPr>
          <p:cNvSpPr txBox="1"/>
          <p:nvPr/>
        </p:nvSpPr>
        <p:spPr>
          <a:xfrm>
            <a:off x="4487722" y="2544188"/>
            <a:ext cx="7449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	||	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31469-57DA-47B5-81D9-C80B9E87158A}"/>
              </a:ext>
            </a:extLst>
          </p:cNvPr>
          <p:cNvSpPr txBox="1"/>
          <p:nvPr/>
        </p:nvSpPr>
        <p:spPr>
          <a:xfrm>
            <a:off x="4487722" y="3083595"/>
            <a:ext cx="7449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	|	^	~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	&gt;&gt;	&gt;&gt;&gt;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859DD-AC88-4463-A306-3077DF608808}"/>
              </a:ext>
            </a:extLst>
          </p:cNvPr>
          <p:cNvSpPr txBox="1"/>
          <p:nvPr/>
        </p:nvSpPr>
        <p:spPr>
          <a:xfrm>
            <a:off x="4487722" y="3623002"/>
            <a:ext cx="7449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+=    -=    *=    /=    %=    &lt;&lt;=    &gt;&gt;=    &amp;=    ^=    |=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F38AE-1E75-4EE8-8290-BB2DC2F7BBA8}"/>
              </a:ext>
            </a:extLst>
          </p:cNvPr>
          <p:cNvSpPr txBox="1"/>
          <p:nvPr/>
        </p:nvSpPr>
        <p:spPr>
          <a:xfrm>
            <a:off x="251790" y="4652558"/>
            <a:ext cx="1168179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 операторов (от высшего к низшему):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064CA-EDC2-4EE0-9C8B-467C8AFA1A77}"/>
              </a:ext>
            </a:extLst>
          </p:cNvPr>
          <p:cNvSpPr txBox="1"/>
          <p:nvPr/>
        </p:nvSpPr>
        <p:spPr>
          <a:xfrm>
            <a:off x="932825" y="5474807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[]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F2577F-5417-4153-8E07-5CBEAC24095A}"/>
              </a:ext>
            </a:extLst>
          </p:cNvPr>
          <p:cNvSpPr txBox="1"/>
          <p:nvPr/>
        </p:nvSpPr>
        <p:spPr>
          <a:xfrm>
            <a:off x="2223255" y="5472996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   ~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8BB04-3694-4AF1-A72B-629E04288873}"/>
              </a:ext>
            </a:extLst>
          </p:cNvPr>
          <p:cNvSpPr txBox="1"/>
          <p:nvPr/>
        </p:nvSpPr>
        <p:spPr>
          <a:xfrm>
            <a:off x="3513685" y="5472996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/   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BEC37-E72F-4B89-8E23-93351DC150A2}"/>
              </a:ext>
            </a:extLst>
          </p:cNvPr>
          <p:cNvSpPr txBox="1"/>
          <p:nvPr/>
        </p:nvSpPr>
        <p:spPr>
          <a:xfrm>
            <a:off x="4804115" y="5472996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-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8276D-DB41-4497-AA7C-B307772059F0}"/>
              </a:ext>
            </a:extLst>
          </p:cNvPr>
          <p:cNvSpPr txBox="1"/>
          <p:nvPr/>
        </p:nvSpPr>
        <p:spPr>
          <a:xfrm>
            <a:off x="6094545" y="5474807"/>
            <a:ext cx="120408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 &lt;&lt;  &gt;&gt;&gt;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0A74B-D059-4825-AB70-01DCD029DA91}"/>
              </a:ext>
            </a:extLst>
          </p:cNvPr>
          <p:cNvSpPr txBox="1"/>
          <p:nvPr/>
        </p:nvSpPr>
        <p:spPr>
          <a:xfrm>
            <a:off x="7384975" y="5472996"/>
            <a:ext cx="120408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&gt;=  &lt;  &lt;=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50B28-3219-4A28-8C26-D327E5A3F1C8}"/>
              </a:ext>
            </a:extLst>
          </p:cNvPr>
          <p:cNvSpPr txBox="1"/>
          <p:nvPr/>
        </p:nvSpPr>
        <p:spPr>
          <a:xfrm>
            <a:off x="8675405" y="5472996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   !=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8BB84A-3A23-48B8-ABAC-1579517B1629}"/>
              </a:ext>
            </a:extLst>
          </p:cNvPr>
          <p:cNvSpPr txBox="1"/>
          <p:nvPr/>
        </p:nvSpPr>
        <p:spPr>
          <a:xfrm>
            <a:off x="9965835" y="5472996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60450-60EC-4720-8645-DB0B40399029}"/>
              </a:ext>
            </a:extLst>
          </p:cNvPr>
          <p:cNvSpPr txBox="1"/>
          <p:nvPr/>
        </p:nvSpPr>
        <p:spPr>
          <a:xfrm>
            <a:off x="2223255" y="6303305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D0A28-21CF-4FBC-B9B0-3550BEA2EC06}"/>
              </a:ext>
            </a:extLst>
          </p:cNvPr>
          <p:cNvSpPr txBox="1"/>
          <p:nvPr/>
        </p:nvSpPr>
        <p:spPr>
          <a:xfrm>
            <a:off x="3513685" y="6303305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7A9A7-22DA-4B19-8D3A-9572A8EF2716}"/>
              </a:ext>
            </a:extLst>
          </p:cNvPr>
          <p:cNvSpPr txBox="1"/>
          <p:nvPr/>
        </p:nvSpPr>
        <p:spPr>
          <a:xfrm>
            <a:off x="4804115" y="6303305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D2F37-BE04-470D-9AF0-B0CA223DC87B}"/>
              </a:ext>
            </a:extLst>
          </p:cNvPr>
          <p:cNvSpPr txBox="1"/>
          <p:nvPr/>
        </p:nvSpPr>
        <p:spPr>
          <a:xfrm>
            <a:off x="6094545" y="6305116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65AF2-FA62-429D-A33E-4599AFB3A7B3}"/>
              </a:ext>
            </a:extLst>
          </p:cNvPr>
          <p:cNvSpPr txBox="1"/>
          <p:nvPr/>
        </p:nvSpPr>
        <p:spPr>
          <a:xfrm>
            <a:off x="7384975" y="6282275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+= и т.п.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6954B-B0BB-4CC9-A5ED-7C31560CF145}"/>
              </a:ext>
            </a:extLst>
          </p:cNvPr>
          <p:cNvSpPr txBox="1"/>
          <p:nvPr/>
        </p:nvSpPr>
        <p:spPr>
          <a:xfrm>
            <a:off x="8675405" y="6282275"/>
            <a:ext cx="1204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C01C439-E979-421C-ADAC-D87F1A12F116}"/>
              </a:ext>
            </a:extLst>
          </p:cNvPr>
          <p:cNvCxnSpPr>
            <a:cxnSpLocks/>
          </p:cNvCxnSpPr>
          <p:nvPr/>
        </p:nvCxnSpPr>
        <p:spPr>
          <a:xfrm flipV="1">
            <a:off x="932825" y="5223684"/>
            <a:ext cx="10237097" cy="26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29455697-1E0D-4410-82C7-DB680C722DB5}"/>
              </a:ext>
            </a:extLst>
          </p:cNvPr>
          <p:cNvCxnSpPr>
            <a:cxnSpLocks/>
          </p:cNvCxnSpPr>
          <p:nvPr/>
        </p:nvCxnSpPr>
        <p:spPr>
          <a:xfrm flipV="1">
            <a:off x="2223254" y="6092028"/>
            <a:ext cx="7656237" cy="2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47B9EE63-92A6-4381-A8B1-35C36688D8E2}"/>
              </a:ext>
            </a:extLst>
          </p:cNvPr>
          <p:cNvCxnSpPr>
            <a:cxnSpLocks/>
          </p:cNvCxnSpPr>
          <p:nvPr/>
        </p:nvCxnSpPr>
        <p:spPr>
          <a:xfrm>
            <a:off x="11363942" y="5494026"/>
            <a:ext cx="0" cy="1172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37AB413-06CE-489D-8453-E4CF3969F12C}"/>
              </a:ext>
            </a:extLst>
          </p:cNvPr>
          <p:cNvSpPr txBox="1"/>
          <p:nvPr/>
        </p:nvSpPr>
        <p:spPr>
          <a:xfrm>
            <a:off x="251790" y="4148165"/>
            <a:ext cx="4232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Прочие: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A05572-ACF9-451F-8210-FB968CC76707}"/>
              </a:ext>
            </a:extLst>
          </p:cNvPr>
          <p:cNvSpPr txBox="1"/>
          <p:nvPr/>
        </p:nvSpPr>
        <p:spPr>
          <a:xfrm>
            <a:off x="4487721" y="4148165"/>
            <a:ext cx="7449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[]	,	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F324AF-08DE-463F-8DD1-4AAD727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3D11AD-F1A8-45ED-AC6A-9722BCB2C1A4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оператор=метод, перегрузка операторов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DD009EC-E81F-4C72-B04B-A7149B044E65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F7628A-9787-4F70-AED4-561F7E43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3312572"/>
            <a:ext cx="3962400" cy="2352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EE4C2-18F9-41C2-85F1-8E41C0B70749}"/>
              </a:ext>
            </a:extLst>
          </p:cNvPr>
          <p:cNvSpPr txBox="1"/>
          <p:nvPr/>
        </p:nvSpPr>
        <p:spPr>
          <a:xfrm>
            <a:off x="322971" y="2355671"/>
            <a:ext cx="3962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Инфиксное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(infix)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определение операторов: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6B035E-559A-4109-B6AB-64D467E9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80" y="3312572"/>
            <a:ext cx="7448550" cy="3124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4901C4-E338-40C2-8C57-446BC7BAAA59}"/>
              </a:ext>
            </a:extLst>
          </p:cNvPr>
          <p:cNvSpPr txBox="1"/>
          <p:nvPr/>
        </p:nvSpPr>
        <p:spPr>
          <a:xfrm>
            <a:off x="4420480" y="2540336"/>
            <a:ext cx="744855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5BDC8-A002-4B3F-B247-0347972AB189}"/>
              </a:ext>
            </a:extLst>
          </p:cNvPr>
          <p:cNvSpPr txBox="1"/>
          <p:nvPr/>
        </p:nvSpPr>
        <p:spPr>
          <a:xfrm>
            <a:off x="322970" y="1581923"/>
            <a:ext cx="115460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– это метод</a:t>
            </a:r>
          </a:p>
        </p:txBody>
      </p:sp>
    </p:spTree>
    <p:extLst>
      <p:ext uri="{BB962C8B-B14F-4D97-AF65-F5344CB8AC3E}">
        <p14:creationId xmlns:p14="http://schemas.microsoft.com/office/powerpoint/2010/main" val="118134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BA99DB0-4B72-49D6-8628-7EAE566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типы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D26FEC8-05D0-4D75-9636-24B35B0484C6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примитивных типов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неявное преобразование типов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D94ECB7-0CBE-4996-97F8-64BC4F47DA22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12FCBB-A2E6-46B2-87BD-DD45D393681A}"/>
              </a:ext>
            </a:extLst>
          </p:cNvPr>
          <p:cNvSpPr txBox="1"/>
          <p:nvPr/>
        </p:nvSpPr>
        <p:spPr>
          <a:xfrm>
            <a:off x="601314" y="3097399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-128…127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B751E-A2F1-47B1-B011-3016594B84B7}"/>
              </a:ext>
            </a:extLst>
          </p:cNvPr>
          <p:cNvSpPr txBox="1"/>
          <p:nvPr/>
        </p:nvSpPr>
        <p:spPr>
          <a:xfrm>
            <a:off x="2522879" y="3093437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0FC67-599E-491D-A89A-E25A36618928}"/>
              </a:ext>
            </a:extLst>
          </p:cNvPr>
          <p:cNvSpPr txBox="1"/>
          <p:nvPr/>
        </p:nvSpPr>
        <p:spPr>
          <a:xfrm>
            <a:off x="4444444" y="3093436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13599-1869-4CB3-B9F2-90EA0BA7E1C9}"/>
              </a:ext>
            </a:extLst>
          </p:cNvPr>
          <p:cNvSpPr txBox="1"/>
          <p:nvPr/>
        </p:nvSpPr>
        <p:spPr>
          <a:xfrm>
            <a:off x="6375945" y="3093436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…2</a:t>
            </a:r>
            <a:r>
              <a:rPr lang="ru-RU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04203-273E-4414-AA37-EE4A45EC60FC}"/>
              </a:ext>
            </a:extLst>
          </p:cNvPr>
          <p:cNvSpPr txBox="1"/>
          <p:nvPr/>
        </p:nvSpPr>
        <p:spPr>
          <a:xfrm>
            <a:off x="8307446" y="3093435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A6E66-9B02-43AE-8D54-D0188E67E19B}"/>
              </a:ext>
            </a:extLst>
          </p:cNvPr>
          <p:cNvSpPr txBox="1"/>
          <p:nvPr/>
        </p:nvSpPr>
        <p:spPr>
          <a:xfrm>
            <a:off x="10229011" y="3093435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A55FF-5D98-4CAD-9C66-AA8B1931F12A}"/>
              </a:ext>
            </a:extLst>
          </p:cNvPr>
          <p:cNvSpPr txBox="1"/>
          <p:nvPr/>
        </p:nvSpPr>
        <p:spPr>
          <a:xfrm>
            <a:off x="4434508" y="5071768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UTF-16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0513C0D-A1B5-4EB0-B08E-F47D77EA7F8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68992" y="3816712"/>
            <a:ext cx="453887" cy="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617BEEF-1B09-4F4B-9022-E2F3C35F52D9}"/>
              </a:ext>
            </a:extLst>
          </p:cNvPr>
          <p:cNvCxnSpPr>
            <a:cxnSpLocks/>
          </p:cNvCxnSpPr>
          <p:nvPr/>
        </p:nvCxnSpPr>
        <p:spPr>
          <a:xfrm flipV="1">
            <a:off x="4000493" y="3954909"/>
            <a:ext cx="453887" cy="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5202AF7-017B-4994-B8DB-20A44D5C6998}"/>
              </a:ext>
            </a:extLst>
          </p:cNvPr>
          <p:cNvCxnSpPr>
            <a:cxnSpLocks/>
          </p:cNvCxnSpPr>
          <p:nvPr/>
        </p:nvCxnSpPr>
        <p:spPr>
          <a:xfrm flipV="1">
            <a:off x="5922058" y="3980764"/>
            <a:ext cx="453887" cy="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7089332-79E9-48CC-BE7D-BDF674FCB161}"/>
              </a:ext>
            </a:extLst>
          </p:cNvPr>
          <p:cNvCxnSpPr>
            <a:cxnSpLocks/>
          </p:cNvCxnSpPr>
          <p:nvPr/>
        </p:nvCxnSpPr>
        <p:spPr>
          <a:xfrm flipV="1">
            <a:off x="7843623" y="3980764"/>
            <a:ext cx="453887" cy="3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AE97785-E7CE-40B1-B630-BE011A829719}"/>
              </a:ext>
            </a:extLst>
          </p:cNvPr>
          <p:cNvCxnSpPr>
            <a:cxnSpLocks/>
          </p:cNvCxnSpPr>
          <p:nvPr/>
        </p:nvCxnSpPr>
        <p:spPr>
          <a:xfrm flipV="1">
            <a:off x="9775124" y="3980764"/>
            <a:ext cx="453887" cy="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58CEF40-33EA-442F-96C6-77D24F41007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78283" y="4539986"/>
            <a:ext cx="0" cy="45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AB22C25-60F4-4A59-B266-A15839339815}"/>
              </a:ext>
            </a:extLst>
          </p:cNvPr>
          <p:cNvCxnSpPr>
            <a:cxnSpLocks/>
          </p:cNvCxnSpPr>
          <p:nvPr/>
        </p:nvCxnSpPr>
        <p:spPr>
          <a:xfrm flipV="1">
            <a:off x="591378" y="2262664"/>
            <a:ext cx="453887" cy="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947A063-4DC3-436E-A814-16B7E7155284}"/>
              </a:ext>
            </a:extLst>
          </p:cNvPr>
          <p:cNvCxnSpPr>
            <a:cxnSpLocks/>
          </p:cNvCxnSpPr>
          <p:nvPr/>
        </p:nvCxnSpPr>
        <p:spPr>
          <a:xfrm flipV="1">
            <a:off x="7319339" y="2258702"/>
            <a:ext cx="453887" cy="3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C41A4E-70E1-4F5A-B7BD-450AA691C001}"/>
              </a:ext>
            </a:extLst>
          </p:cNvPr>
          <p:cNvSpPr txBox="1"/>
          <p:nvPr/>
        </p:nvSpPr>
        <p:spPr>
          <a:xfrm>
            <a:off x="947530" y="2056573"/>
            <a:ext cx="422081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неявное преобразование типов без потерь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5DF208-9BF5-40D8-9E06-B81DAD50EABA}"/>
              </a:ext>
            </a:extLst>
          </p:cNvPr>
          <p:cNvSpPr txBox="1"/>
          <p:nvPr/>
        </p:nvSpPr>
        <p:spPr>
          <a:xfrm>
            <a:off x="7556218" y="2056573"/>
            <a:ext cx="43152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неявное преобразование типов с потерями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D0CFC2-8AB2-4EB3-B31F-216D8B7A1E8F}"/>
              </a:ext>
            </a:extLst>
          </p:cNvPr>
          <p:cNvSpPr txBox="1"/>
          <p:nvPr/>
        </p:nvSpPr>
        <p:spPr>
          <a:xfrm>
            <a:off x="591378" y="5071768"/>
            <a:ext cx="146767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 false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D1AF7-AD4F-4D0A-A925-7A591FAED690}"/>
              </a:ext>
            </a:extLst>
          </p:cNvPr>
          <p:cNvSpPr txBox="1"/>
          <p:nvPr/>
        </p:nvSpPr>
        <p:spPr>
          <a:xfrm>
            <a:off x="591377" y="1468061"/>
            <a:ext cx="111053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Примитивные типы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тип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F96E4E-779A-49FC-B9CC-39B887369F08}"/>
              </a:ext>
            </a:extLst>
          </p:cNvPr>
          <p:cNvSpPr txBox="1"/>
          <p:nvPr/>
        </p:nvSpPr>
        <p:spPr>
          <a:xfrm>
            <a:off x="6375945" y="4995124"/>
            <a:ext cx="2092191" cy="14465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primitive</a:t>
            </a: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15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919</Words>
  <Application>Microsoft Office PowerPoint</Application>
  <PresentationFormat>Широкоэкранный</PresentationFormat>
  <Paragraphs>195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Программирование на Scala  </vt:lpstr>
      <vt:lpstr>I. Условные выражения и циклы</vt:lpstr>
      <vt:lpstr>I. Условные выражения и циклы</vt:lpstr>
      <vt:lpstr>I. Условные выражения и циклы</vt:lpstr>
      <vt:lpstr>I. Условные выражения и циклы</vt:lpstr>
      <vt:lpstr>I. Условные выражения и циклы</vt:lpstr>
      <vt:lpstr>II. Операторы</vt:lpstr>
      <vt:lpstr>II. Операторы</vt:lpstr>
      <vt:lpstr>III. Базовые типы</vt:lpstr>
      <vt:lpstr>III. Базовые типы</vt:lpstr>
      <vt:lpstr>IV. Функции</vt:lpstr>
      <vt:lpstr>IV. Функции</vt:lpstr>
      <vt:lpstr>IV. Функции</vt:lpstr>
      <vt:lpstr>IV.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Императивное программирование на Scala</dc:title>
  <dc:creator>behold</dc:creator>
  <cp:lastModifiedBy>behold</cp:lastModifiedBy>
  <cp:revision>188</cp:revision>
  <dcterms:created xsi:type="dcterms:W3CDTF">2019-09-25T09:17:11Z</dcterms:created>
  <dcterms:modified xsi:type="dcterms:W3CDTF">2019-10-15T09:43:52Z</dcterms:modified>
</cp:coreProperties>
</file>