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69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244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D8B17B-B968-E72C-89A3-3F980E8680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49321-9F55-9912-9655-EDF78C632C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7EAD5-FD5D-45FD-B8DB-64CAF69614E0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7A7BF-321A-5CC4-9906-7F2AA93A88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A4F88-BFA3-4916-9B2B-9549472CEE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FD962-A2C3-46D0-8787-961BC7EEC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406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123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22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167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516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19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671482"/>
            <a:ext cx="3831772" cy="16312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Elektra Medium Pro"/>
              </a:rPr>
              <a:t>SYNERGÍA: </a:t>
            </a:r>
            <a:r>
              <a:rPr lang="ru-RU" sz="2000" b="1" dirty="0">
                <a:solidFill>
                  <a:schemeClr val="bg1"/>
                </a:solidFill>
                <a:latin typeface="Elektra Medium Pro"/>
              </a:rPr>
              <a:t>Укрепление высоконадежных систем безопасности с помощью </a:t>
            </a:r>
            <a:r>
              <a:rPr lang="ru-RU" sz="2000" b="1" dirty="0">
                <a:solidFill>
                  <a:schemeClr val="bg1"/>
                </a:solidFill>
                <a:latin typeface="Elektra Text Pro" panose="02000503030000020004"/>
              </a:rPr>
              <a:t>Конфиденциальные</a:t>
            </a:r>
            <a:r>
              <a:rPr lang="ru-RU" sz="2000" b="1" dirty="0">
                <a:solidFill>
                  <a:schemeClr val="bg1"/>
                </a:solidFill>
                <a:latin typeface="Elektra Medium Pro"/>
              </a:rPr>
              <a:t> и надежные вычисления</a:t>
            </a:r>
            <a:endParaRPr lang="ru-RU" sz="20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9501" y="5005465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Студенты: Наумов Иван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2024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450" y="1018287"/>
            <a:ext cx="11173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Мы разработали и внедрили систему мониторинга и обеспечения соблюдения целостности под названием </a:t>
            </a:r>
            <a:r>
              <a:rPr lang="en-US" sz="2000" dirty="0"/>
              <a:t>SYNERGÍA</a:t>
            </a:r>
            <a:r>
              <a:rPr lang="ru-RU" sz="2000" dirty="0"/>
              <a:t> которая: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</a:rPr>
              <a:t>подтверждает надежность операционной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</a:rPr>
              <a:t>защищает от атаки </a:t>
            </a:r>
            <a:r>
              <a:rPr lang="en-US" sz="2000" dirty="0">
                <a:effectLst/>
              </a:rPr>
              <a:t>cuckoo</a:t>
            </a:r>
            <a:endParaRPr lang="ru-RU" sz="20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</a:rPr>
              <a:t>обеспечивает надежный подход к оценке геолокации физических серверо</a:t>
            </a:r>
            <a:r>
              <a:rPr lang="ru-RU" sz="2000" dirty="0"/>
              <a:t>в</a:t>
            </a:r>
            <a:r>
              <a:rPr lang="ru-RU" sz="2000" dirty="0">
                <a:effectLst/>
              </a:rPr>
              <a:t> выходящий за рамки простого геотегирования доверенного платформенного модуля 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</a:rPr>
              <a:t>обеспечивает локальную аттестацию, позволяя децентрализовать сервер мониторинговых систем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сама связь может быть подтверждена удаленно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проверяет соответствие предоставленных ресурсов заданной политике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Введение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26273E-F403-3D92-DB1F-13396EEAC3BE}"/>
              </a:ext>
            </a:extLst>
          </p:cNvPr>
          <p:cNvSpPr/>
          <p:nvPr/>
        </p:nvSpPr>
        <p:spPr>
          <a:xfrm>
            <a:off x="351692" y="6341149"/>
            <a:ext cx="107540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560" y="1047626"/>
            <a:ext cx="111781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Наша цель — предоставить дизайн, который: </a:t>
            </a:r>
          </a:p>
          <a:p>
            <a:pPr marL="400050" indent="-400050">
              <a:buFont typeface="+mj-lt"/>
              <a:buAutoNum type="arabicPeriod"/>
            </a:pPr>
            <a:r>
              <a:rPr lang="ru-RU" sz="2400" dirty="0"/>
              <a:t>обеспечивает выполнение на компьютере только доверенного программного обеспечения</a:t>
            </a:r>
          </a:p>
          <a:p>
            <a:pPr marL="400050" indent="-400050">
              <a:buFont typeface="+mj-lt"/>
              <a:buAutoNum type="arabicPeriod"/>
            </a:pPr>
            <a:r>
              <a:rPr lang="ru-RU" sz="2400" dirty="0"/>
              <a:t>контролирует операционную систему удаленного компьютера для проверки соответствия требованиям целостности</a:t>
            </a:r>
          </a:p>
          <a:p>
            <a:pPr marL="400050" indent="-400050">
              <a:buFont typeface="+mj-lt"/>
              <a:buAutoNum type="arabicPeriod"/>
            </a:pPr>
            <a:r>
              <a:rPr lang="ru-RU" sz="2400" dirty="0"/>
              <a:t>позволяет высоконадежным системам безопасности получать информацию о целостности ОС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Цели исследования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65A372-1448-A672-0518-3C55806B64E3}"/>
              </a:ext>
            </a:extLst>
          </p:cNvPr>
          <p:cNvSpPr/>
          <p:nvPr/>
        </p:nvSpPr>
        <p:spPr>
          <a:xfrm>
            <a:off x="351692" y="6341149"/>
            <a:ext cx="107540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35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450" y="1248109"/>
            <a:ext cx="11197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</a:rPr>
              <a:t>Мы начинаем с внедрения существующей архитектуры систем контроля целостности и корректируем ее в соответствии с гарантиями безопасности, требуемыми высоконадежными системами безопасности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Метод исследования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5C0B2-1955-99B8-188B-28763C20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865" y="2372388"/>
            <a:ext cx="6508902" cy="30923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596F13-EE08-8C97-A9A2-315A0B4DDC50}"/>
              </a:ext>
            </a:extLst>
          </p:cNvPr>
          <p:cNvSpPr/>
          <p:nvPr/>
        </p:nvSpPr>
        <p:spPr>
          <a:xfrm>
            <a:off x="351692" y="6341149"/>
            <a:ext cx="107540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13663-9C05-2926-7701-ED927F3A3C05}"/>
              </a:ext>
            </a:extLst>
          </p:cNvPr>
          <p:cNvSpPr txBox="1"/>
          <p:nvPr/>
        </p:nvSpPr>
        <p:spPr>
          <a:xfrm>
            <a:off x="2945866" y="5315255"/>
            <a:ext cx="6508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Архитектура существующих решений для мониторинга целостности. Специалист по безопасности использует систему мониторинга для подтверждения того, что системы безопасности с высоким уровнем целостности работают на хостах с надежным программным обеспечением.</a:t>
            </a:r>
          </a:p>
        </p:txBody>
      </p:sp>
    </p:spTree>
    <p:extLst>
      <p:ext uri="{BB962C8B-B14F-4D97-AF65-F5344CB8AC3E}">
        <p14:creationId xmlns:p14="http://schemas.microsoft.com/office/powerpoint/2010/main" val="420511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890" y="1248109"/>
            <a:ext cx="11178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Мы предлагаем расширить агент функционалом проверки связи с локальным TPM. Общая идея состоит в том, чтобы поделиться случайно сгенерированнымсекрет φс локальным TPM, чтобы идентифицировать его однозначно, а затем использовать секрет для аутентификации TPM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Связь с локальным </a:t>
            </a:r>
            <a:r>
              <a:rPr lang="en-US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TPM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41064-1281-8A6D-38CE-86203DE75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673" y="2567166"/>
            <a:ext cx="7264654" cy="25769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0547E4D-65D8-97DF-69A9-F34BA178D470}"/>
              </a:ext>
            </a:extLst>
          </p:cNvPr>
          <p:cNvSpPr/>
          <p:nvPr/>
        </p:nvSpPr>
        <p:spPr>
          <a:xfrm>
            <a:off x="351692" y="6341149"/>
            <a:ext cx="107540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F6A0E-A6C9-5908-2310-729630012C3C}"/>
              </a:ext>
            </a:extLst>
          </p:cNvPr>
          <p:cNvSpPr txBox="1"/>
          <p:nvPr/>
        </p:nvSpPr>
        <p:spPr>
          <a:xfrm>
            <a:off x="2463672" y="5144111"/>
            <a:ext cx="7264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Защита от атаки "кукушки": Агент делится с доверенным платформенным модулем случайно сгенерированным секретом </a:t>
            </a:r>
            <a:r>
              <a:rPr lang="el-GR" sz="1200" dirty="0"/>
              <a:t>ϕ</a:t>
            </a:r>
            <a:r>
              <a:rPr lang="ru-RU" sz="1200" dirty="0"/>
              <a:t>, который впоследствии используется для аутентификации доверенного платформенного модуля. PCR - это защищенная от несанкционированного доступа память доверенного платформенного модуля.</a:t>
            </a:r>
          </a:p>
        </p:txBody>
      </p:sp>
    </p:spTree>
    <p:extLst>
      <p:ext uri="{BB962C8B-B14F-4D97-AF65-F5344CB8AC3E}">
        <p14:creationId xmlns:p14="http://schemas.microsoft.com/office/powerpoint/2010/main" val="2024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6120" y="959609"/>
            <a:ext cx="11139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Мы разработали агент, который действует как фасад между верификатором и TPM, позволяя нескольким верификаторам одновременно проверять целостность ОС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Разработанный агент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E11D4-9C2F-E029-7B2D-E41277556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20" y="2164003"/>
            <a:ext cx="3999747" cy="3354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65D9EF-A1B3-5864-5C9D-9F25C935D44D}"/>
              </a:ext>
            </a:extLst>
          </p:cNvPr>
          <p:cNvSpPr txBox="1"/>
          <p:nvPr/>
        </p:nvSpPr>
        <p:spPr>
          <a:xfrm>
            <a:off x="5257085" y="2727049"/>
            <a:ext cx="33572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effectLst/>
              </a:rPr>
              <a:t>Агент считывает последнюю информацию о новом программном обеспечении, загруженном операционной системой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С</a:t>
            </a:r>
            <a:r>
              <a:rPr lang="ru-RU" sz="2000" dirty="0">
                <a:effectLst/>
              </a:rPr>
              <a:t>охраняет ее в кэше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775AC2-8559-C2B2-538A-F9E1D3AA5D7A}"/>
              </a:ext>
            </a:extLst>
          </p:cNvPr>
          <p:cNvSpPr/>
          <p:nvPr/>
        </p:nvSpPr>
        <p:spPr>
          <a:xfrm>
            <a:off x="351692" y="6341149"/>
            <a:ext cx="107540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D2F5C-26E9-5E5E-0C40-038EF9EED79D}"/>
              </a:ext>
            </a:extLst>
          </p:cNvPr>
          <p:cNvSpPr txBox="1"/>
          <p:nvPr/>
        </p:nvSpPr>
        <p:spPr>
          <a:xfrm>
            <a:off x="616120" y="5514123"/>
            <a:ext cx="399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В</a:t>
            </a:r>
            <a:r>
              <a:rPr lang="ru-RU" sz="1200" dirty="0">
                <a:effectLst/>
              </a:rPr>
              <a:t>ерификатор использует протокол проверки политики для проверки целостности </a:t>
            </a:r>
            <a:r>
              <a:rPr lang="ru-RU" sz="1200" dirty="0"/>
              <a:t>операционной</a:t>
            </a:r>
            <a:r>
              <a:rPr lang="ru-RU" sz="1200" dirty="0">
                <a:effectLst/>
              </a:rPr>
              <a:t> системы.</a:t>
            </a:r>
            <a:endParaRPr lang="ru-RU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43DA9-41F1-C57B-F756-95B97193FFB5}"/>
              </a:ext>
            </a:extLst>
          </p:cNvPr>
          <p:cNvSpPr txBox="1"/>
          <p:nvPr/>
        </p:nvSpPr>
        <p:spPr>
          <a:xfrm>
            <a:off x="9773962" y="2820757"/>
            <a:ext cx="180090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</a:rPr>
              <a:t>Сокращ</a:t>
            </a:r>
            <a:r>
              <a:rPr lang="ru-RU" sz="2000" dirty="0"/>
              <a:t>ение</a:t>
            </a:r>
            <a:r>
              <a:rPr lang="ru-RU" sz="2000" dirty="0">
                <a:effectLst/>
              </a:rPr>
              <a:t> времяни ожидания проверки политики для будущих запросов</a:t>
            </a:r>
            <a:endParaRPr lang="ru-RU" sz="2000" dirty="0"/>
          </a:p>
          <a:p>
            <a:endParaRPr lang="ru-RU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283E3E6-8E66-70EE-5699-2982C9A00D18}"/>
              </a:ext>
            </a:extLst>
          </p:cNvPr>
          <p:cNvSpPr/>
          <p:nvPr/>
        </p:nvSpPr>
        <p:spPr>
          <a:xfrm rot="16200000">
            <a:off x="9190442" y="3774046"/>
            <a:ext cx="356958" cy="46054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8632E10-1098-2271-8A0D-70D9B1C39EBB}"/>
              </a:ext>
            </a:extLst>
          </p:cNvPr>
          <p:cNvSpPr/>
          <p:nvPr/>
        </p:nvSpPr>
        <p:spPr>
          <a:xfrm>
            <a:off x="8421106" y="2664119"/>
            <a:ext cx="542773" cy="268040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408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898" y="959609"/>
            <a:ext cx="1113905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</a:rPr>
              <a:t>Плюсы:</a:t>
            </a:r>
          </a:p>
          <a:p>
            <a:endParaRPr lang="ru-RU" sz="20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 </a:t>
            </a:r>
            <a:r>
              <a:rPr lang="ru-RU" sz="2000" dirty="0">
                <a:effectLst/>
              </a:rPr>
              <a:t>Повышенная безопасность: метод использует изолированную среду выполнения, защищенную от внешних атак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</a:rPr>
              <a:t> Конфиденциальность данных: </a:t>
            </a:r>
            <a:r>
              <a:rPr lang="en-US" sz="2000" dirty="0"/>
              <a:t>SYNERGÍA</a:t>
            </a:r>
            <a:r>
              <a:rPr lang="ru-RU" sz="2000" dirty="0">
                <a:effectLst/>
              </a:rPr>
              <a:t> обеспечивает конфиденциальность данных, хранящихся и обрабатываемых в системе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</a:rPr>
              <a:t> Целостность кода: метод гарантирует целостность кода, выполняемого в системе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</a:rPr>
              <a:t> Соответствие требованиям: </a:t>
            </a:r>
            <a:r>
              <a:rPr lang="en-US" sz="2000" dirty="0"/>
              <a:t>SYNERGÍA</a:t>
            </a:r>
            <a:r>
              <a:rPr lang="ru-RU" sz="2000" dirty="0">
                <a:effectLst/>
              </a:rPr>
              <a:t> помогает соответствовать строгим требованиям безопасности, предъявляемым к высоконадежным системам</a:t>
            </a:r>
          </a:p>
          <a:p>
            <a:r>
              <a:rPr lang="ru-RU" sz="2000" dirty="0">
                <a:effectLst/>
              </a:rPr>
              <a:t>Минусы:</a:t>
            </a:r>
          </a:p>
          <a:p>
            <a:endParaRPr lang="ru-RU" sz="20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</a:rPr>
              <a:t> Сложность: CHORS – это сложный метод, требующий специальных знаний и опыта для его реализации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</a:rPr>
              <a:t> Стоимость: Реализация этого метода может быть дорогостоящей, так как требуется специализированное оборудование и программное обеспечение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</a:rPr>
              <a:t> Производительность: </a:t>
            </a:r>
            <a:r>
              <a:rPr lang="en-US" sz="2000" dirty="0"/>
              <a:t>SYNERGÍA</a:t>
            </a:r>
            <a:r>
              <a:rPr lang="ru-RU" sz="2000" dirty="0">
                <a:effectLst/>
              </a:rPr>
              <a:t> может немного снизить производительность системы из-за дополнительного уровня безопасности</a:t>
            </a:r>
            <a:endParaRPr lang="ru-RU" sz="2000" dirty="0"/>
          </a:p>
          <a:p>
            <a:pPr marL="342900" indent="-342900">
              <a:buFont typeface="+mj-lt"/>
              <a:buAutoNum type="arabicPeriod"/>
            </a:pPr>
            <a:endParaRPr lang="ru-RU" sz="2000" dirty="0">
              <a:effectLst/>
            </a:endParaRPr>
          </a:p>
          <a:p>
            <a:endParaRPr lang="ru-RU" sz="200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Плюсы и минусы данного метода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3AE84C-1744-94F5-B402-C84D111ADEC5}"/>
              </a:ext>
            </a:extLst>
          </p:cNvPr>
          <p:cNvSpPr/>
          <p:nvPr/>
        </p:nvSpPr>
        <p:spPr>
          <a:xfrm>
            <a:off x="351692" y="6341149"/>
            <a:ext cx="107540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07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Вывод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010" y="969059"/>
            <a:ext cx="111635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</a:rPr>
              <a:t>Важно отметить:</a:t>
            </a:r>
          </a:p>
          <a:p>
            <a:endParaRPr lang="ru-RU" sz="20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</a:rPr>
              <a:t> CHORS – это относительно новый метод, и его долгосрочная надежность еще не полностью доказана.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</a:rPr>
              <a:t> Необходимо тщательно оценивать потенциальные риски и преимущества CHORS перед его внедрением.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</a:rPr>
              <a:t> При реализации данного метода следует строго следовать рекомендациям по безопасности.</a:t>
            </a:r>
          </a:p>
          <a:p>
            <a:endParaRPr lang="ru-RU" sz="2000" dirty="0">
              <a:effectLst/>
            </a:endParaRPr>
          </a:p>
          <a:p>
            <a:r>
              <a:rPr lang="ru-RU" sz="2000" dirty="0">
                <a:effectLst/>
              </a:rPr>
              <a:t>Рекомендации: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</a:rPr>
              <a:t> Перед использованием CHORS рекомендуется провести пилотный проект.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</a:rPr>
              <a:t> Для реализации </a:t>
            </a:r>
            <a:r>
              <a:rPr lang="en-US" sz="20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SYNERGÍA</a:t>
            </a:r>
            <a:r>
              <a:rPr lang="ru-RU" sz="2000" dirty="0">
                <a:effectLst/>
              </a:rPr>
              <a:t> следует привлекать опытных специалистов в области безопасности.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</a:rPr>
              <a:t> Необходимо постоянно обновлять программное обеспечение и оборудование метода.</a:t>
            </a:r>
          </a:p>
          <a:p>
            <a:endParaRPr lang="ru-RU" sz="2000" dirty="0">
              <a:effectLst/>
            </a:endParaRPr>
          </a:p>
          <a:p>
            <a:r>
              <a:rPr lang="ru-RU" sz="2000" dirty="0">
                <a:effectLst/>
              </a:rPr>
              <a:t>CHORS – это перспективный метод, который может значительно повысить уровень безопасности высоконадежных систем.</a:t>
            </a:r>
          </a:p>
          <a:p>
            <a:endParaRPr lang="ru-RU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8E1A7C-B6CB-7DD8-61B3-A9A0F18624C2}"/>
              </a:ext>
            </a:extLst>
          </p:cNvPr>
          <p:cNvSpPr/>
          <p:nvPr/>
        </p:nvSpPr>
        <p:spPr>
          <a:xfrm>
            <a:off x="351692" y="6341149"/>
            <a:ext cx="1075406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56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6133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1654</TotalTime>
  <Words>530</Words>
  <Application>Microsoft Office PowerPoint</Application>
  <PresentationFormat>Widescreen</PresentationFormat>
  <Paragraphs>68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Elektra Medium Pro</vt:lpstr>
      <vt:lpstr>Elektra Text Pro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Иван Наумов</cp:lastModifiedBy>
  <cp:revision>30</cp:revision>
  <dcterms:created xsi:type="dcterms:W3CDTF">2016-03-09T10:31:39Z</dcterms:created>
  <dcterms:modified xsi:type="dcterms:W3CDTF">2024-05-30T09:33:13Z</dcterms:modified>
</cp:coreProperties>
</file>