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306" r:id="rId12"/>
    <p:sldId id="307" r:id="rId13"/>
    <p:sldId id="308" r:id="rId14"/>
    <p:sldId id="309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311" r:id="rId27"/>
    <p:sldId id="283" r:id="rId28"/>
    <p:sldId id="284" r:id="rId29"/>
    <p:sldId id="285" r:id="rId30"/>
    <p:sldId id="286" r:id="rId31"/>
    <p:sldId id="280" r:id="rId32"/>
    <p:sldId id="282" r:id="rId33"/>
    <p:sldId id="287" r:id="rId34"/>
    <p:sldId id="288" r:id="rId35"/>
    <p:sldId id="289" r:id="rId36"/>
    <p:sldId id="290" r:id="rId37"/>
    <p:sldId id="291" r:id="rId38"/>
    <p:sldId id="292" r:id="rId39"/>
    <p:sldId id="296" r:id="rId40"/>
    <p:sldId id="297" r:id="rId41"/>
    <p:sldId id="299" r:id="rId42"/>
    <p:sldId id="293" r:id="rId43"/>
    <p:sldId id="294" r:id="rId44"/>
    <p:sldId id="295" r:id="rId45"/>
    <p:sldId id="301" r:id="rId46"/>
    <p:sldId id="303" r:id="rId47"/>
    <p:sldId id="304" r:id="rId48"/>
    <p:sldId id="305" r:id="rId49"/>
    <p:sldId id="312" r:id="rId50"/>
    <p:sldId id="313" r:id="rId51"/>
    <p:sldId id="314" r:id="rId52"/>
    <p:sldId id="315" r:id="rId53"/>
    <p:sldId id="317" r:id="rId54"/>
    <p:sldId id="3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64CF-0C3F-4ADF-B011-D0DCCB3438F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C2BD-0440-4B86-A73B-027641A3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Динамическое программирование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для динамического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</a:t>
            </a:r>
            <a:r>
              <a:rPr lang="ru-RU" dirty="0"/>
              <a:t>выделили </a:t>
            </a:r>
            <a:r>
              <a:rPr lang="ru-RU" i="1" dirty="0"/>
              <a:t>множество подзадач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i="1" dirty="0" smtClean="0"/>
              <a:t>L</a:t>
            </a:r>
            <a:r>
              <a:rPr lang="ru-RU" dirty="0" smtClean="0"/>
              <a:t>[</a:t>
            </a:r>
            <a:r>
              <a:rPr lang="ru-RU" i="1" dirty="0" smtClean="0"/>
              <a:t>j</a:t>
            </a:r>
            <a:r>
              <a:rPr lang="ru-RU" dirty="0"/>
              <a:t>]: </a:t>
            </a:r>
            <a:r>
              <a:rPr lang="ru-RU" dirty="0" smtClean="0"/>
              <a:t>1≤ </a:t>
            </a:r>
            <a:r>
              <a:rPr lang="ru-RU" i="1" dirty="0" smtClean="0"/>
              <a:t>j</a:t>
            </a:r>
            <a:r>
              <a:rPr lang="ru-RU" dirty="0"/>
              <a:t> </a:t>
            </a:r>
            <a:r>
              <a:rPr lang="ru-RU" dirty="0" smtClean="0"/>
              <a:t>≤</a:t>
            </a:r>
            <a:r>
              <a:rPr lang="ru-RU" dirty="0" smtClean="0"/>
              <a:t> </a:t>
            </a:r>
            <a:r>
              <a:rPr lang="ru-RU" i="1" dirty="0" smtClean="0"/>
              <a:t>n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при </a:t>
            </a:r>
            <a:r>
              <a:rPr lang="ru-RU" dirty="0"/>
              <a:t>этом </a:t>
            </a:r>
            <a:r>
              <a:rPr lang="ru-RU" i="1" dirty="0"/>
              <a:t>есть порядок </a:t>
            </a:r>
            <a:r>
              <a:rPr lang="ru-RU" i="1" dirty="0" smtClean="0"/>
              <a:t>на подзадачах </a:t>
            </a:r>
            <a:r>
              <a:rPr lang="ru-RU" i="1" dirty="0"/>
              <a:t>и есть рекуррентное соотношение, выражающее решение </a:t>
            </a:r>
            <a:r>
              <a:rPr lang="ru-RU" i="1" dirty="0" smtClean="0"/>
              <a:t>любой подзадачи </a:t>
            </a:r>
            <a:r>
              <a:rPr lang="ru-RU" i="1" dirty="0"/>
              <a:t>через решения предыдущих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Порядок </a:t>
            </a:r>
            <a:r>
              <a:rPr lang="ru-RU" dirty="0"/>
              <a:t>соответствует росту индексов</a:t>
            </a:r>
            <a:r>
              <a:rPr lang="ru-RU" dirty="0" smtClean="0"/>
              <a:t>, а </a:t>
            </a:r>
            <a:r>
              <a:rPr lang="ru-RU" dirty="0"/>
              <a:t>соотношение гласит, что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37" y="4296116"/>
            <a:ext cx="8034714" cy="10695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5771071"/>
            <a:ext cx="10515600" cy="644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Сколько времени требуется для вычисления </a:t>
            </a:r>
            <a:r>
              <a:rPr lang="ru-RU" i="1" dirty="0" smtClean="0"/>
              <a:t>L</a:t>
            </a:r>
            <a:r>
              <a:rPr lang="ru-RU" dirty="0" smtClean="0"/>
              <a:t>[</a:t>
            </a:r>
            <a:r>
              <a:rPr lang="ru-RU" i="1" dirty="0" smtClean="0"/>
              <a:t>j</a:t>
            </a:r>
            <a:r>
              <a:rPr lang="ru-RU" dirty="0" smtClean="0"/>
              <a:t>] таким способом?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83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7" y="2081752"/>
            <a:ext cx="10930957" cy="11704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7" y="3252159"/>
            <a:ext cx="10495080" cy="11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5" y="1628505"/>
            <a:ext cx="11771637" cy="34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9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9" y="347123"/>
            <a:ext cx="10761094" cy="62074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5" y="6033459"/>
            <a:ext cx="80295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2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49" y="1399815"/>
            <a:ext cx="11437541" cy="4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Расстояние редактирования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89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Часто текстовый редактор, подозревая опечатку, предлагает заменить написанное слово на близкое. </a:t>
            </a:r>
            <a:r>
              <a:rPr lang="ru-RU" dirty="0" smtClean="0"/>
              <a:t>Что </a:t>
            </a:r>
            <a:r>
              <a:rPr lang="ru-RU" dirty="0"/>
              <a:t>значит «близкое»? </a:t>
            </a:r>
            <a:endParaRPr lang="ru-RU" dirty="0" smtClean="0"/>
          </a:p>
          <a:p>
            <a:r>
              <a:rPr lang="ru-RU" dirty="0" smtClean="0"/>
              <a:t>Расстояние </a:t>
            </a:r>
            <a:r>
              <a:rPr lang="ru-RU" dirty="0"/>
              <a:t>между </a:t>
            </a:r>
            <a:r>
              <a:rPr lang="ru-RU" dirty="0" smtClean="0"/>
              <a:t>словами можно </a:t>
            </a:r>
            <a:r>
              <a:rPr lang="ru-RU" dirty="0"/>
              <a:t>оценить, записав их одно над другим и добиваясь совпадения в каких-то </a:t>
            </a:r>
            <a:r>
              <a:rPr lang="ru-RU" dirty="0" smtClean="0"/>
              <a:t>позициях.</a:t>
            </a:r>
          </a:p>
          <a:p>
            <a:r>
              <a:rPr lang="ru-RU" dirty="0"/>
              <a:t>Тире обозначает пробел и может быть добавлено в любые места.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3" y="4596698"/>
            <a:ext cx="10291213" cy="17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4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4" y="169353"/>
            <a:ext cx="10515600" cy="4351338"/>
          </a:xfrm>
        </p:spPr>
        <p:txBody>
          <a:bodyPr/>
          <a:lstStyle/>
          <a:p>
            <a:r>
              <a:rPr lang="ru-RU" i="1" dirty="0" smtClean="0"/>
              <a:t>Стоимостью </a:t>
            </a:r>
            <a:r>
              <a:rPr lang="ru-RU" dirty="0"/>
              <a:t>выравнивания называется количество столбцов, в которых </a:t>
            </a:r>
            <a:r>
              <a:rPr lang="ru-RU" dirty="0" smtClean="0"/>
              <a:t>символы различаются</a:t>
            </a:r>
            <a:r>
              <a:rPr lang="ru-RU" dirty="0"/>
              <a:t>, а </a:t>
            </a:r>
            <a:r>
              <a:rPr lang="ru-RU" i="1" dirty="0"/>
              <a:t>расстоянием редактирования </a:t>
            </a:r>
            <a:r>
              <a:rPr lang="ru-RU" dirty="0"/>
              <a:t>(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distance</a:t>
            </a:r>
            <a:r>
              <a:rPr lang="ru-RU" dirty="0"/>
              <a:t>) между двумя </a:t>
            </a:r>
            <a:r>
              <a:rPr lang="ru-RU" dirty="0" smtClean="0"/>
              <a:t>словами </a:t>
            </a:r>
            <a:r>
              <a:rPr lang="ru-RU" dirty="0"/>
              <a:t>–– стоимость их наилучшего возможного выравнивания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Термин «</a:t>
            </a:r>
            <a:r>
              <a:rPr lang="ru-RU" i="1" dirty="0" smtClean="0"/>
              <a:t>расстояние </a:t>
            </a:r>
            <a:r>
              <a:rPr lang="ru-RU" i="1" dirty="0"/>
              <a:t>редактирования</a:t>
            </a:r>
            <a:r>
              <a:rPr lang="ru-RU" dirty="0"/>
              <a:t>» объясняется тем, что это расстояние можно определить как минимальное число </a:t>
            </a:r>
            <a:r>
              <a:rPr lang="ru-RU" i="1" dirty="0"/>
              <a:t>р</a:t>
            </a:r>
            <a:r>
              <a:rPr lang="ru-RU" i="1" dirty="0" smtClean="0"/>
              <a:t>едакторских </a:t>
            </a:r>
            <a:r>
              <a:rPr lang="ru-RU" i="1" dirty="0"/>
              <a:t>правок</a:t>
            </a:r>
            <a:r>
              <a:rPr lang="ru-RU" dirty="0"/>
              <a:t>, то </a:t>
            </a:r>
            <a:r>
              <a:rPr lang="ru-RU" dirty="0" smtClean="0"/>
              <a:t>есть вставок</a:t>
            </a:r>
            <a:r>
              <a:rPr lang="ru-RU" dirty="0"/>
              <a:t>, удалений и замен символов, необходимых для преобразования первой строки во вторую.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84" y="195232"/>
            <a:ext cx="10515600" cy="4351338"/>
          </a:xfrm>
        </p:spPr>
        <p:txBody>
          <a:bodyPr/>
          <a:lstStyle/>
          <a:p>
            <a:r>
              <a:rPr lang="ru-RU" dirty="0" smtClean="0"/>
              <a:t>Нам </a:t>
            </a:r>
            <a:r>
              <a:rPr lang="ru-RU" dirty="0"/>
              <a:t>надо определить, что мы считаем подзадачами и в каком порядке </a:t>
            </a:r>
            <a:r>
              <a:rPr lang="ru-RU" dirty="0" smtClean="0"/>
              <a:t>их решаем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/>
              <a:t>хотим найти расстояние редактирования между </a:t>
            </a:r>
            <a:r>
              <a:rPr lang="ru-RU" i="1" dirty="0" smtClean="0"/>
              <a:t>x</a:t>
            </a:r>
            <a:r>
              <a:rPr lang="ru-RU" dirty="0" smtClean="0"/>
              <a:t>[1‌…</a:t>
            </a:r>
            <a:r>
              <a:rPr lang="ru-RU" i="1" dirty="0" smtClean="0"/>
              <a:t>m</a:t>
            </a:r>
            <a:r>
              <a:rPr lang="ru-RU" dirty="0"/>
              <a:t>] и</a:t>
            </a:r>
            <a:br>
              <a:rPr lang="ru-RU" dirty="0"/>
            </a:br>
            <a:r>
              <a:rPr lang="ru-RU" i="1" dirty="0" smtClean="0"/>
              <a:t>y</a:t>
            </a:r>
            <a:r>
              <a:rPr lang="ru-RU" dirty="0" smtClean="0"/>
              <a:t>[1…‌</a:t>
            </a:r>
            <a:r>
              <a:rPr lang="ru-RU" i="1" dirty="0" smtClean="0"/>
              <a:t>n</a:t>
            </a:r>
            <a:r>
              <a:rPr lang="ru-RU" dirty="0"/>
              <a:t>]. </a:t>
            </a:r>
            <a:endParaRPr lang="ru-RU" dirty="0" smtClean="0"/>
          </a:p>
          <a:p>
            <a:r>
              <a:rPr lang="ru-RU" dirty="0" smtClean="0"/>
              <a:t>Будем </a:t>
            </a:r>
            <a:r>
              <a:rPr lang="ru-RU" dirty="0"/>
              <a:t>искать расстояние редактирования между </a:t>
            </a:r>
            <a:r>
              <a:rPr lang="ru-RU" i="1" dirty="0"/>
              <a:t>префиксами </a:t>
            </a:r>
            <a:r>
              <a:rPr lang="ru-RU" dirty="0" smtClean="0"/>
              <a:t>первой строки </a:t>
            </a:r>
            <a:r>
              <a:rPr lang="ru-RU" i="1" dirty="0" smtClean="0"/>
              <a:t>x</a:t>
            </a:r>
            <a:r>
              <a:rPr lang="ru-RU" dirty="0" smtClean="0"/>
              <a:t>[1…‌</a:t>
            </a:r>
            <a:r>
              <a:rPr lang="ru-RU" i="1" dirty="0" smtClean="0"/>
              <a:t>i</a:t>
            </a:r>
            <a:r>
              <a:rPr lang="ru-RU" dirty="0"/>
              <a:t>], и </a:t>
            </a:r>
            <a:r>
              <a:rPr lang="ru-RU" i="1" dirty="0"/>
              <a:t>префиксами </a:t>
            </a:r>
            <a:r>
              <a:rPr lang="ru-RU" dirty="0"/>
              <a:t>второй, </a:t>
            </a:r>
            <a:r>
              <a:rPr lang="ru-RU" i="1" dirty="0" smtClean="0"/>
              <a:t>y</a:t>
            </a:r>
            <a:r>
              <a:rPr lang="ru-RU" dirty="0" smtClean="0"/>
              <a:t>[1…‌</a:t>
            </a:r>
            <a:r>
              <a:rPr lang="ru-RU" i="1" dirty="0" smtClean="0"/>
              <a:t>j</a:t>
            </a:r>
            <a:r>
              <a:rPr lang="ru-RU" dirty="0"/>
              <a:t>], обозначив эти </a:t>
            </a:r>
            <a:r>
              <a:rPr lang="ru-RU" dirty="0" smtClean="0"/>
              <a:t>расстояния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 smtClean="0"/>
              <a:t>]. </a:t>
            </a:r>
          </a:p>
          <a:p>
            <a:r>
              <a:rPr lang="ru-RU" dirty="0" smtClean="0"/>
              <a:t>Наша </a:t>
            </a:r>
            <a:r>
              <a:rPr lang="ru-RU" dirty="0"/>
              <a:t>конечная цель –– вычисление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m</a:t>
            </a:r>
            <a:r>
              <a:rPr lang="ru-RU" dirty="0"/>
              <a:t>, </a:t>
            </a:r>
            <a:r>
              <a:rPr lang="ru-RU" i="1" dirty="0"/>
              <a:t>n</a:t>
            </a:r>
            <a:r>
              <a:rPr lang="ru-RU" dirty="0"/>
              <a:t>].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50" y="4054909"/>
            <a:ext cx="8042067" cy="2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333256"/>
            <a:ext cx="10515600" cy="3108684"/>
          </a:xfrm>
        </p:spPr>
        <p:txBody>
          <a:bodyPr/>
          <a:lstStyle/>
          <a:p>
            <a:r>
              <a:rPr lang="ru-RU" dirty="0"/>
              <a:t>Чтобы достичь этой цели, нужно как-то выразить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через более </a:t>
            </a:r>
            <a:r>
              <a:rPr lang="ru-RU" dirty="0" smtClean="0"/>
              <a:t>простые </a:t>
            </a:r>
            <a:r>
              <a:rPr lang="ru-RU" dirty="0"/>
              <a:t>подзадачи. </a:t>
            </a:r>
            <a:endParaRPr lang="ru-RU" dirty="0" smtClean="0"/>
          </a:p>
          <a:p>
            <a:r>
              <a:rPr lang="ru-RU" dirty="0" smtClean="0"/>
              <a:t>Что </a:t>
            </a:r>
            <a:r>
              <a:rPr lang="ru-RU" dirty="0"/>
              <a:t>известно о наилучшем выравнивании </a:t>
            </a:r>
            <a:r>
              <a:rPr lang="ru-RU" i="1" dirty="0" smtClean="0"/>
              <a:t>x</a:t>
            </a:r>
            <a:r>
              <a:rPr lang="ru-RU" dirty="0" smtClean="0"/>
              <a:t>[1…‌</a:t>
            </a:r>
            <a:r>
              <a:rPr lang="ru-RU" i="1" dirty="0" smtClean="0"/>
              <a:t>i</a:t>
            </a:r>
            <a:r>
              <a:rPr lang="ru-RU" dirty="0"/>
              <a:t>] и </a:t>
            </a:r>
            <a:r>
              <a:rPr lang="ru-RU" i="1" dirty="0" smtClean="0"/>
              <a:t>y</a:t>
            </a:r>
            <a:r>
              <a:rPr lang="ru-RU" dirty="0" smtClean="0"/>
              <a:t>[1…‌</a:t>
            </a:r>
            <a:r>
              <a:rPr lang="ru-RU" i="1" dirty="0" smtClean="0"/>
              <a:t>j</a:t>
            </a:r>
            <a:r>
              <a:rPr lang="ru-RU" dirty="0"/>
              <a:t>]?</a:t>
            </a:r>
            <a:br>
              <a:rPr lang="ru-RU" dirty="0"/>
            </a:br>
            <a:r>
              <a:rPr lang="ru-RU" dirty="0"/>
              <a:t>Ясно, что для самого правого столбца есть три варианта: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31" y="2183083"/>
            <a:ext cx="4981575" cy="13239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9189" y="3636453"/>
            <a:ext cx="10515600" cy="266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первом случае стоимость этого столбца равна 1, а оставшиеся столбцы представляют собой выравнивание строк </a:t>
            </a:r>
            <a:r>
              <a:rPr lang="ru-RU" i="1" dirty="0" smtClean="0"/>
              <a:t>x</a:t>
            </a:r>
            <a:r>
              <a:rPr lang="ru-RU" dirty="0" smtClean="0"/>
              <a:t>[1‌…</a:t>
            </a:r>
            <a:r>
              <a:rPr lang="ru-RU" i="1" dirty="0" smtClean="0"/>
              <a:t>i - </a:t>
            </a:r>
            <a:r>
              <a:rPr lang="ru-RU" dirty="0" smtClean="0"/>
              <a:t>1] и </a:t>
            </a:r>
            <a:r>
              <a:rPr lang="ru-RU" i="1" dirty="0" smtClean="0"/>
              <a:t>y</a:t>
            </a:r>
            <a:r>
              <a:rPr lang="ru-RU" dirty="0" smtClean="0"/>
              <a:t>[1…‌</a:t>
            </a:r>
            <a:r>
              <a:rPr lang="ru-RU" i="1" dirty="0" smtClean="0"/>
              <a:t>j</a:t>
            </a:r>
            <a:r>
              <a:rPr lang="ru-RU" dirty="0" smtClean="0"/>
              <a:t>], причём оптимальное. А это в точности подзадача </a:t>
            </a:r>
            <a:r>
              <a:rPr lang="ru-RU" i="1" dirty="0" smtClean="0"/>
              <a:t>E</a:t>
            </a:r>
            <a:r>
              <a:rPr lang="ru-RU" dirty="0" smtClean="0"/>
              <a:t>[</a:t>
            </a:r>
            <a:r>
              <a:rPr lang="ru-RU" i="1" dirty="0" smtClean="0"/>
              <a:t>i - </a:t>
            </a:r>
            <a:r>
              <a:rPr lang="ru-RU" dirty="0" smtClean="0"/>
              <a:t>1, </a:t>
            </a:r>
            <a:r>
              <a:rPr lang="ru-RU" i="1" dirty="0" smtClean="0"/>
              <a:t>j</a:t>
            </a:r>
            <a:r>
              <a:rPr lang="ru-RU" dirty="0" smtClean="0"/>
              <a:t>], и она уже решена. </a:t>
            </a:r>
          </a:p>
          <a:p>
            <a:r>
              <a:rPr lang="ru-RU" dirty="0" smtClean="0"/>
              <a:t>Во втором случае стоимость последнего столбца также равна 1, и остаётся задача </a:t>
            </a:r>
            <a:r>
              <a:rPr lang="ru-RU" i="1" dirty="0" smtClean="0"/>
              <a:t>E</a:t>
            </a:r>
            <a:r>
              <a:rPr lang="ru-RU" dirty="0" smtClean="0"/>
              <a:t>[</a:t>
            </a:r>
            <a:r>
              <a:rPr lang="ru-RU" i="1" dirty="0" smtClean="0"/>
              <a:t>i</a:t>
            </a:r>
            <a:r>
              <a:rPr lang="ru-RU" dirty="0" smtClean="0"/>
              <a:t>, </a:t>
            </a:r>
            <a:r>
              <a:rPr lang="ru-RU" i="1" dirty="0" smtClean="0"/>
              <a:t>j - </a:t>
            </a:r>
            <a:r>
              <a:rPr lang="ru-RU" dirty="0" smtClean="0"/>
              <a:t>1].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9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последнем же случае стоимость равна 1, если </a:t>
            </a:r>
            <a:r>
              <a:rPr lang="ru-RU" i="1" dirty="0"/>
              <a:t>x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] </a:t>
            </a:r>
            <a:r>
              <a:rPr lang="en-US" dirty="0" smtClean="0"/>
              <a:t>&lt;&gt;</a:t>
            </a:r>
            <a:r>
              <a:rPr lang="ru-RU" dirty="0" smtClean="0"/>
              <a:t> </a:t>
            </a:r>
            <a:r>
              <a:rPr lang="ru-RU" i="1" dirty="0"/>
              <a:t>y</a:t>
            </a:r>
            <a:r>
              <a:rPr lang="ru-RU" dirty="0"/>
              <a:t>[ </a:t>
            </a:r>
            <a:r>
              <a:rPr lang="ru-RU" i="1" dirty="0"/>
              <a:t>j</a:t>
            </a:r>
            <a:r>
              <a:rPr lang="ru-RU" dirty="0"/>
              <a:t>], и 0,</a:t>
            </a:r>
            <a:br>
              <a:rPr lang="ru-RU" dirty="0"/>
            </a:br>
            <a:r>
              <a:rPr lang="ru-RU" dirty="0"/>
              <a:t>если </a:t>
            </a:r>
            <a:r>
              <a:rPr lang="ru-RU" i="1" dirty="0"/>
              <a:t>x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] = </a:t>
            </a:r>
            <a:r>
              <a:rPr lang="ru-RU" i="1" dirty="0"/>
              <a:t>y</a:t>
            </a:r>
            <a:r>
              <a:rPr lang="ru-RU" dirty="0"/>
              <a:t>[ </a:t>
            </a:r>
            <a:r>
              <a:rPr lang="ru-RU" i="1" dirty="0"/>
              <a:t>j</a:t>
            </a:r>
            <a:r>
              <a:rPr lang="ru-RU" dirty="0"/>
              <a:t>], а остаётся задача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 - </a:t>
            </a:r>
            <a:r>
              <a:rPr lang="ru-RU" dirty="0"/>
              <a:t>1, </a:t>
            </a:r>
            <a:r>
              <a:rPr lang="ru-RU" i="1" dirty="0"/>
              <a:t>j - </a:t>
            </a:r>
            <a:r>
              <a:rPr lang="ru-RU" dirty="0"/>
              <a:t>1].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Мы </a:t>
            </a:r>
            <a:r>
              <a:rPr lang="ru-RU" dirty="0"/>
              <a:t>не знаем, какой из </a:t>
            </a:r>
            <a:r>
              <a:rPr lang="ru-RU" dirty="0" smtClean="0"/>
              <a:t>вариантов </a:t>
            </a:r>
            <a:r>
              <a:rPr lang="ru-RU" dirty="0"/>
              <a:t>реально происходит в оптимальном выравнивании, поэтому </a:t>
            </a:r>
            <a:r>
              <a:rPr lang="ru-RU" dirty="0" smtClean="0"/>
              <a:t>проверим</a:t>
            </a:r>
            <a:r>
              <a:rPr lang="en-US" dirty="0" smtClean="0"/>
              <a:t> </a:t>
            </a:r>
            <a:r>
              <a:rPr lang="ru-RU" dirty="0" smtClean="0"/>
              <a:t>все </a:t>
            </a:r>
            <a:r>
              <a:rPr lang="ru-RU" dirty="0"/>
              <a:t>и выберем лучший: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6769"/>
            <a:ext cx="10764720" cy="10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4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Ранее было рассмотрено несколько </a:t>
            </a:r>
            <a:r>
              <a:rPr lang="ru-RU" dirty="0"/>
              <a:t>приёмов построения быстрых </a:t>
            </a:r>
            <a:r>
              <a:rPr lang="ru-RU" dirty="0" smtClean="0"/>
              <a:t>алгоритмов:</a:t>
            </a:r>
          </a:p>
          <a:p>
            <a:r>
              <a:rPr lang="ru-RU" dirty="0" smtClean="0"/>
              <a:t>«разделяй </a:t>
            </a:r>
            <a:r>
              <a:rPr lang="ru-RU" dirty="0"/>
              <a:t>и властвуй», </a:t>
            </a:r>
            <a:endParaRPr lang="ru-RU" dirty="0" smtClean="0"/>
          </a:p>
          <a:p>
            <a:r>
              <a:rPr lang="ru-RU" dirty="0" smtClean="0"/>
              <a:t>обход </a:t>
            </a:r>
            <a:r>
              <a:rPr lang="ru-RU" dirty="0"/>
              <a:t>графов, </a:t>
            </a:r>
            <a:endParaRPr lang="ru-RU" dirty="0" smtClean="0"/>
          </a:p>
          <a:p>
            <a:r>
              <a:rPr lang="ru-RU" dirty="0" smtClean="0"/>
              <a:t>жадные алгоритмы. 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их удаётся </a:t>
            </a:r>
            <a:r>
              <a:rPr lang="ru-RU" dirty="0" smtClean="0"/>
              <a:t>применить</a:t>
            </a:r>
            <a:r>
              <a:rPr lang="ru-RU" dirty="0"/>
              <a:t>, есть шансы на простой и быстрый </a:t>
            </a:r>
            <a:r>
              <a:rPr lang="ru-RU" dirty="0" smtClean="0"/>
              <a:t>алгоритм, но </a:t>
            </a:r>
            <a:r>
              <a:rPr lang="ru-RU" dirty="0"/>
              <a:t>так бывает не </a:t>
            </a:r>
            <a:r>
              <a:rPr lang="ru-RU" dirty="0" smtClean="0"/>
              <a:t>всегда.</a:t>
            </a:r>
          </a:p>
          <a:p>
            <a:pPr marL="0" indent="0">
              <a:buNone/>
            </a:pPr>
            <a:r>
              <a:rPr lang="ru-RU" dirty="0" smtClean="0"/>
              <a:t>Другие подходы:</a:t>
            </a:r>
            <a:endParaRPr lang="en-GB" dirty="0" smtClean="0"/>
          </a:p>
          <a:p>
            <a:r>
              <a:rPr lang="ru-RU" dirty="0" smtClean="0"/>
              <a:t>динамическое программирование </a:t>
            </a:r>
          </a:p>
          <a:p>
            <a:r>
              <a:rPr lang="ru-RU" dirty="0" smtClean="0"/>
              <a:t>линейное программирование. </a:t>
            </a:r>
          </a:p>
          <a:p>
            <a:pPr marL="0" indent="0">
              <a:buNone/>
            </a:pPr>
            <a:r>
              <a:rPr lang="ru-RU" dirty="0" smtClean="0"/>
              <a:t>Они </a:t>
            </a:r>
            <a:r>
              <a:rPr lang="ru-RU" dirty="0"/>
              <a:t>обычно дают не </a:t>
            </a:r>
            <a:r>
              <a:rPr lang="ru-RU" dirty="0" smtClean="0"/>
              <a:t>такие быстрые </a:t>
            </a:r>
            <a:r>
              <a:rPr lang="ru-RU" dirty="0"/>
              <a:t>алгоритмы, зато применимы в ситуациях, где ранее </a:t>
            </a:r>
            <a:r>
              <a:rPr lang="ru-RU" dirty="0" smtClean="0"/>
              <a:t>разобранные подходы </a:t>
            </a:r>
            <a:r>
              <a:rPr lang="ru-RU" dirty="0"/>
              <a:t>не </a:t>
            </a:r>
            <a:r>
              <a:rPr lang="ru-RU" dirty="0" smtClean="0"/>
              <a:t>работают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29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64" y="142881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Например</a:t>
            </a:r>
            <a:r>
              <a:rPr lang="ru-RU" dirty="0"/>
              <a:t>, для слов EXPONENTIAL и POLYNOMIAL подзадача </a:t>
            </a:r>
            <a:r>
              <a:rPr lang="ru-RU" i="1" dirty="0" smtClean="0"/>
              <a:t>E</a:t>
            </a:r>
            <a:r>
              <a:rPr lang="ru-RU" dirty="0" smtClean="0"/>
              <a:t>[4,3</a:t>
            </a:r>
            <a:r>
              <a:rPr lang="ru-RU" dirty="0"/>
              <a:t>] </a:t>
            </a:r>
            <a:r>
              <a:rPr lang="ru-RU" dirty="0" smtClean="0"/>
              <a:t>соответствует </a:t>
            </a:r>
            <a:r>
              <a:rPr lang="ru-RU" dirty="0"/>
              <a:t>префиксам EXPO и POL. Правый столбец их наилучшего </a:t>
            </a:r>
            <a:r>
              <a:rPr lang="ru-RU" dirty="0" smtClean="0"/>
              <a:t>выравнивания </a:t>
            </a:r>
            <a:r>
              <a:rPr lang="ru-RU" dirty="0"/>
              <a:t>может выглядеть одним из следующих способов: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ru-RU" dirty="0" smtClean="0"/>
              <a:t>Поэтому </a:t>
            </a:r>
            <a:r>
              <a:rPr lang="en-US" i="1" dirty="0"/>
              <a:t>E</a:t>
            </a:r>
            <a:r>
              <a:rPr lang="en-US" dirty="0"/>
              <a:t>[4, 3] = </a:t>
            </a:r>
            <a:r>
              <a:rPr lang="en-US" dirty="0" smtClean="0"/>
              <a:t>min{1 </a:t>
            </a:r>
            <a:r>
              <a:rPr lang="en-US" dirty="0"/>
              <a:t>+ </a:t>
            </a:r>
            <a:r>
              <a:rPr lang="en-US" i="1" dirty="0"/>
              <a:t>E</a:t>
            </a:r>
            <a:r>
              <a:rPr lang="en-US" dirty="0"/>
              <a:t>[3, 3], 1 + </a:t>
            </a:r>
            <a:r>
              <a:rPr lang="en-US" i="1" dirty="0"/>
              <a:t>E</a:t>
            </a:r>
            <a:r>
              <a:rPr lang="en-US" dirty="0"/>
              <a:t>[4, 2], 1 + </a:t>
            </a:r>
            <a:r>
              <a:rPr lang="en-US" i="1" dirty="0"/>
              <a:t>E</a:t>
            </a:r>
            <a:r>
              <a:rPr lang="en-US" dirty="0"/>
              <a:t>[3, 2</a:t>
            </a:r>
            <a:r>
              <a:rPr lang="en-US" dirty="0" smtClean="0"/>
              <a:t>]}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01" y="3334234"/>
            <a:ext cx="4229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83" y="479905"/>
            <a:ext cx="10515600" cy="2142525"/>
          </a:xfrm>
        </p:spPr>
        <p:txBody>
          <a:bodyPr/>
          <a:lstStyle/>
          <a:p>
            <a:r>
              <a:rPr lang="ru-RU" dirty="0" smtClean="0"/>
              <a:t>Решения </a:t>
            </a:r>
            <a:r>
              <a:rPr lang="ru-RU" dirty="0"/>
              <a:t>всех подзадач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образуют двумерную </a:t>
            </a:r>
            <a:r>
              <a:rPr lang="ru-RU" dirty="0" smtClean="0"/>
              <a:t>таблицу.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 каком порядке следует решать эти подзадачи? </a:t>
            </a:r>
            <a:endParaRPr lang="en-US" dirty="0" smtClean="0"/>
          </a:p>
          <a:p>
            <a:r>
              <a:rPr lang="ru-RU" dirty="0" smtClean="0"/>
              <a:t>Подойдёт </a:t>
            </a:r>
            <a:r>
              <a:rPr lang="ru-RU" dirty="0"/>
              <a:t>любой </a:t>
            </a:r>
            <a:r>
              <a:rPr lang="ru-RU" dirty="0" smtClean="0"/>
              <a:t>порядок,</a:t>
            </a:r>
            <a:r>
              <a:rPr lang="en-US" dirty="0" smtClean="0"/>
              <a:t> </a:t>
            </a:r>
            <a:r>
              <a:rPr lang="ru-RU" dirty="0" smtClean="0"/>
              <a:t>где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 - </a:t>
            </a:r>
            <a:r>
              <a:rPr lang="ru-RU" dirty="0"/>
              <a:t>1, </a:t>
            </a:r>
            <a:r>
              <a:rPr lang="ru-RU" i="1" dirty="0"/>
              <a:t>j</a:t>
            </a:r>
            <a:r>
              <a:rPr lang="ru-RU" dirty="0"/>
              <a:t>],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 - </a:t>
            </a:r>
            <a:r>
              <a:rPr lang="ru-RU" dirty="0"/>
              <a:t>1] и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 - </a:t>
            </a:r>
            <a:r>
              <a:rPr lang="ru-RU" dirty="0"/>
              <a:t>1, </a:t>
            </a:r>
            <a:r>
              <a:rPr lang="ru-RU" i="1" dirty="0"/>
              <a:t>j - </a:t>
            </a:r>
            <a:r>
              <a:rPr lang="ru-RU" dirty="0"/>
              <a:t>1] обрабатываются раньше, чем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6" y="2229947"/>
            <a:ext cx="9720213" cy="43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99" y="229738"/>
            <a:ext cx="10515600" cy="2565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Остаётся понять, с чего </a:t>
            </a:r>
            <a:r>
              <a:rPr lang="ru-RU" dirty="0" smtClean="0"/>
              <a:t>начинать, когда </a:t>
            </a:r>
            <a:r>
              <a:rPr lang="ru-RU" dirty="0"/>
              <a:t>формула ещё не </a:t>
            </a:r>
            <a:r>
              <a:rPr lang="ru-RU" dirty="0" smtClean="0"/>
              <a:t>применима.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данной задаче начальными значениями являются </a:t>
            </a:r>
            <a:r>
              <a:rPr lang="ru-RU" i="1" dirty="0"/>
              <a:t>E</a:t>
            </a:r>
            <a:r>
              <a:rPr lang="ru-RU" dirty="0"/>
              <a:t>[</a:t>
            </a:r>
            <a:r>
              <a:rPr lang="ru-RU" i="1" dirty="0"/>
              <a:t>·</a:t>
            </a:r>
            <a:r>
              <a:rPr lang="ru-RU" dirty="0"/>
              <a:t>, 0] и </a:t>
            </a:r>
            <a:r>
              <a:rPr lang="ru-RU" i="1" dirty="0"/>
              <a:t>E</a:t>
            </a:r>
            <a:r>
              <a:rPr lang="ru-RU" dirty="0"/>
              <a:t>[0, </a:t>
            </a:r>
            <a:r>
              <a:rPr lang="ru-RU" i="1" dirty="0"/>
              <a:t>·</a:t>
            </a:r>
            <a:r>
              <a:rPr lang="ru-RU" dirty="0"/>
              <a:t>] и </a:t>
            </a:r>
            <a:r>
              <a:rPr lang="ru-RU" dirty="0" smtClean="0"/>
              <a:t>заполняются </a:t>
            </a:r>
            <a:r>
              <a:rPr lang="ru-RU" dirty="0"/>
              <a:t>они очевидным образом: </a:t>
            </a:r>
            <a:endParaRPr lang="en-US" dirty="0" smtClean="0"/>
          </a:p>
          <a:p>
            <a:r>
              <a:rPr lang="ru-RU" i="1" dirty="0" smtClean="0"/>
              <a:t>E</a:t>
            </a:r>
            <a:r>
              <a:rPr lang="ru-RU" dirty="0" smtClean="0"/>
              <a:t>[0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есть расстояние редактирования</a:t>
            </a:r>
            <a:r>
              <a:rPr lang="ru-RU" dirty="0" smtClean="0"/>
              <a:t> </a:t>
            </a:r>
            <a:r>
              <a:rPr lang="ru-RU" dirty="0"/>
              <a:t>между пустой строкой и первыми </a:t>
            </a:r>
            <a:r>
              <a:rPr lang="ru-RU" i="1" dirty="0"/>
              <a:t>j </a:t>
            </a:r>
            <a:r>
              <a:rPr lang="ru-RU" dirty="0"/>
              <a:t>символами из </a:t>
            </a:r>
            <a:r>
              <a:rPr lang="ru-RU" i="1" dirty="0"/>
              <a:t>y</a:t>
            </a:r>
            <a:r>
              <a:rPr lang="ru-RU" dirty="0"/>
              <a:t>, то есть </a:t>
            </a:r>
            <a:r>
              <a:rPr lang="ru-RU" i="1" dirty="0"/>
              <a:t>j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аналогично</a:t>
            </a:r>
            <a:r>
              <a:rPr lang="en-US" dirty="0" smtClean="0"/>
              <a:t> </a:t>
            </a:r>
            <a:r>
              <a:rPr lang="ru-RU" i="1" dirty="0" smtClean="0"/>
              <a:t>E</a:t>
            </a:r>
            <a:r>
              <a:rPr lang="ru-RU" dirty="0" smtClean="0"/>
              <a:t>[</a:t>
            </a:r>
            <a:r>
              <a:rPr lang="ru-RU" i="1" dirty="0" smtClean="0"/>
              <a:t>i</a:t>
            </a:r>
            <a:r>
              <a:rPr lang="ru-RU" dirty="0"/>
              <a:t>, 0] = </a:t>
            </a:r>
            <a:r>
              <a:rPr lang="ru-RU" i="1" dirty="0" smtClean="0"/>
              <a:t>i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3" y="3091793"/>
            <a:ext cx="10791710" cy="30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388"/>
            <a:ext cx="10515600" cy="3022420"/>
          </a:xfrm>
        </p:spPr>
        <p:txBody>
          <a:bodyPr>
            <a:normAutofit/>
          </a:bodyPr>
          <a:lstStyle/>
          <a:p>
            <a:r>
              <a:rPr lang="ru-RU" dirty="0" smtClean="0"/>
              <a:t>Эта </a:t>
            </a:r>
            <a:r>
              <a:rPr lang="ru-RU" dirty="0"/>
              <a:t>процедура заполняет таблицу построчно, слева направо в </a:t>
            </a:r>
            <a:r>
              <a:rPr lang="ru-RU" dirty="0" smtClean="0"/>
              <a:t>каждой строке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Обработка </a:t>
            </a:r>
            <a:r>
              <a:rPr lang="ru-RU" dirty="0"/>
              <a:t>каждой ячейки занимает время </a:t>
            </a:r>
            <a:r>
              <a:rPr lang="ru-RU" i="1" dirty="0"/>
              <a:t>O</a:t>
            </a:r>
            <a:r>
              <a:rPr lang="ru-RU" dirty="0"/>
              <a:t>(1), поэтому общее </a:t>
            </a:r>
            <a:r>
              <a:rPr lang="ru-RU" dirty="0" smtClean="0"/>
              <a:t>время </a:t>
            </a:r>
            <a:r>
              <a:rPr lang="ru-RU" dirty="0"/>
              <a:t>работы пропорционально размеру таблицы, то есть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 err="1"/>
              <a:t>mn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</a:t>
            </a:r>
            <a:r>
              <a:rPr lang="ru-RU" dirty="0"/>
              <a:t>рассмотренном нами ранее примере расстояние </a:t>
            </a:r>
            <a:r>
              <a:rPr lang="ru-RU" dirty="0" smtClean="0"/>
              <a:t>редактирования равно </a:t>
            </a:r>
            <a:r>
              <a:rPr lang="ru-RU" dirty="0"/>
              <a:t>6: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10" y="4244474"/>
            <a:ext cx="10420979" cy="13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 задачи и путь в </a:t>
            </a:r>
            <a:r>
              <a:rPr lang="ru-RU" b="1" dirty="0" smtClean="0"/>
              <a:t>нём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Подзадачи </a:t>
            </a:r>
            <a:r>
              <a:rPr lang="ru-RU" dirty="0"/>
              <a:t>можно рассматривать как вершины графа</a:t>
            </a:r>
            <a:r>
              <a:rPr lang="ru-RU" dirty="0" smtClean="0"/>
              <a:t>, в </a:t>
            </a:r>
            <a:r>
              <a:rPr lang="ru-RU" dirty="0"/>
              <a:t>котором рёбра отражают зависимости между ними.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задаче </a:t>
            </a:r>
            <a:r>
              <a:rPr lang="ru-RU" dirty="0" smtClean="0"/>
              <a:t>нахождения расстояния </a:t>
            </a:r>
            <a:r>
              <a:rPr lang="ru-RU" dirty="0"/>
              <a:t>редактирования вершинами можно считать клетки (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) </a:t>
            </a:r>
            <a:r>
              <a:rPr lang="ru-RU" dirty="0" smtClean="0"/>
              <a:t>таблицы</a:t>
            </a:r>
            <a:r>
              <a:rPr lang="ru-RU" dirty="0"/>
              <a:t>, а рёбра соответствуют рекуррентной формуле: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5092"/>
            <a:ext cx="10935762" cy="6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84" y="281497"/>
            <a:ext cx="11247407" cy="2858518"/>
          </a:xfrm>
        </p:spPr>
        <p:txBody>
          <a:bodyPr>
            <a:normAutofit/>
          </a:bodyPr>
          <a:lstStyle/>
          <a:p>
            <a:r>
              <a:rPr lang="ru-RU" dirty="0" smtClean="0"/>
              <a:t>Рёбрам </a:t>
            </a:r>
            <a:r>
              <a:rPr lang="ru-RU" dirty="0"/>
              <a:t>этого графа можно так присвоить веса, что </a:t>
            </a:r>
            <a:r>
              <a:rPr lang="ru-RU" dirty="0" smtClean="0"/>
              <a:t>оптимальное </a:t>
            </a:r>
            <a:r>
              <a:rPr lang="ru-RU" dirty="0"/>
              <a:t>расстояние редактирования будет равно длине кратчайшего пути. </a:t>
            </a:r>
            <a:endParaRPr lang="ru-RU" dirty="0" smtClean="0"/>
          </a:p>
          <a:p>
            <a:r>
              <a:rPr lang="ru-RU" dirty="0" smtClean="0"/>
              <a:t>Для этого </a:t>
            </a:r>
            <a:r>
              <a:rPr lang="ru-RU" dirty="0"/>
              <a:t>рёбрам типа (</a:t>
            </a:r>
            <a:r>
              <a:rPr lang="ru-RU" i="1" dirty="0"/>
              <a:t>i - </a:t>
            </a:r>
            <a:r>
              <a:rPr lang="ru-RU" dirty="0"/>
              <a:t>1, </a:t>
            </a:r>
            <a:r>
              <a:rPr lang="ru-RU" i="1" dirty="0"/>
              <a:t>j - </a:t>
            </a:r>
            <a:r>
              <a:rPr lang="ru-RU" dirty="0"/>
              <a:t>1) </a:t>
            </a:r>
            <a:r>
              <a:rPr lang="ru-RU" dirty="0" smtClean="0"/>
              <a:t>→</a:t>
            </a:r>
            <a:r>
              <a:rPr lang="ru-RU" i="1" dirty="0" smtClean="0"/>
              <a:t> </a:t>
            </a:r>
            <a:r>
              <a:rPr lang="ru-RU" dirty="0"/>
              <a:t>(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) при </a:t>
            </a:r>
            <a:r>
              <a:rPr lang="ru-RU" i="1" dirty="0"/>
              <a:t>x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] = </a:t>
            </a:r>
            <a:r>
              <a:rPr lang="ru-RU" i="1" dirty="0"/>
              <a:t>y</a:t>
            </a:r>
            <a:r>
              <a:rPr lang="ru-RU" dirty="0"/>
              <a:t>[</a:t>
            </a:r>
            <a:r>
              <a:rPr lang="ru-RU" i="1" dirty="0"/>
              <a:t>j</a:t>
            </a:r>
            <a:r>
              <a:rPr lang="ru-RU" dirty="0"/>
              <a:t>] (пунктирным) </a:t>
            </a:r>
            <a:r>
              <a:rPr lang="ru-RU" dirty="0" smtClean="0"/>
              <a:t>присвоим </a:t>
            </a:r>
            <a:r>
              <a:rPr lang="ru-RU" dirty="0"/>
              <a:t>вес 0, а всем остальным –– вес 1. </a:t>
            </a:r>
            <a:endParaRPr lang="ru-RU" dirty="0" smtClean="0"/>
          </a:p>
          <a:p>
            <a:r>
              <a:rPr lang="ru-RU" dirty="0" smtClean="0"/>
              <a:t>Ответом </a:t>
            </a:r>
            <a:r>
              <a:rPr lang="ru-RU" dirty="0"/>
              <a:t>тогда будет просто </a:t>
            </a:r>
            <a:r>
              <a:rPr lang="ru-RU" dirty="0" smtClean="0"/>
              <a:t>длина кратчайшего </a:t>
            </a:r>
            <a:r>
              <a:rPr lang="ru-RU" dirty="0"/>
              <a:t>пути из </a:t>
            </a:r>
            <a:r>
              <a:rPr lang="ru-RU" i="1" dirty="0"/>
              <a:t>s </a:t>
            </a:r>
            <a:r>
              <a:rPr lang="ru-RU" dirty="0"/>
              <a:t>= (0, 0) в </a:t>
            </a:r>
            <a:r>
              <a:rPr lang="ru-RU" i="1" dirty="0"/>
              <a:t>t </a:t>
            </a:r>
            <a:r>
              <a:rPr lang="ru-RU" dirty="0"/>
              <a:t>= (</a:t>
            </a:r>
            <a:r>
              <a:rPr lang="ru-RU" i="1" dirty="0"/>
              <a:t>m</a:t>
            </a:r>
            <a:r>
              <a:rPr lang="ru-RU" dirty="0"/>
              <a:t>, </a:t>
            </a:r>
            <a:r>
              <a:rPr lang="ru-RU" i="1" dirty="0"/>
              <a:t>n</a:t>
            </a:r>
            <a:r>
              <a:rPr lang="ru-RU" dirty="0"/>
              <a:t>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0" y="2484007"/>
            <a:ext cx="3984022" cy="43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85" y="281496"/>
            <a:ext cx="7331016" cy="6205567"/>
          </a:xfrm>
        </p:spPr>
        <p:txBody>
          <a:bodyPr>
            <a:normAutofit/>
          </a:bodyPr>
          <a:lstStyle/>
          <a:p>
            <a:r>
              <a:rPr lang="ru-RU" dirty="0"/>
              <a:t>На рисунке показан один из таких путей. Он соответствует как раз оптимальному </a:t>
            </a:r>
            <a:r>
              <a:rPr lang="ru-RU" dirty="0" smtClean="0"/>
              <a:t>выравниванию. </a:t>
            </a:r>
          </a:p>
          <a:p>
            <a:r>
              <a:rPr lang="ru-RU" dirty="0" smtClean="0"/>
              <a:t>Каждый </a:t>
            </a:r>
            <a:r>
              <a:rPr lang="ru-RU" dirty="0"/>
              <a:t>шаг вниз на этом пути соответствует </a:t>
            </a:r>
            <a:r>
              <a:rPr lang="ru-RU" i="1" dirty="0"/>
              <a:t>удалению</a:t>
            </a:r>
            <a:r>
              <a:rPr lang="ru-RU" dirty="0" smtClean="0"/>
              <a:t>, вправо </a:t>
            </a:r>
            <a:r>
              <a:rPr lang="ru-RU" dirty="0"/>
              <a:t>–– </a:t>
            </a:r>
            <a:r>
              <a:rPr lang="ru-RU" i="1" dirty="0"/>
              <a:t>вставке</a:t>
            </a:r>
            <a:r>
              <a:rPr lang="ru-RU" dirty="0"/>
              <a:t>, а по диагонали –– либо совпадению, либо замене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Теперь </a:t>
            </a:r>
            <a:r>
              <a:rPr lang="ru-RU" dirty="0"/>
              <a:t>видно, что точно так же можно решить и более общий вариант </a:t>
            </a:r>
            <a:r>
              <a:rPr lang="ru-RU" dirty="0" smtClean="0"/>
              <a:t>задачи </a:t>
            </a:r>
            <a:r>
              <a:rPr lang="ru-RU" dirty="0"/>
              <a:t>о расстоянии редактирования, когда операции вставки, удаления и </a:t>
            </a:r>
            <a:r>
              <a:rPr lang="ru-RU" dirty="0" smtClean="0"/>
              <a:t>замены </a:t>
            </a:r>
            <a:r>
              <a:rPr lang="ru-RU" dirty="0"/>
              <a:t>имеют не обязательно равные стоимости. </a:t>
            </a:r>
            <a:endParaRPr lang="ru-RU" dirty="0" smtClean="0"/>
          </a:p>
          <a:p>
            <a:r>
              <a:rPr lang="ru-RU" dirty="0" smtClean="0"/>
              <a:t>Нам </a:t>
            </a:r>
            <a:r>
              <a:rPr lang="ru-RU" dirty="0"/>
              <a:t>просто нужно будет </a:t>
            </a:r>
            <a:r>
              <a:rPr lang="ru-RU" dirty="0" smtClean="0"/>
              <a:t>изменить </a:t>
            </a:r>
            <a:r>
              <a:rPr lang="ru-RU" dirty="0"/>
              <a:t>веса рёбер в этом графе.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948" y="1560981"/>
            <a:ext cx="3984022" cy="43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2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Часто используемые подзадачи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Включение задачи в семейство подзадач требует изобретательности –– </a:t>
            </a:r>
            <a:r>
              <a:rPr lang="ru-RU" dirty="0" smtClean="0"/>
              <a:t>но есть </a:t>
            </a:r>
            <a:r>
              <a:rPr lang="ru-RU" dirty="0"/>
              <a:t>несколько стандартных вариантов.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2416"/>
            <a:ext cx="10958162" cy="23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9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45" y="1661468"/>
            <a:ext cx="11260258" cy="34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0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88" y="2132595"/>
            <a:ext cx="11305270" cy="24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Ещё раз о кратчайших путях в ориентированных</a:t>
            </a:r>
            <a:br>
              <a:rPr lang="ru-RU" b="1" dirty="0"/>
            </a:br>
            <a:r>
              <a:rPr lang="ru-RU" b="1" dirty="0"/>
              <a:t>ациклических графах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4" y="1926014"/>
            <a:ext cx="11173691" cy="255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5179194"/>
            <a:ext cx="73628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5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6" y="698650"/>
            <a:ext cx="11351894" cy="52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о рюкзаке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40" y="148919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Забравшийся в магазин вор нашёл больше добычи, чем он может унести с собой. </a:t>
            </a:r>
            <a:endParaRPr lang="ru-RU" dirty="0" smtClean="0"/>
          </a:p>
          <a:p>
            <a:r>
              <a:rPr lang="ru-RU" dirty="0" smtClean="0"/>
              <a:t>Его </a:t>
            </a:r>
            <a:r>
              <a:rPr lang="ru-RU" dirty="0"/>
              <a:t>рюкзак выдерживает не больше </a:t>
            </a:r>
            <a:r>
              <a:rPr lang="ru-RU" i="1" dirty="0"/>
              <a:t>W </a:t>
            </a:r>
            <a:r>
              <a:rPr lang="ru-RU" dirty="0" smtClean="0"/>
              <a:t>килограммов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Ему </a:t>
            </a:r>
            <a:r>
              <a:rPr lang="ru-RU" dirty="0"/>
              <a:t>надо выбрать</a:t>
            </a:r>
            <a:r>
              <a:rPr lang="ru-RU" dirty="0" smtClean="0"/>
              <a:t> </a:t>
            </a:r>
            <a:r>
              <a:rPr lang="ru-RU" dirty="0" smtClean="0"/>
              <a:t>какие-то </a:t>
            </a:r>
            <a:r>
              <a:rPr lang="ru-RU" dirty="0"/>
              <a:t>из </a:t>
            </a:r>
            <a:r>
              <a:rPr lang="ru-RU" i="1" dirty="0"/>
              <a:t>n </a:t>
            </a:r>
            <a:r>
              <a:rPr lang="ru-RU" dirty="0"/>
              <a:t>товаров веса </a:t>
            </a:r>
            <a:r>
              <a:rPr lang="ru-RU" i="1" dirty="0"/>
              <a:t>w</a:t>
            </a:r>
            <a:r>
              <a:rPr lang="ru-RU" baseline="-25000" dirty="0"/>
              <a:t>1</a:t>
            </a:r>
            <a:r>
              <a:rPr lang="ru-RU" dirty="0" smtClean="0"/>
              <a:t>,…‌</a:t>
            </a:r>
            <a:r>
              <a:rPr lang="ru-RU" dirty="0"/>
              <a:t>, </a:t>
            </a:r>
            <a:r>
              <a:rPr lang="ru-RU" i="1" dirty="0" err="1"/>
              <a:t>w</a:t>
            </a:r>
            <a:r>
              <a:rPr lang="ru-RU" i="1" baseline="-25000" dirty="0" err="1"/>
              <a:t>n</a:t>
            </a:r>
            <a:r>
              <a:rPr lang="ru-RU" i="1" dirty="0"/>
              <a:t> </a:t>
            </a:r>
            <a:r>
              <a:rPr lang="ru-RU" dirty="0"/>
              <a:t>и стоимости </a:t>
            </a:r>
            <a:r>
              <a:rPr lang="ru-RU" i="1" dirty="0"/>
              <a:t>v</a:t>
            </a:r>
            <a:r>
              <a:rPr lang="ru-RU" baseline="-25000" dirty="0"/>
              <a:t>1</a:t>
            </a:r>
            <a:r>
              <a:rPr lang="ru-RU" dirty="0" smtClean="0"/>
              <a:t>,…‌</a:t>
            </a:r>
            <a:r>
              <a:rPr lang="ru-RU" dirty="0"/>
              <a:t>, </a:t>
            </a:r>
            <a:r>
              <a:rPr lang="ru-RU" i="1" dirty="0" err="1"/>
              <a:t>v</a:t>
            </a:r>
            <a:r>
              <a:rPr lang="ru-RU" i="1" baseline="-25000" dirty="0" err="1"/>
              <a:t>n</a:t>
            </a:r>
            <a:r>
              <a:rPr lang="ru-RU" dirty="0"/>
              <a:t>. </a:t>
            </a:r>
            <a:r>
              <a:rPr lang="ru-RU" dirty="0" smtClean="0"/>
              <a:t>Как </a:t>
            </a:r>
            <a:r>
              <a:rPr lang="ru-RU" dirty="0"/>
              <a:t>найти </a:t>
            </a:r>
            <a:r>
              <a:rPr lang="ru-RU" dirty="0" smtClean="0"/>
              <a:t>самый</a:t>
            </a:r>
            <a:r>
              <a:rPr lang="en-GB" dirty="0" smtClean="0"/>
              <a:t> </a:t>
            </a:r>
            <a:r>
              <a:rPr lang="ru-RU" dirty="0" smtClean="0"/>
              <a:t>дорогой </a:t>
            </a:r>
            <a:r>
              <a:rPr lang="ru-RU" dirty="0"/>
              <a:t>вариант</a:t>
            </a:r>
            <a:r>
              <a:rPr lang="ru-RU" dirty="0" smtClean="0"/>
              <a:t>?</a:t>
            </a:r>
            <a:endParaRPr lang="en-GB" dirty="0" smtClean="0"/>
          </a:p>
          <a:p>
            <a:pPr marL="0" indent="0">
              <a:buNone/>
            </a:pPr>
            <a:r>
              <a:rPr lang="ru-RU" dirty="0" smtClean="0"/>
              <a:t>Пусть</a:t>
            </a:r>
            <a:r>
              <a:rPr lang="ru-RU" dirty="0"/>
              <a:t>, например, рюкзак выдерживает </a:t>
            </a:r>
            <a:r>
              <a:rPr lang="ru-RU" i="1" dirty="0"/>
              <a:t>W </a:t>
            </a:r>
            <a:r>
              <a:rPr lang="ru-RU" dirty="0"/>
              <a:t>= 10 килограммов, а в </a:t>
            </a:r>
            <a:r>
              <a:rPr lang="ru-RU" dirty="0" smtClean="0"/>
              <a:t>магазине имеются </a:t>
            </a:r>
            <a:r>
              <a:rPr lang="ru-RU" dirty="0"/>
              <a:t>следующие изделия: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30" y="4745337"/>
            <a:ext cx="3219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9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задачи о рюкзаке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62" y="3861459"/>
            <a:ext cx="10515600" cy="27204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каждый товар имеется </a:t>
            </a:r>
            <a:r>
              <a:rPr lang="ru-RU" dirty="0" smtClean="0"/>
              <a:t>в неограниченном </a:t>
            </a:r>
            <a:r>
              <a:rPr lang="ru-RU" dirty="0"/>
              <a:t>количестве, то оптимально будет взять товар номер 1 и </a:t>
            </a:r>
            <a:r>
              <a:rPr lang="ru-RU" dirty="0" smtClean="0"/>
              <a:t>две штуки </a:t>
            </a:r>
            <a:r>
              <a:rPr lang="ru-RU" dirty="0"/>
              <a:t>товара номер 4 (общая стоимость: 48).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же каждый товар есть в</a:t>
            </a:r>
            <a:r>
              <a:rPr lang="ru-RU" dirty="0" smtClean="0"/>
              <a:t> </a:t>
            </a:r>
            <a:r>
              <a:rPr lang="ru-RU" dirty="0"/>
              <a:t>единственном экземпляре (как в художественной галерее), тогда </a:t>
            </a:r>
            <a:r>
              <a:rPr lang="ru-RU" dirty="0" smtClean="0"/>
              <a:t>оптимальным </a:t>
            </a:r>
            <a:r>
              <a:rPr lang="ru-RU" dirty="0"/>
              <a:t>будет набор из 1 и 3 (стоимость: 46).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99" y="1690688"/>
            <a:ext cx="3219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о рюкзаке с повторениями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обычно, важно правильно </a:t>
            </a:r>
            <a:r>
              <a:rPr lang="ru-RU" dirty="0" smtClean="0"/>
              <a:t>выбрать</a:t>
            </a:r>
            <a:r>
              <a:rPr lang="en-US" dirty="0" smtClean="0"/>
              <a:t> </a:t>
            </a:r>
            <a:r>
              <a:rPr lang="ru-RU" dirty="0" smtClean="0"/>
              <a:t>подзадачи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данном случае есть два естественных способа: </a:t>
            </a:r>
            <a:endParaRPr lang="en-US" dirty="0" smtClean="0"/>
          </a:p>
          <a:p>
            <a:r>
              <a:rPr lang="ru-RU" dirty="0" smtClean="0"/>
              <a:t>рассмотреть </a:t>
            </a:r>
            <a:r>
              <a:rPr lang="ru-RU" dirty="0"/>
              <a:t>рюкзак </a:t>
            </a:r>
            <a:r>
              <a:rPr lang="ru-RU" i="1" dirty="0"/>
              <a:t>меньшей</a:t>
            </a:r>
            <a:r>
              <a:rPr lang="ru-RU" dirty="0"/>
              <a:t> ёмкости </a:t>
            </a:r>
            <a:r>
              <a:rPr lang="ru-RU" i="1" dirty="0"/>
              <a:t>w </a:t>
            </a:r>
            <a:r>
              <a:rPr lang="en-US" i="1" dirty="0" smtClean="0"/>
              <a:t>&lt;=</a:t>
            </a:r>
            <a:r>
              <a:rPr lang="ru-RU" dirty="0" smtClean="0"/>
              <a:t> </a:t>
            </a:r>
            <a:r>
              <a:rPr lang="ru-RU" i="1" dirty="0"/>
              <a:t>W </a:t>
            </a:r>
            <a:r>
              <a:rPr lang="ru-RU" dirty="0"/>
              <a:t>(для краткости максимально допустимый </a:t>
            </a:r>
            <a:r>
              <a:rPr lang="ru-RU" dirty="0" smtClean="0"/>
              <a:t>вес</a:t>
            </a:r>
            <a:r>
              <a:rPr lang="en-US" dirty="0" smtClean="0"/>
              <a:t> </a:t>
            </a:r>
            <a:r>
              <a:rPr lang="ru-RU" dirty="0" smtClean="0"/>
              <a:t>мы </a:t>
            </a:r>
            <a:r>
              <a:rPr lang="ru-RU" dirty="0"/>
              <a:t>называем «ёмкостью») </a:t>
            </a:r>
            <a:endParaRPr lang="en-US" dirty="0" smtClean="0"/>
          </a:p>
          <a:p>
            <a:r>
              <a:rPr lang="ru-RU" dirty="0" smtClean="0"/>
              <a:t>рассмотреть </a:t>
            </a:r>
            <a:r>
              <a:rPr lang="ru-RU" i="1" dirty="0" smtClean="0"/>
              <a:t>меньшее</a:t>
            </a:r>
            <a:r>
              <a:rPr lang="ru-RU" dirty="0" smtClean="0"/>
              <a:t> </a:t>
            </a:r>
            <a:r>
              <a:rPr lang="ru-RU" dirty="0"/>
              <a:t>число товаров (скажем, </a:t>
            </a:r>
            <a:r>
              <a:rPr lang="ru-RU" dirty="0" smtClean="0"/>
              <a:t>товары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ru-RU" dirty="0"/>
              <a:t>, </a:t>
            </a:r>
            <a:r>
              <a:rPr lang="ru-RU" dirty="0" smtClean="0"/>
              <a:t>2,</a:t>
            </a:r>
            <a:r>
              <a:rPr lang="en-US" dirty="0" smtClean="0"/>
              <a:t>…</a:t>
            </a:r>
            <a:r>
              <a:rPr lang="ru-RU" dirty="0" smtClean="0"/>
              <a:t>‌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, где </a:t>
            </a:r>
            <a:r>
              <a:rPr lang="ru-RU" i="1" dirty="0"/>
              <a:t>j </a:t>
            </a:r>
            <a:r>
              <a:rPr lang="en-US" i="1" dirty="0" smtClean="0"/>
              <a:t>&lt;=</a:t>
            </a:r>
            <a:r>
              <a:rPr lang="ru-RU" dirty="0" smtClean="0"/>
              <a:t> </a:t>
            </a:r>
            <a:r>
              <a:rPr lang="ru-RU" i="1" dirty="0"/>
              <a:t>n</a:t>
            </a:r>
            <a:r>
              <a:rPr lang="ru-RU" dirty="0"/>
              <a:t>).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того чтобы понять, какой подход действительно работает, обычно приходится немного </a:t>
            </a:r>
            <a:r>
              <a:rPr lang="ru-RU" dirty="0" smtClean="0"/>
              <a:t>поэкспериментировать.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8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42" y="63517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Попробуем </a:t>
            </a:r>
            <a:r>
              <a:rPr lang="ru-RU" dirty="0"/>
              <a:t>взять рюкзак меньшей ёмкости и </a:t>
            </a:r>
            <a:r>
              <a:rPr lang="ru-RU" dirty="0" smtClean="0"/>
              <a:t>положим: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 algn="ctr">
              <a:buNone/>
            </a:pPr>
            <a:r>
              <a:rPr lang="ru-RU" i="1" dirty="0" smtClean="0"/>
              <a:t>K</a:t>
            </a:r>
            <a:r>
              <a:rPr lang="ru-RU" dirty="0" smtClean="0"/>
              <a:t>[</a:t>
            </a:r>
            <a:r>
              <a:rPr lang="ru-RU" i="1" dirty="0" smtClean="0"/>
              <a:t>w</a:t>
            </a:r>
            <a:r>
              <a:rPr lang="ru-RU" dirty="0"/>
              <a:t>] = максимально возможная стоимость для рюкзака ёмкости </a:t>
            </a:r>
            <a:r>
              <a:rPr lang="ru-RU" i="1" dirty="0"/>
              <a:t>w</a:t>
            </a:r>
            <a:r>
              <a:rPr lang="ru-RU" dirty="0"/>
              <a:t>.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Можем </a:t>
            </a:r>
            <a:r>
              <a:rPr lang="ru-RU" dirty="0"/>
              <a:t>ли мы выразить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] через ответы для меньших подзадач?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 оптимальное заполнение рюкзака ёмкости </a:t>
            </a:r>
            <a:r>
              <a:rPr lang="ru-RU" i="1" dirty="0"/>
              <a:t>w </a:t>
            </a:r>
            <a:r>
              <a:rPr lang="ru-RU" dirty="0"/>
              <a:t>входит товар </a:t>
            </a:r>
            <a:r>
              <a:rPr lang="ru-RU" i="1" dirty="0"/>
              <a:t>i</a:t>
            </a:r>
            <a:r>
              <a:rPr lang="ru-RU" dirty="0"/>
              <a:t>, то без </a:t>
            </a:r>
            <a:r>
              <a:rPr lang="ru-RU" dirty="0" smtClean="0"/>
              <a:t>одной </a:t>
            </a:r>
            <a:r>
              <a:rPr lang="ru-RU" dirty="0"/>
              <a:t>штуки этого товара мы получим оптимальное заполнение рюкзака </a:t>
            </a:r>
            <a:r>
              <a:rPr lang="ru-RU" dirty="0" smtClean="0"/>
              <a:t>ёмкости </a:t>
            </a:r>
            <a:r>
              <a:rPr lang="ru-RU" i="1" dirty="0"/>
              <a:t>w - </a:t>
            </a:r>
            <a:r>
              <a:rPr lang="ru-RU" i="1" dirty="0" err="1"/>
              <a:t>w</a:t>
            </a:r>
            <a:r>
              <a:rPr lang="ru-RU" i="1" baseline="-25000" dirty="0" err="1"/>
              <a:t>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Другими </a:t>
            </a:r>
            <a:r>
              <a:rPr lang="ru-RU" dirty="0"/>
              <a:t>словами,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] –– это просто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 - </a:t>
            </a:r>
            <a:r>
              <a:rPr lang="ru-RU" i="1" dirty="0" err="1"/>
              <a:t>w</a:t>
            </a:r>
            <a:r>
              <a:rPr lang="ru-RU" i="1" baseline="-25000" dirty="0" err="1"/>
              <a:t>i</a:t>
            </a:r>
            <a:r>
              <a:rPr lang="ru-RU" dirty="0"/>
              <a:t>] + </a:t>
            </a:r>
            <a:r>
              <a:rPr lang="ru-RU" i="1" dirty="0" err="1"/>
              <a:t>v</a:t>
            </a:r>
            <a:r>
              <a:rPr lang="ru-RU" i="1" baseline="-25000" dirty="0" err="1"/>
              <a:t>i</a:t>
            </a:r>
            <a:r>
              <a:rPr lang="ru-RU" i="1" dirty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</a:t>
            </a:r>
            <a:r>
              <a:rPr lang="ru-RU" i="1" dirty="0"/>
              <a:t>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/>
              <a:t>не знаем, для какого именно </a:t>
            </a:r>
            <a:r>
              <a:rPr lang="ru-RU" i="1" dirty="0"/>
              <a:t>i</a:t>
            </a:r>
            <a:r>
              <a:rPr lang="ru-RU" dirty="0"/>
              <a:t>, поэтому нам нужно перебрать все</a:t>
            </a:r>
            <a:br>
              <a:rPr lang="ru-RU" dirty="0"/>
            </a:br>
            <a:r>
              <a:rPr lang="ru-RU" dirty="0"/>
              <a:t>возможные варианты: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7" y="4847686"/>
            <a:ext cx="7440651" cy="12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2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13" y="497157"/>
            <a:ext cx="10515600" cy="326396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/>
              <a:t>последовательно заполняет массив размера </a:t>
            </a:r>
            <a:r>
              <a:rPr lang="ru-RU" i="1" dirty="0"/>
              <a:t>W </a:t>
            </a:r>
            <a:r>
              <a:rPr lang="ru-RU" dirty="0"/>
              <a:t>+ 1. </a:t>
            </a:r>
            <a:endParaRPr lang="ru-RU" dirty="0" smtClean="0"/>
          </a:p>
          <a:p>
            <a:r>
              <a:rPr lang="ru-RU" dirty="0" smtClean="0"/>
              <a:t>Значение каждой </a:t>
            </a:r>
            <a:r>
              <a:rPr lang="ru-RU" dirty="0"/>
              <a:t>ячейки вычисляется за время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), общее время работы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 err="1"/>
              <a:t>nW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Как </a:t>
            </a:r>
            <a:r>
              <a:rPr lang="ru-RU" dirty="0"/>
              <a:t>обычно, данной задаче соответствует </a:t>
            </a:r>
            <a:r>
              <a:rPr lang="ru-RU" dirty="0" smtClean="0"/>
              <a:t>некоторый ориентированный ациклический </a:t>
            </a:r>
            <a:r>
              <a:rPr lang="ru-RU" dirty="0"/>
              <a:t>граф на подзадачах. </a:t>
            </a:r>
            <a:endParaRPr lang="ru-RU" dirty="0" smtClean="0"/>
          </a:p>
          <a:p>
            <a:r>
              <a:rPr lang="ru-RU" dirty="0" smtClean="0"/>
              <a:t>Решение </a:t>
            </a:r>
            <a:r>
              <a:rPr lang="ru-RU" dirty="0"/>
              <a:t>исходной задачи можно свести </a:t>
            </a:r>
            <a:r>
              <a:rPr lang="ru-RU" dirty="0" smtClean="0"/>
              <a:t>к нахождению </a:t>
            </a:r>
            <a:r>
              <a:rPr lang="ru-RU" dirty="0"/>
              <a:t>самого длинного пути в этом графе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12" y="4014990"/>
            <a:ext cx="7990182" cy="21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62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Задача </a:t>
            </a:r>
            <a:r>
              <a:rPr lang="ru-RU" b="1" dirty="0"/>
              <a:t>о рюкзаке без </a:t>
            </a:r>
            <a:r>
              <a:rPr lang="ru-RU" b="1" dirty="0" smtClean="0"/>
              <a:t>повторений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</a:t>
            </a:r>
            <a:r>
              <a:rPr lang="ru-RU" dirty="0" smtClean="0"/>
              <a:t>ассмотрим </a:t>
            </a:r>
            <a:r>
              <a:rPr lang="ru-RU" dirty="0"/>
              <a:t>вариант задачи, когда каждый товар есть в одном </a:t>
            </a:r>
            <a:r>
              <a:rPr lang="ru-RU" dirty="0" smtClean="0"/>
              <a:t>экземпляре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Тогда </a:t>
            </a:r>
            <a:r>
              <a:rPr lang="ru-RU" dirty="0"/>
              <a:t>воспользоваться подзадачами из прошлого решения не </a:t>
            </a:r>
            <a:r>
              <a:rPr lang="ru-RU" dirty="0" smtClean="0"/>
              <a:t>удаётся, поскольку </a:t>
            </a:r>
            <a:r>
              <a:rPr lang="ru-RU" dirty="0"/>
              <a:t>надо как-то учитывать, что мы уже взяли. </a:t>
            </a:r>
            <a:endParaRPr lang="ru-RU" dirty="0" smtClean="0"/>
          </a:p>
          <a:p>
            <a:r>
              <a:rPr lang="ru-RU" dirty="0" smtClean="0"/>
              <a:t>Сделаем </a:t>
            </a:r>
            <a:r>
              <a:rPr lang="ru-RU" dirty="0"/>
              <a:t>это, </a:t>
            </a:r>
            <a:r>
              <a:rPr lang="ru-RU" dirty="0" smtClean="0"/>
              <a:t>добавив второй </a:t>
            </a:r>
            <a:r>
              <a:rPr lang="ru-RU" dirty="0"/>
              <a:t>параметр </a:t>
            </a:r>
            <a:r>
              <a:rPr lang="ru-RU" dirty="0" smtClean="0"/>
              <a:t>0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i="1" dirty="0" smtClean="0"/>
              <a:t>j</a:t>
            </a:r>
            <a:r>
              <a:rPr lang="en-US" i="1" dirty="0" smtClean="0"/>
              <a:t>&lt;=</a:t>
            </a:r>
            <a:r>
              <a:rPr lang="ru-RU" dirty="0" smtClean="0"/>
              <a:t> </a:t>
            </a:r>
            <a:r>
              <a:rPr lang="ru-RU" i="1" dirty="0"/>
              <a:t>n</a:t>
            </a:r>
            <a:r>
              <a:rPr lang="ru-RU" dirty="0"/>
              <a:t>: обозначим через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максимальную </a:t>
            </a:r>
            <a:r>
              <a:rPr lang="ru-RU" dirty="0" smtClean="0"/>
              <a:t>стоимость</a:t>
            </a:r>
            <a:r>
              <a:rPr lang="en-US" dirty="0" smtClean="0"/>
              <a:t> </a:t>
            </a:r>
            <a:r>
              <a:rPr lang="ru-RU" dirty="0" smtClean="0"/>
              <a:t>унесённого</a:t>
            </a:r>
            <a:r>
              <a:rPr lang="ru-RU" dirty="0"/>
              <a:t>, если разрешается уносить лишь товары 1</a:t>
            </a:r>
            <a:r>
              <a:rPr lang="ru-RU" dirty="0" smtClean="0"/>
              <a:t>,</a:t>
            </a:r>
            <a:r>
              <a:rPr lang="en-US" dirty="0" smtClean="0"/>
              <a:t>…</a:t>
            </a:r>
            <a:r>
              <a:rPr lang="ru-RU" dirty="0" smtClean="0"/>
              <a:t>‌</a:t>
            </a:r>
            <a:r>
              <a:rPr lang="ru-RU" dirty="0"/>
              <a:t>, </a:t>
            </a:r>
            <a:r>
              <a:rPr lang="ru-RU" i="1" dirty="0"/>
              <a:t>j </a:t>
            </a:r>
            <a:r>
              <a:rPr lang="ru-RU" dirty="0"/>
              <a:t>и общий вес </a:t>
            </a:r>
            <a:r>
              <a:rPr lang="ru-RU" dirty="0" smtClean="0"/>
              <a:t>должен </a:t>
            </a:r>
            <a:r>
              <a:rPr lang="ru-RU" dirty="0"/>
              <a:t>быть не больше </a:t>
            </a:r>
            <a:r>
              <a:rPr lang="ru-RU" i="1" dirty="0"/>
              <a:t>W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Исходная </a:t>
            </a:r>
            <a:r>
              <a:rPr lang="ru-RU" dirty="0"/>
              <a:t>задача: найти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, </a:t>
            </a:r>
            <a:r>
              <a:rPr lang="ru-RU" i="1" dirty="0"/>
              <a:t>n</a:t>
            </a:r>
            <a:r>
              <a:rPr lang="ru-RU" dirty="0"/>
              <a:t>].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841" y="2881372"/>
            <a:ext cx="10515600" cy="3496674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Другими </a:t>
            </a:r>
            <a:r>
              <a:rPr lang="ru-RU" dirty="0"/>
              <a:t>словами, можно </a:t>
            </a:r>
            <a:r>
              <a:rPr lang="ru-RU" dirty="0" smtClean="0"/>
              <a:t>выразить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через результаты подзадач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·</a:t>
            </a:r>
            <a:r>
              <a:rPr lang="ru-RU" dirty="0"/>
              <a:t>, </a:t>
            </a:r>
            <a:r>
              <a:rPr lang="ru-RU" i="1" dirty="0"/>
              <a:t>j - </a:t>
            </a:r>
            <a:r>
              <a:rPr lang="ru-RU" dirty="0"/>
              <a:t>1].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 smtClean="0"/>
          </a:p>
          <a:p>
            <a:r>
              <a:rPr lang="ru-RU" dirty="0"/>
              <a:t>Алгоритм заполняет двумерный массив из </a:t>
            </a:r>
            <a:r>
              <a:rPr lang="ru-RU" i="1" dirty="0"/>
              <a:t>W </a:t>
            </a:r>
            <a:r>
              <a:rPr lang="ru-RU" dirty="0"/>
              <a:t>+ 1 строки и </a:t>
            </a:r>
            <a:r>
              <a:rPr lang="ru-RU" i="1" dirty="0"/>
              <a:t>n </a:t>
            </a:r>
            <a:r>
              <a:rPr lang="ru-RU" dirty="0"/>
              <a:t>+ 1 </a:t>
            </a:r>
            <a:r>
              <a:rPr lang="ru-RU" dirty="0" smtClean="0"/>
              <a:t>столбца</a:t>
            </a:r>
            <a:r>
              <a:rPr lang="ru-RU" dirty="0"/>
              <a:t>. Каждая ячейка заполняется за время </a:t>
            </a:r>
            <a:r>
              <a:rPr lang="ru-RU" i="1" dirty="0"/>
              <a:t>O</a:t>
            </a:r>
            <a:r>
              <a:rPr lang="ru-RU" dirty="0"/>
              <a:t>(1). Поэтому несмотря на </a:t>
            </a:r>
            <a:r>
              <a:rPr lang="ru-RU" dirty="0" smtClean="0"/>
              <a:t>гораз</a:t>
            </a:r>
            <a:r>
              <a:rPr lang="ru-RU" dirty="0" smtClean="0"/>
              <a:t>до </a:t>
            </a:r>
            <a:r>
              <a:rPr lang="ru-RU" dirty="0"/>
              <a:t>больший размер таблицы по сравнению с предыдущим алгоритмом </a:t>
            </a:r>
            <a:r>
              <a:rPr lang="ru-RU" dirty="0" smtClean="0"/>
              <a:t>общее</a:t>
            </a:r>
            <a:r>
              <a:rPr lang="en-US" dirty="0" smtClean="0"/>
              <a:t> </a:t>
            </a:r>
            <a:r>
              <a:rPr lang="ru-RU" dirty="0" smtClean="0"/>
              <a:t>время </a:t>
            </a:r>
            <a:r>
              <a:rPr lang="ru-RU" dirty="0"/>
              <a:t>работы остаётся прежним: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 err="1"/>
              <a:t>nW</a:t>
            </a:r>
            <a:r>
              <a:rPr lang="ru-RU" dirty="0"/>
              <a:t>).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75" y="2026708"/>
            <a:ext cx="9456531" cy="75962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38841" y="6754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Теперь нужно научиться выражать </a:t>
            </a:r>
            <a:r>
              <a:rPr lang="ru-RU" i="1" dirty="0" smtClean="0"/>
              <a:t>K</a:t>
            </a:r>
            <a:r>
              <a:rPr lang="ru-RU" dirty="0" smtClean="0"/>
              <a:t>[</a:t>
            </a:r>
            <a:r>
              <a:rPr lang="ru-RU" i="1" dirty="0" smtClean="0"/>
              <a:t>w</a:t>
            </a:r>
            <a:r>
              <a:rPr lang="ru-RU" dirty="0" smtClean="0"/>
              <a:t>, </a:t>
            </a:r>
            <a:r>
              <a:rPr lang="ru-RU" i="1" dirty="0" smtClean="0"/>
              <a:t>j</a:t>
            </a:r>
            <a:r>
              <a:rPr lang="ru-RU" dirty="0" smtClean="0"/>
              <a:t>] через результаты для меньших</a:t>
            </a:r>
            <a:r>
              <a:rPr lang="en-US" dirty="0" smtClean="0"/>
              <a:t> </a:t>
            </a:r>
            <a:r>
              <a:rPr lang="ru-RU" dirty="0" smtClean="0"/>
              <a:t>подзадач.</a:t>
            </a:r>
            <a:r>
              <a:rPr lang="en-US" dirty="0" smtClean="0"/>
              <a:t> </a:t>
            </a:r>
            <a:r>
              <a:rPr lang="ru-RU" dirty="0" smtClean="0"/>
              <a:t>В оптимальном заполнении товар </a:t>
            </a:r>
            <a:r>
              <a:rPr lang="ru-RU" i="1" dirty="0" smtClean="0"/>
              <a:t>j </a:t>
            </a:r>
            <a:r>
              <a:rPr lang="ru-RU" dirty="0" smtClean="0"/>
              <a:t>либо участвует, </a:t>
            </a:r>
            <a:r>
              <a:rPr lang="en-US" dirty="0" smtClean="0"/>
              <a:t> </a:t>
            </a:r>
            <a:r>
              <a:rPr lang="ru-RU" dirty="0" smtClean="0"/>
              <a:t>либо нет: </a:t>
            </a:r>
            <a:br>
              <a:rPr lang="ru-RU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26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18" y="2067935"/>
            <a:ext cx="11432732" cy="28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6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Запоминание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Мы начинали с рекуррентной формулы, выражающей задачи </a:t>
            </a:r>
            <a:r>
              <a:rPr lang="ru-RU" dirty="0" smtClean="0"/>
              <a:t>большего размера </a:t>
            </a:r>
            <a:r>
              <a:rPr lang="ru-RU" dirty="0"/>
              <a:t>через меньшие. Она использовалась для заполнения таблицы решений снизу вверх, от подзадач меньшего размера к большим. </a:t>
            </a:r>
            <a:endParaRPr lang="en-US" dirty="0" smtClean="0"/>
          </a:p>
          <a:p>
            <a:r>
              <a:rPr lang="ru-RU" dirty="0" smtClean="0"/>
              <a:t>Р</a:t>
            </a:r>
            <a:r>
              <a:rPr lang="ru-RU" dirty="0" smtClean="0"/>
              <a:t>екурсивный </a:t>
            </a:r>
            <a:r>
              <a:rPr lang="ru-RU" dirty="0"/>
              <a:t>алгоритм, соответствующий рекуррентной формуле, может быть неэффективным, так как одни и те же подзадачи будут решаться снова и снова.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его можно усовершенствовать</a:t>
            </a:r>
            <a:r>
              <a:rPr lang="ru-RU" dirty="0" smtClean="0"/>
              <a:t>, запоминая результаты предыдущих </a:t>
            </a:r>
            <a:r>
              <a:rPr lang="ru-RU" dirty="0"/>
              <a:t>рекурсивных вызовов и используя </a:t>
            </a:r>
            <a:r>
              <a:rPr lang="ru-RU" dirty="0" smtClean="0"/>
              <a:t>их при </a:t>
            </a:r>
            <a:r>
              <a:rPr lang="ru-RU" dirty="0"/>
              <a:t>повторных вызовах с тем же входом.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96" y="2553086"/>
            <a:ext cx="10515600" cy="24099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вычислять значения </a:t>
            </a:r>
            <a:r>
              <a:rPr lang="ru-RU" dirty="0" err="1"/>
              <a:t>dist</a:t>
            </a:r>
            <a:r>
              <a:rPr lang="ru-RU" dirty="0"/>
              <a:t> для вершин в порядке их топологической </a:t>
            </a:r>
            <a:r>
              <a:rPr lang="ru-RU" dirty="0" smtClean="0"/>
              <a:t>сортировки (</a:t>
            </a:r>
            <a:r>
              <a:rPr lang="ru-RU" dirty="0"/>
              <a:t>слева </a:t>
            </a:r>
            <a:r>
              <a:rPr lang="ru-RU" dirty="0" smtClean="0"/>
              <a:t>направо), </a:t>
            </a:r>
            <a:r>
              <a:rPr lang="ru-RU" dirty="0"/>
              <a:t>то при обработке вершины </a:t>
            </a:r>
            <a:r>
              <a:rPr lang="ru-RU" i="1" dirty="0"/>
              <a:t>v </a:t>
            </a:r>
            <a:r>
              <a:rPr lang="ru-RU" dirty="0"/>
              <a:t>всё, что нужно </a:t>
            </a:r>
            <a:r>
              <a:rPr lang="ru-RU" dirty="0" smtClean="0"/>
              <a:t>для вычисления </a:t>
            </a:r>
            <a:r>
              <a:rPr lang="ru-RU" dirty="0" err="1"/>
              <a:t>dist</a:t>
            </a:r>
            <a:r>
              <a:rPr lang="ru-RU" dirty="0"/>
              <a:t>[</a:t>
            </a:r>
            <a:r>
              <a:rPr lang="ru-RU" i="1" dirty="0"/>
              <a:t>v</a:t>
            </a:r>
            <a:r>
              <a:rPr lang="ru-RU" dirty="0"/>
              <a:t>], уже известно.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весь массив </a:t>
            </a:r>
            <a:r>
              <a:rPr lang="ru-RU" dirty="0" err="1"/>
              <a:t>dist</a:t>
            </a:r>
            <a:r>
              <a:rPr lang="ru-RU" dirty="0"/>
              <a:t> </a:t>
            </a:r>
            <a:r>
              <a:rPr lang="ru-RU" dirty="0" smtClean="0"/>
              <a:t>можно заполнить </a:t>
            </a:r>
            <a:r>
              <a:rPr lang="ru-RU" dirty="0"/>
              <a:t>за один проход по всем вершинам: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96" y="4842817"/>
            <a:ext cx="9753600" cy="181927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/>
          <a:srcRect l="50554"/>
          <a:stretch/>
        </p:blipFill>
        <p:spPr>
          <a:xfrm>
            <a:off x="3390180" y="0"/>
            <a:ext cx="5524984" cy="2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298750"/>
            <a:ext cx="10515600" cy="308280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/>
              <a:t>случае задачи о рюкзаке (с повторениями) такой алгоритм мог </a:t>
            </a:r>
            <a:r>
              <a:rPr lang="ru-RU" dirty="0" smtClean="0"/>
              <a:t>бы использовать хеш-таблицу </a:t>
            </a:r>
            <a:r>
              <a:rPr lang="ru-RU" dirty="0"/>
              <a:t>для хранения вычисленных</a:t>
            </a:r>
            <a:br>
              <a:rPr lang="ru-RU" dirty="0"/>
            </a:br>
            <a:r>
              <a:rPr lang="ru-RU" dirty="0"/>
              <a:t>ранее значений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·</a:t>
            </a:r>
            <a:r>
              <a:rPr lang="ru-RU" dirty="0"/>
              <a:t>].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запросе значения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] сначала </a:t>
            </a:r>
            <a:r>
              <a:rPr lang="ru-RU" dirty="0" smtClean="0"/>
              <a:t>проверялось бы</a:t>
            </a:r>
            <a:r>
              <a:rPr lang="ru-RU" dirty="0"/>
              <a:t>, не присутствует ли оно уже в таблице, и только при его отсутствии</a:t>
            </a:r>
            <a:br>
              <a:rPr lang="ru-RU" dirty="0"/>
            </a:br>
            <a:r>
              <a:rPr lang="ru-RU" dirty="0"/>
              <a:t>производилось бы вычисление. Такой приём называется </a:t>
            </a:r>
            <a:r>
              <a:rPr lang="ru-RU" dirty="0" smtClean="0"/>
              <a:t> </a:t>
            </a:r>
            <a:r>
              <a:rPr lang="ru-RU" i="1" dirty="0" smtClean="0"/>
              <a:t>запоминанием </a:t>
            </a:r>
            <a:r>
              <a:rPr lang="ru-RU" dirty="0" smtClean="0"/>
              <a:t>(</a:t>
            </a:r>
            <a:r>
              <a:rPr lang="ru-RU" dirty="0" err="1" smtClean="0"/>
              <a:t>memoization</a:t>
            </a:r>
            <a:r>
              <a:rPr lang="ru-RU" dirty="0"/>
              <a:t>).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1" y="3160413"/>
            <a:ext cx="10470196" cy="33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73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64" y="298750"/>
            <a:ext cx="11083505" cy="639534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Этот </a:t>
            </a:r>
            <a:r>
              <a:rPr lang="ru-RU" dirty="0"/>
              <a:t>алгоритм никогда не решает дважды одну подзадачу. Его время </a:t>
            </a:r>
            <a:r>
              <a:rPr lang="ru-RU" dirty="0" smtClean="0"/>
              <a:t>работы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 err="1"/>
              <a:t>nW</a:t>
            </a:r>
            <a:r>
              <a:rPr lang="ru-RU" dirty="0"/>
              <a:t>), как и при использовании динамического </a:t>
            </a:r>
            <a:r>
              <a:rPr lang="ru-RU" dirty="0" smtClean="0"/>
              <a:t>программирования без </a:t>
            </a:r>
            <a:r>
              <a:rPr lang="ru-RU" dirty="0"/>
              <a:t>запоминания.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постоянный множитель, скрытый в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·</a:t>
            </a:r>
            <a:r>
              <a:rPr lang="ru-RU" dirty="0"/>
              <a:t>), при </a:t>
            </a:r>
            <a:r>
              <a:rPr lang="ru-RU" dirty="0" smtClean="0"/>
              <a:t>использовании </a:t>
            </a:r>
            <a:r>
              <a:rPr lang="ru-RU" dirty="0"/>
              <a:t>рекурсии больше, чем в случае динамического </a:t>
            </a:r>
            <a:r>
              <a:rPr lang="ru-RU" dirty="0" smtClean="0"/>
              <a:t>программирования (</a:t>
            </a:r>
            <a:r>
              <a:rPr lang="ru-RU" dirty="0"/>
              <a:t>из-за дополнительных проверок и накладных расходов при реализации</a:t>
            </a:r>
            <a:br>
              <a:rPr lang="ru-RU" dirty="0"/>
            </a:br>
            <a:r>
              <a:rPr lang="ru-RU" dirty="0"/>
              <a:t>рекурсии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</a:t>
            </a:r>
            <a:r>
              <a:rPr lang="ru-RU" dirty="0"/>
              <a:t>некоторых случаях, однако, запоминание себя </a:t>
            </a:r>
            <a:r>
              <a:rPr lang="ru-RU" dirty="0" smtClean="0"/>
              <a:t>оправдывает: </a:t>
            </a:r>
            <a:r>
              <a:rPr lang="ru-RU" dirty="0"/>
              <a:t>при динамическом программировании решаются все подзадачи, </a:t>
            </a:r>
            <a:r>
              <a:rPr lang="ru-RU" dirty="0" smtClean="0"/>
              <a:t>которые </a:t>
            </a:r>
            <a:r>
              <a:rPr lang="ru-RU" dirty="0"/>
              <a:t>потенциально могли бы понадобиться, а при запоминании –– </a:t>
            </a:r>
            <a:r>
              <a:rPr lang="ru-RU" dirty="0" smtClean="0"/>
              <a:t>только </a:t>
            </a:r>
            <a:r>
              <a:rPr lang="ru-RU" dirty="0"/>
              <a:t>те, которые реально понадобились.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пусть </a:t>
            </a:r>
            <a:r>
              <a:rPr lang="ru-RU" i="1" dirty="0"/>
              <a:t>W </a:t>
            </a:r>
            <a:r>
              <a:rPr lang="ru-RU" dirty="0"/>
              <a:t>и все веса </a:t>
            </a:r>
            <a:r>
              <a:rPr lang="ru-RU" i="1" dirty="0" err="1" smtClean="0"/>
              <a:t>w</a:t>
            </a:r>
            <a:r>
              <a:rPr lang="ru-RU" i="1" baseline="-25000" dirty="0" err="1" smtClean="0"/>
              <a:t>i</a:t>
            </a:r>
            <a:r>
              <a:rPr lang="ru-RU" i="1" dirty="0" smtClean="0"/>
              <a:t> </a:t>
            </a:r>
            <a:r>
              <a:rPr lang="ru-RU" dirty="0" smtClean="0"/>
              <a:t>кратны </a:t>
            </a:r>
            <a:r>
              <a:rPr lang="ru-RU" dirty="0"/>
              <a:t>100. Тогда подзадача </a:t>
            </a:r>
            <a:r>
              <a:rPr lang="ru-RU" i="1" dirty="0"/>
              <a:t>K</a:t>
            </a:r>
            <a:r>
              <a:rPr lang="ru-RU" dirty="0"/>
              <a:t>[</a:t>
            </a:r>
            <a:r>
              <a:rPr lang="ru-RU" i="1" dirty="0"/>
              <a:t>w</a:t>
            </a:r>
            <a:r>
              <a:rPr lang="ru-RU" dirty="0"/>
              <a:t>] бесполезна, если </a:t>
            </a:r>
            <a:r>
              <a:rPr lang="ru-RU" i="1" dirty="0"/>
              <a:t>w </a:t>
            </a:r>
            <a:r>
              <a:rPr lang="ru-RU" dirty="0"/>
              <a:t>не делится на </a:t>
            </a:r>
            <a:r>
              <a:rPr lang="ru-RU" dirty="0" smtClean="0"/>
              <a:t>100.</a:t>
            </a:r>
          </a:p>
          <a:p>
            <a:r>
              <a:rPr lang="ru-RU" dirty="0" smtClean="0"/>
              <a:t>Рекурсивный </a:t>
            </a:r>
            <a:r>
              <a:rPr lang="ru-RU" dirty="0"/>
              <a:t>алгоритм с запоминанием даже не будет рассматривать эти</a:t>
            </a:r>
            <a:br>
              <a:rPr lang="ru-RU" dirty="0"/>
            </a:br>
            <a:r>
              <a:rPr lang="ru-RU" dirty="0"/>
              <a:t>лишние клетки в таблице.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39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Произведение матриц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ru-RU" dirty="0"/>
              <a:t>нам необходимо вычислить произведение </a:t>
            </a:r>
            <a:r>
              <a:rPr lang="ru-RU" i="1" dirty="0"/>
              <a:t>A × B × C × D </a:t>
            </a:r>
            <a:r>
              <a:rPr lang="ru-RU" dirty="0"/>
              <a:t>четырёх </a:t>
            </a:r>
            <a:r>
              <a:rPr lang="ru-RU" dirty="0" smtClean="0"/>
              <a:t>матриц </a:t>
            </a:r>
            <a:r>
              <a:rPr lang="ru-RU" dirty="0"/>
              <a:t>размеров 50 </a:t>
            </a:r>
            <a:r>
              <a:rPr lang="ru-RU" i="1" dirty="0"/>
              <a:t>× </a:t>
            </a:r>
            <a:r>
              <a:rPr lang="ru-RU" dirty="0"/>
              <a:t>20, 20 </a:t>
            </a:r>
            <a:r>
              <a:rPr lang="ru-RU" i="1" dirty="0"/>
              <a:t>× </a:t>
            </a:r>
            <a:r>
              <a:rPr lang="ru-RU" dirty="0"/>
              <a:t>1, 1 </a:t>
            </a:r>
            <a:r>
              <a:rPr lang="ru-RU" i="1" dirty="0"/>
              <a:t>× </a:t>
            </a:r>
            <a:r>
              <a:rPr lang="ru-RU" dirty="0"/>
              <a:t>10 и 10 </a:t>
            </a:r>
            <a:r>
              <a:rPr lang="ru-RU" i="1" dirty="0"/>
              <a:t>× </a:t>
            </a:r>
            <a:r>
              <a:rPr lang="ru-RU" dirty="0" smtClean="0"/>
              <a:t>100. </a:t>
            </a:r>
            <a:r>
              <a:rPr lang="ru-RU" dirty="0"/>
              <a:t>Для этого </a:t>
            </a:r>
            <a:r>
              <a:rPr lang="ru-RU" dirty="0" smtClean="0"/>
              <a:t>нужно умножать </a:t>
            </a:r>
            <a:r>
              <a:rPr lang="ru-RU" dirty="0"/>
              <a:t>матрицы попарно в каком-то порядке.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38" y="3185077"/>
            <a:ext cx="7134584" cy="32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2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15" y="3864634"/>
            <a:ext cx="10515600" cy="2993366"/>
          </a:xfrm>
        </p:spPr>
        <p:txBody>
          <a:bodyPr>
            <a:normAutofit/>
          </a:bodyPr>
          <a:lstStyle/>
          <a:p>
            <a:r>
              <a:rPr lang="ru-RU" dirty="0" smtClean="0"/>
              <a:t>Матричное умножение </a:t>
            </a:r>
            <a:r>
              <a:rPr lang="ru-RU" dirty="0"/>
              <a:t>не является </a:t>
            </a:r>
            <a:r>
              <a:rPr lang="ru-RU" i="1" dirty="0" smtClean="0"/>
              <a:t>коммутативным</a:t>
            </a:r>
            <a:r>
              <a:rPr lang="ru-RU" dirty="0" smtClean="0"/>
              <a:t>, но является </a:t>
            </a:r>
            <a:r>
              <a:rPr lang="ru-RU" i="1" dirty="0"/>
              <a:t>ассоциативным </a:t>
            </a:r>
            <a:r>
              <a:rPr lang="ru-RU" dirty="0"/>
              <a:t>(</a:t>
            </a:r>
            <a:r>
              <a:rPr lang="ru-RU" i="1" dirty="0"/>
              <a:t>A× </a:t>
            </a:r>
            <a:r>
              <a:rPr lang="ru-RU" dirty="0"/>
              <a:t>(</a:t>
            </a:r>
            <a:r>
              <a:rPr lang="ru-RU" i="1" dirty="0"/>
              <a:t>B × C</a:t>
            </a:r>
            <a:r>
              <a:rPr lang="ru-RU" dirty="0"/>
              <a:t>) = (</a:t>
            </a:r>
            <a:r>
              <a:rPr lang="ru-RU" i="1" dirty="0"/>
              <a:t>A× B</a:t>
            </a:r>
            <a:r>
              <a:rPr lang="ru-RU" dirty="0"/>
              <a:t>) </a:t>
            </a:r>
            <a:r>
              <a:rPr lang="ru-RU" i="1" dirty="0"/>
              <a:t>× C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мы </a:t>
            </a:r>
            <a:r>
              <a:rPr lang="ru-RU" dirty="0" smtClean="0"/>
              <a:t>можем </a:t>
            </a:r>
            <a:r>
              <a:rPr lang="ru-RU" dirty="0"/>
              <a:t>выбирать, в каком порядке </a:t>
            </a:r>
            <a:r>
              <a:rPr lang="ru-RU" dirty="0" smtClean="0"/>
              <a:t>перемножать </a:t>
            </a:r>
            <a:r>
              <a:rPr lang="ru-RU" dirty="0"/>
              <a:t>матрицы (или, что то же самое,</a:t>
            </a:r>
            <a:br>
              <a:rPr lang="ru-RU" dirty="0"/>
            </a:br>
            <a:r>
              <a:rPr lang="ru-RU" dirty="0"/>
              <a:t>как расставить скобки). </a:t>
            </a:r>
            <a:endParaRPr lang="ru-RU" dirty="0" smtClean="0"/>
          </a:p>
          <a:p>
            <a:r>
              <a:rPr lang="ru-RU" dirty="0" smtClean="0"/>
              <a:t>Важен </a:t>
            </a:r>
            <a:r>
              <a:rPr lang="ru-RU" dirty="0"/>
              <a:t>ли тут порядок?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708" y="467756"/>
            <a:ext cx="7134584" cy="32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6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60" y="324629"/>
            <a:ext cx="10997242" cy="2125273"/>
          </a:xfrm>
        </p:spPr>
        <p:txBody>
          <a:bodyPr/>
          <a:lstStyle/>
          <a:p>
            <a:r>
              <a:rPr lang="ru-RU" dirty="0" smtClean="0"/>
              <a:t>Обычная </a:t>
            </a:r>
            <a:r>
              <a:rPr lang="ru-RU" dirty="0"/>
              <a:t>формула для произведения матриц </a:t>
            </a:r>
            <a:r>
              <a:rPr lang="ru-RU" i="1" dirty="0"/>
              <a:t>m × n </a:t>
            </a:r>
            <a:r>
              <a:rPr lang="ru-RU" dirty="0"/>
              <a:t>и </a:t>
            </a:r>
            <a:r>
              <a:rPr lang="ru-RU" i="1" dirty="0"/>
              <a:t>n × p </a:t>
            </a:r>
            <a:r>
              <a:rPr lang="ru-RU" dirty="0" smtClean="0"/>
              <a:t>использует </a:t>
            </a:r>
            <a:r>
              <a:rPr lang="ru-RU" i="1" dirty="0" smtClean="0"/>
              <a:t>O</a:t>
            </a:r>
            <a:r>
              <a:rPr lang="ru-RU" dirty="0" smtClean="0"/>
              <a:t>(</a:t>
            </a:r>
            <a:r>
              <a:rPr lang="ru-RU" i="1" dirty="0" err="1" smtClean="0"/>
              <a:t>mnp</a:t>
            </a:r>
            <a:r>
              <a:rPr lang="ru-RU" dirty="0"/>
              <a:t>) арифметических операций. Считая, что нужно ровно </a:t>
            </a:r>
            <a:r>
              <a:rPr lang="ru-RU" i="1" dirty="0" err="1"/>
              <a:t>mnp</a:t>
            </a:r>
            <a:r>
              <a:rPr lang="ru-RU" i="1" dirty="0"/>
              <a:t> </a:t>
            </a:r>
            <a:r>
              <a:rPr lang="ru-RU" dirty="0"/>
              <a:t>операций</a:t>
            </a:r>
            <a:r>
              <a:rPr lang="ru-RU" dirty="0" smtClean="0"/>
              <a:t>, сравним </a:t>
            </a:r>
            <a:r>
              <a:rPr lang="ru-RU" dirty="0"/>
              <a:t>несколько разных способов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вычисления </a:t>
            </a:r>
            <a:r>
              <a:rPr lang="ru-RU" i="1" dirty="0"/>
              <a:t>A× B × C × D</a:t>
            </a:r>
            <a:r>
              <a:rPr lang="ru-RU" dirty="0"/>
              <a:t>: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" y="1987125"/>
            <a:ext cx="11273378" cy="17567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85405"/>
            <a:ext cx="10515600" cy="219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Видно, что порядок умножения сильно влияет на итоговое количество операций. </a:t>
            </a:r>
          </a:p>
          <a:p>
            <a:r>
              <a:rPr lang="ru-RU" dirty="0" smtClean="0"/>
              <a:t>Более того, жадный алгоритм (выбирающий каждый раз две матрицы, которые дешевле всего перемножить), приведёт нас ко второму варианту, далёкому от оптимума.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17" y="221112"/>
            <a:ext cx="10515600" cy="33933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же найти оптимальный порядок перемножения матриц </a:t>
            </a:r>
            <a:r>
              <a:rPr lang="ru-RU" i="1" dirty="0"/>
              <a:t>A</a:t>
            </a:r>
            <a:r>
              <a:rPr lang="ru-RU" dirty="0"/>
              <a:t>1, </a:t>
            </a:r>
            <a:r>
              <a:rPr lang="ru-RU" i="1" dirty="0"/>
              <a:t>A</a:t>
            </a:r>
            <a:r>
              <a:rPr lang="ru-RU" dirty="0"/>
              <a:t>2</a:t>
            </a:r>
            <a:r>
              <a:rPr lang="ru-RU" dirty="0" smtClean="0"/>
              <a:t>,…‌</a:t>
            </a:r>
            <a:r>
              <a:rPr lang="ru-RU" dirty="0"/>
              <a:t>, </a:t>
            </a:r>
            <a:r>
              <a:rPr lang="ru-RU" i="1" dirty="0" err="1" smtClean="0"/>
              <a:t>An</a:t>
            </a:r>
            <a:r>
              <a:rPr lang="ru-RU" i="1" dirty="0" smtClean="0"/>
              <a:t> </a:t>
            </a:r>
            <a:r>
              <a:rPr lang="ru-RU" dirty="0" smtClean="0"/>
              <a:t>размеров </a:t>
            </a:r>
            <a:r>
              <a:rPr lang="ru-RU" i="1" dirty="0"/>
              <a:t>m</a:t>
            </a:r>
            <a:r>
              <a:rPr lang="ru-RU" baseline="-25000" dirty="0"/>
              <a:t>0</a:t>
            </a:r>
            <a:r>
              <a:rPr lang="ru-RU" dirty="0"/>
              <a:t> </a:t>
            </a:r>
            <a:r>
              <a:rPr lang="ru-RU" i="1" dirty="0"/>
              <a:t>× m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i="1" dirty="0"/>
              <a:t>m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ru-RU" i="1" dirty="0"/>
              <a:t>× m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dirty="0" smtClean="0"/>
              <a:t>…‌</a:t>
            </a:r>
            <a:r>
              <a:rPr lang="ru-RU" dirty="0"/>
              <a:t>, </a:t>
            </a:r>
            <a:r>
              <a:rPr lang="ru-RU" i="1" dirty="0"/>
              <a:t>m</a:t>
            </a:r>
            <a:r>
              <a:rPr lang="ru-RU" i="1" baseline="-25000" dirty="0"/>
              <a:t>n-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ru-RU" i="1" dirty="0"/>
              <a:t>× </a:t>
            </a:r>
            <a:r>
              <a:rPr lang="ru-RU" i="1" dirty="0" err="1"/>
              <a:t>m</a:t>
            </a:r>
            <a:r>
              <a:rPr lang="ru-RU" i="1" baseline="-25000" dirty="0" err="1"/>
              <a:t>n</a:t>
            </a:r>
            <a:r>
              <a:rPr lang="ru-RU" i="1" baseline="-25000" dirty="0"/>
              <a:t> </a:t>
            </a:r>
            <a:r>
              <a:rPr lang="ru-RU" dirty="0"/>
              <a:t>соответственно? </a:t>
            </a:r>
            <a:endParaRPr lang="ru-RU" dirty="0" smtClean="0"/>
          </a:p>
          <a:p>
            <a:r>
              <a:rPr lang="ru-RU" dirty="0" smtClean="0"/>
              <a:t>Порядок операций можно </a:t>
            </a:r>
            <a:r>
              <a:rPr lang="ru-RU" dirty="0"/>
              <a:t>изобразить двоичным деревом, листьям которого будут </a:t>
            </a:r>
            <a:r>
              <a:rPr lang="ru-RU" dirty="0" smtClean="0"/>
              <a:t>соответствовать </a:t>
            </a:r>
            <a:r>
              <a:rPr lang="ru-RU" dirty="0"/>
              <a:t>исходные матрицы, корню –– результат, а внутренним вершинам (у них</a:t>
            </a:r>
            <a:r>
              <a:rPr lang="ru-RU" dirty="0" smtClean="0"/>
              <a:t> </a:t>
            </a:r>
            <a:r>
              <a:rPr lang="ru-RU" dirty="0"/>
              <a:t>два </a:t>
            </a:r>
            <a:r>
              <a:rPr lang="ru-RU" dirty="0" smtClean="0"/>
              <a:t>потомка) </a:t>
            </a:r>
            <a:r>
              <a:rPr lang="ru-RU" dirty="0"/>
              <a:t>–– промежуточные </a:t>
            </a:r>
            <a:r>
              <a:rPr lang="ru-RU" dirty="0" smtClean="0"/>
              <a:t>результаты. </a:t>
            </a:r>
          </a:p>
          <a:p>
            <a:r>
              <a:rPr lang="ru-RU" dirty="0" smtClean="0"/>
              <a:t>Количество </a:t>
            </a:r>
            <a:r>
              <a:rPr lang="ru-RU" dirty="0"/>
              <a:t>таких </a:t>
            </a:r>
            <a:r>
              <a:rPr lang="ru-RU" dirty="0" smtClean="0"/>
              <a:t>деревьев </a:t>
            </a:r>
            <a:r>
              <a:rPr lang="ru-RU" dirty="0"/>
              <a:t>с </a:t>
            </a:r>
            <a:r>
              <a:rPr lang="ru-RU" i="1" dirty="0"/>
              <a:t>n </a:t>
            </a:r>
            <a:r>
              <a:rPr lang="ru-RU" dirty="0"/>
              <a:t>листьями зависит от </a:t>
            </a:r>
            <a:r>
              <a:rPr lang="ru-RU" i="1" dirty="0"/>
              <a:t>n </a:t>
            </a:r>
            <a:r>
              <a:rPr lang="ru-RU" dirty="0" smtClean="0"/>
              <a:t>экспоненциально, поэтому их </a:t>
            </a:r>
            <a:r>
              <a:rPr lang="ru-RU" dirty="0"/>
              <a:t>перебирать долго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64" y="3467206"/>
            <a:ext cx="8035505" cy="29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1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07" y="3666465"/>
            <a:ext cx="10515600" cy="207010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Поддеревья </a:t>
            </a:r>
            <a:r>
              <a:rPr lang="ru-RU" dirty="0"/>
              <a:t>оптимального дерева оптимальны. </a:t>
            </a:r>
            <a:endParaRPr lang="ru-RU" dirty="0" smtClean="0"/>
          </a:p>
          <a:p>
            <a:r>
              <a:rPr lang="ru-RU" dirty="0" smtClean="0"/>
              <a:t>Какие подзадачи </a:t>
            </a:r>
            <a:r>
              <a:rPr lang="ru-RU" dirty="0"/>
              <a:t>соответствуют поддеревьям? Ими оказываются </a:t>
            </a:r>
            <a:r>
              <a:rPr lang="ru-RU" dirty="0" smtClean="0"/>
              <a:t>произведения </a:t>
            </a:r>
            <a:r>
              <a:rPr lang="ru-RU" i="1" dirty="0" err="1" smtClean="0"/>
              <a:t>A</a:t>
            </a:r>
            <a:r>
              <a:rPr lang="ru-RU" i="1" baseline="-25000" dirty="0" err="1" smtClean="0"/>
              <a:t>i</a:t>
            </a:r>
            <a:r>
              <a:rPr lang="ru-RU" i="1" dirty="0" smtClean="0"/>
              <a:t> </a:t>
            </a:r>
            <a:r>
              <a:rPr lang="ru-RU" i="1" dirty="0"/>
              <a:t>× A</a:t>
            </a:r>
            <a:r>
              <a:rPr lang="ru-RU" i="1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 </a:t>
            </a:r>
            <a:r>
              <a:rPr lang="ru-RU" i="1" dirty="0" smtClean="0"/>
              <a:t>× … </a:t>
            </a:r>
            <a:r>
              <a:rPr lang="ru-RU" dirty="0"/>
              <a:t>‌ </a:t>
            </a:r>
            <a:r>
              <a:rPr lang="ru-RU" i="1" dirty="0"/>
              <a:t>× </a:t>
            </a:r>
            <a:r>
              <a:rPr lang="ru-RU" i="1" dirty="0" err="1"/>
              <a:t>A</a:t>
            </a:r>
            <a:r>
              <a:rPr lang="ru-RU" i="1" baseline="-25000" dirty="0" err="1"/>
              <a:t>j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Следуя </a:t>
            </a:r>
            <a:r>
              <a:rPr lang="ru-RU" dirty="0"/>
              <a:t>этой схеме, для 1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i="1" dirty="0"/>
              <a:t>i </a:t>
            </a:r>
            <a:r>
              <a:rPr lang="en-US" i="1" dirty="0" smtClean="0"/>
              <a:t>&lt;=</a:t>
            </a:r>
            <a:r>
              <a:rPr lang="ru-RU" dirty="0" smtClean="0"/>
              <a:t> </a:t>
            </a:r>
            <a:r>
              <a:rPr lang="ru-RU" i="1" dirty="0"/>
              <a:t>j </a:t>
            </a:r>
            <a:r>
              <a:rPr lang="en-US" i="1" dirty="0" smtClean="0"/>
              <a:t>&lt;=</a:t>
            </a:r>
            <a:r>
              <a:rPr lang="ru-RU" dirty="0" smtClean="0"/>
              <a:t> </a:t>
            </a:r>
            <a:r>
              <a:rPr lang="ru-RU" i="1" dirty="0"/>
              <a:t>n </a:t>
            </a:r>
            <a:r>
              <a:rPr lang="ru-RU" dirty="0" smtClean="0"/>
              <a:t>положим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7" y="5822830"/>
            <a:ext cx="11319090" cy="664234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54" y="361697"/>
            <a:ext cx="8035505" cy="29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85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68" y="2124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Размер </a:t>
            </a:r>
            <a:r>
              <a:rPr lang="ru-RU" dirty="0"/>
              <a:t>подзадачи –– это количество матричных операций, то есть </a:t>
            </a:r>
            <a:r>
              <a:rPr lang="ru-RU" i="1" dirty="0"/>
              <a:t>j - </a:t>
            </a:r>
            <a:r>
              <a:rPr lang="ru-RU" i="1" dirty="0" smtClean="0"/>
              <a:t>i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</a:t>
            </a:r>
            <a:r>
              <a:rPr lang="en-US" dirty="0" smtClean="0"/>
              <a:t> </a:t>
            </a:r>
            <a:r>
              <a:rPr lang="ru-RU" i="1" dirty="0" smtClean="0"/>
              <a:t>i </a:t>
            </a:r>
            <a:r>
              <a:rPr lang="ru-RU" dirty="0"/>
              <a:t>= </a:t>
            </a:r>
            <a:r>
              <a:rPr lang="ru-RU" i="1" dirty="0"/>
              <a:t>j </a:t>
            </a:r>
            <a:r>
              <a:rPr lang="ru-RU" dirty="0"/>
              <a:t>перемножать ничего не надо: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i</a:t>
            </a:r>
            <a:r>
              <a:rPr lang="ru-RU" dirty="0"/>
              <a:t>]= 0.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i="1" dirty="0"/>
              <a:t>j &gt; i </a:t>
            </a:r>
            <a:r>
              <a:rPr lang="ru-RU" dirty="0"/>
              <a:t>рассмотрим </a:t>
            </a:r>
            <a:r>
              <a:rPr lang="ru-RU" dirty="0" smtClean="0"/>
              <a:t>оптимальное </a:t>
            </a:r>
            <a:r>
              <a:rPr lang="ru-RU" dirty="0"/>
              <a:t>поддерево для вычисления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двух его поддеревьях </a:t>
            </a:r>
            <a:r>
              <a:rPr lang="ru-RU" dirty="0" smtClean="0"/>
              <a:t>вычисляются</a:t>
            </a:r>
            <a:r>
              <a:rPr lang="en-US" dirty="0" smtClean="0"/>
              <a:t> </a:t>
            </a:r>
            <a:r>
              <a:rPr lang="ru-RU" i="1" dirty="0" err="1" smtClean="0"/>
              <a:t>A</a:t>
            </a:r>
            <a:r>
              <a:rPr lang="ru-RU" i="1" baseline="-25000" dirty="0" err="1" smtClean="0"/>
              <a:t>i</a:t>
            </a:r>
            <a:r>
              <a:rPr lang="ru-RU" i="1" dirty="0" smtClean="0"/>
              <a:t> ×</a:t>
            </a:r>
            <a:r>
              <a:rPr lang="en-US" i="1" dirty="0" smtClean="0"/>
              <a:t>…</a:t>
            </a:r>
            <a:r>
              <a:rPr lang="ru-RU" i="1" dirty="0" smtClean="0"/>
              <a:t>× </a:t>
            </a:r>
            <a:r>
              <a:rPr lang="ru-RU" i="1" dirty="0" err="1"/>
              <a:t>A</a:t>
            </a:r>
            <a:r>
              <a:rPr lang="ru-RU" i="1" baseline="-25000" dirty="0" err="1"/>
              <a:t>k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i="1" dirty="0"/>
              <a:t>A</a:t>
            </a:r>
            <a:r>
              <a:rPr lang="ru-RU" i="1" baseline="-25000" dirty="0"/>
              <a:t>k</a:t>
            </a:r>
            <a:r>
              <a:rPr lang="ru-RU" baseline="-25000" dirty="0"/>
              <a:t>+1</a:t>
            </a:r>
            <a:r>
              <a:rPr lang="ru-RU" dirty="0"/>
              <a:t> </a:t>
            </a:r>
            <a:r>
              <a:rPr lang="ru-RU" i="1" dirty="0" smtClean="0"/>
              <a:t>×</a:t>
            </a:r>
            <a:r>
              <a:rPr lang="en-US" i="1" dirty="0" smtClean="0"/>
              <a:t>…</a:t>
            </a:r>
            <a:r>
              <a:rPr lang="ru-RU" i="1" dirty="0" smtClean="0"/>
              <a:t>× </a:t>
            </a:r>
            <a:r>
              <a:rPr lang="ru-RU" i="1" dirty="0" err="1"/>
              <a:t>A</a:t>
            </a:r>
            <a:r>
              <a:rPr lang="ru-RU" i="1" baseline="-25000" dirty="0" err="1"/>
              <a:t>j</a:t>
            </a:r>
            <a:r>
              <a:rPr lang="ru-RU" i="1" dirty="0"/>
              <a:t> </a:t>
            </a:r>
            <a:r>
              <a:rPr lang="ru-RU" dirty="0"/>
              <a:t>для некоторого </a:t>
            </a:r>
            <a:r>
              <a:rPr lang="ru-RU" i="1" dirty="0"/>
              <a:t>k </a:t>
            </a:r>
            <a:r>
              <a:rPr lang="ru-RU" dirty="0"/>
              <a:t>между </a:t>
            </a:r>
            <a:r>
              <a:rPr lang="ru-RU" i="1" dirty="0"/>
              <a:t>i </a:t>
            </a:r>
            <a:r>
              <a:rPr lang="ru-RU" dirty="0"/>
              <a:t>и </a:t>
            </a:r>
            <a:r>
              <a:rPr lang="ru-RU" i="1" dirty="0"/>
              <a:t>j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Стоимость всего</a:t>
            </a:r>
            <a:r>
              <a:rPr lang="en-US" dirty="0" smtClean="0"/>
              <a:t> </a:t>
            </a:r>
            <a:r>
              <a:rPr lang="ru-RU" dirty="0" smtClean="0"/>
              <a:t>поддерева </a:t>
            </a:r>
            <a:r>
              <a:rPr lang="ru-RU" dirty="0"/>
              <a:t>–– это сумма стоимостей двух частичных произведений и </a:t>
            </a:r>
            <a:r>
              <a:rPr lang="ru-RU" dirty="0" smtClean="0"/>
              <a:t>стоимости </a:t>
            </a:r>
            <a:r>
              <a:rPr lang="ru-RU" dirty="0"/>
              <a:t>их перемножения: </a:t>
            </a: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C</a:t>
            </a:r>
            <a:r>
              <a:rPr lang="ru-RU" dirty="0" smtClean="0"/>
              <a:t>[</a:t>
            </a:r>
            <a:r>
              <a:rPr lang="ru-RU" i="1" dirty="0" smtClean="0"/>
              <a:t>i</a:t>
            </a:r>
            <a:r>
              <a:rPr lang="ru-RU" dirty="0"/>
              <a:t>, </a:t>
            </a:r>
            <a:r>
              <a:rPr lang="ru-RU" i="1" dirty="0"/>
              <a:t>k</a:t>
            </a:r>
            <a:r>
              <a:rPr lang="ru-RU" dirty="0"/>
              <a:t>] +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k </a:t>
            </a:r>
            <a:r>
              <a:rPr lang="ru-RU" dirty="0"/>
              <a:t>+ 1, </a:t>
            </a:r>
            <a:r>
              <a:rPr lang="ru-RU" i="1" dirty="0"/>
              <a:t>j</a:t>
            </a:r>
            <a:r>
              <a:rPr lang="ru-RU" dirty="0"/>
              <a:t>] + </a:t>
            </a:r>
            <a:r>
              <a:rPr lang="ru-RU" i="1" dirty="0"/>
              <a:t>m</a:t>
            </a:r>
            <a:r>
              <a:rPr lang="ru-RU" i="1" baseline="-25000" dirty="0"/>
              <a:t>i-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ru-RU" i="1" dirty="0"/>
              <a:t>· </a:t>
            </a:r>
            <a:r>
              <a:rPr lang="ru-RU" i="1" dirty="0" err="1"/>
              <a:t>m</a:t>
            </a:r>
            <a:r>
              <a:rPr lang="ru-RU" i="1" baseline="-25000" dirty="0" err="1"/>
              <a:t>k</a:t>
            </a:r>
            <a:r>
              <a:rPr lang="ru-RU" i="1" dirty="0"/>
              <a:t> · </a:t>
            </a:r>
            <a:r>
              <a:rPr lang="ru-RU" i="1" dirty="0" err="1"/>
              <a:t>m</a:t>
            </a:r>
            <a:r>
              <a:rPr lang="ru-RU" i="1" baseline="-25000" dirty="0" err="1"/>
              <a:t>j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Нам </a:t>
            </a:r>
            <a:r>
              <a:rPr lang="ru-RU" dirty="0"/>
              <a:t>остаётся</a:t>
            </a:r>
            <a:r>
              <a:rPr lang="ru-RU" dirty="0"/>
              <a:t> </a:t>
            </a:r>
            <a:r>
              <a:rPr lang="ru-RU" dirty="0" smtClean="0"/>
              <a:t>найти </a:t>
            </a:r>
            <a:r>
              <a:rPr lang="ru-RU" i="1" dirty="0"/>
              <a:t>k</a:t>
            </a:r>
            <a:r>
              <a:rPr lang="ru-RU" dirty="0"/>
              <a:t>, для которого эта стоимость окажется минимальной: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0" y="4292240"/>
            <a:ext cx="11064177" cy="12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3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1" y="281497"/>
            <a:ext cx="10515600" cy="2461703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Получаем </a:t>
            </a:r>
            <a:r>
              <a:rPr lang="ru-RU" dirty="0"/>
              <a:t>такой алгоритм (в котором </a:t>
            </a:r>
            <a:r>
              <a:rPr lang="ru-RU" i="1" dirty="0"/>
              <a:t>s </a:t>
            </a:r>
            <a:r>
              <a:rPr lang="ru-RU" dirty="0"/>
              <a:t>–– размер подзадачи):</a:t>
            </a:r>
            <a:r>
              <a:rPr lang="ru-RU" dirty="0" smtClean="0"/>
              <a:t> </a:t>
            </a:r>
            <a:endParaRPr lang="en-GB" dirty="0" smtClean="0"/>
          </a:p>
          <a:p>
            <a:r>
              <a:rPr lang="ru-RU" dirty="0" smtClean="0"/>
              <a:t>Все </a:t>
            </a:r>
            <a:r>
              <a:rPr lang="ru-RU" dirty="0"/>
              <a:t>подзадачи образуют двумерную таблицу. Вычисление значения каждой ячейки требует времени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). Поэтому общее время работы </a:t>
            </a:r>
            <a:r>
              <a:rPr lang="ru-RU" dirty="0" smtClean="0"/>
              <a:t>алгоритма</a:t>
            </a:r>
            <a:r>
              <a:rPr lang="en-US" dirty="0" smtClean="0"/>
              <a:t> </a:t>
            </a:r>
            <a:r>
              <a:rPr lang="ru-RU" dirty="0" smtClean="0"/>
              <a:t>есть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baseline="30000" dirty="0"/>
              <a:t>3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8" y="2743200"/>
            <a:ext cx="10951909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2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коммивояжёра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9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Коммивояжёр должен посетить по разу каждый город из большого списка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вернуться </a:t>
            </a:r>
            <a:r>
              <a:rPr lang="ru-RU" dirty="0"/>
              <a:t>в свой родной город. </a:t>
            </a:r>
            <a:endParaRPr lang="en-US" dirty="0" smtClean="0"/>
          </a:p>
          <a:p>
            <a:r>
              <a:rPr lang="ru-RU" dirty="0" smtClean="0"/>
              <a:t>Он </a:t>
            </a:r>
            <a:r>
              <a:rPr lang="ru-RU" dirty="0"/>
              <a:t>знает расстояния между всеми </a:t>
            </a:r>
            <a:r>
              <a:rPr lang="ru-RU" dirty="0" smtClean="0"/>
              <a:t>парами</a:t>
            </a:r>
            <a:r>
              <a:rPr lang="en-US" dirty="0" smtClean="0"/>
              <a:t> </a:t>
            </a:r>
            <a:r>
              <a:rPr lang="ru-RU" dirty="0" smtClean="0"/>
              <a:t>городов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каком порядке лучше всего посещать города, </a:t>
            </a:r>
            <a:r>
              <a:rPr lang="ru-RU" dirty="0" smtClean="0"/>
              <a:t>чтобы</a:t>
            </a:r>
            <a:r>
              <a:rPr lang="en-US" dirty="0" smtClean="0"/>
              <a:t> </a:t>
            </a:r>
            <a:r>
              <a:rPr lang="ru-RU" dirty="0" smtClean="0"/>
              <a:t>минимизировать </a:t>
            </a:r>
            <a:r>
              <a:rPr lang="ru-RU" dirty="0"/>
              <a:t>пройденное расстояние?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53" y="3962280"/>
            <a:ext cx="3400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Алгоритм </a:t>
            </a:r>
            <a:r>
              <a:rPr lang="ru-RU" dirty="0"/>
              <a:t>рассматривает </a:t>
            </a:r>
            <a:r>
              <a:rPr lang="ru-RU" i="1" dirty="0"/>
              <a:t>подзадачи </a:t>
            </a:r>
            <a:r>
              <a:rPr lang="en-GB" dirty="0"/>
              <a:t>{</a:t>
            </a:r>
            <a:r>
              <a:rPr lang="ru-RU" dirty="0" err="1" smtClean="0"/>
              <a:t>dist</a:t>
            </a:r>
            <a:r>
              <a:rPr lang="ru-RU" dirty="0" smtClean="0"/>
              <a:t>[u</a:t>
            </a:r>
            <a:r>
              <a:rPr lang="ru-RU" dirty="0"/>
              <a:t>]: </a:t>
            </a:r>
            <a:r>
              <a:rPr lang="ru-RU" i="1" dirty="0"/>
              <a:t>u </a:t>
            </a:r>
            <a:r>
              <a:rPr lang="ru-RU" i="1" dirty="0" smtClean="0">
                <a:sym typeface="Symbol" panose="05050102010706020507" pitchFamily="18" charset="2"/>
              </a:rPr>
              <a:t></a:t>
            </a:r>
            <a:r>
              <a:rPr lang="ru-RU" i="1" dirty="0" smtClean="0"/>
              <a:t> </a:t>
            </a:r>
            <a:r>
              <a:rPr lang="en-GB" i="1" dirty="0" smtClean="0"/>
              <a:t>V</a:t>
            </a:r>
            <a:r>
              <a:rPr lang="en-GB" dirty="0" smtClean="0"/>
              <a:t>}</a:t>
            </a:r>
            <a:r>
              <a:rPr lang="ru-RU" i="1" dirty="0" smtClean="0"/>
              <a:t> </a:t>
            </a:r>
            <a:r>
              <a:rPr lang="ru-RU" dirty="0"/>
              <a:t>«от простого к сложному»: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/>
              <a:t>приходит пора решать какую-то подзадачу, для этого всё готово, те задачи, от которых она зависит, </a:t>
            </a:r>
            <a:r>
              <a:rPr lang="ru-RU" dirty="0" smtClean="0"/>
              <a:t>уже решены.  </a:t>
            </a:r>
            <a:endParaRPr lang="en-GB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этом и состоит метод </a:t>
            </a:r>
            <a:r>
              <a:rPr lang="ru-RU" b="1" dirty="0"/>
              <a:t>динамического программирования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исходная задача </a:t>
            </a:r>
            <a:r>
              <a:rPr lang="ru-RU" dirty="0"/>
              <a:t>включается в семейство «подзадач» </a:t>
            </a:r>
            <a:r>
              <a:rPr lang="ru-RU" i="1" dirty="0"/>
              <a:t>разного размера</a:t>
            </a:r>
            <a:r>
              <a:rPr lang="ru-RU" dirty="0"/>
              <a:t>, и они </a:t>
            </a:r>
            <a:r>
              <a:rPr lang="ru-RU" dirty="0" smtClean="0"/>
              <a:t>решаются </a:t>
            </a:r>
            <a:r>
              <a:rPr lang="ru-RU" dirty="0"/>
              <a:t>одна за другой в </a:t>
            </a:r>
            <a:r>
              <a:rPr lang="ru-RU" i="1" dirty="0"/>
              <a:t>правильном порядке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Что </a:t>
            </a:r>
            <a:r>
              <a:rPr lang="ru-RU" dirty="0"/>
              <a:t>значит «правильный»? </a:t>
            </a:r>
            <a:endParaRPr lang="ru-RU" dirty="0" smtClean="0"/>
          </a:p>
          <a:p>
            <a:r>
              <a:rPr lang="ru-RU" dirty="0" smtClean="0"/>
              <a:t>Считаем </a:t>
            </a:r>
            <a:r>
              <a:rPr lang="ru-RU" dirty="0"/>
              <a:t>подзадачи вершинами воображаемого ориентированного </a:t>
            </a:r>
            <a:r>
              <a:rPr lang="ru-RU" dirty="0" smtClean="0"/>
              <a:t>ациклического графа </a:t>
            </a:r>
            <a:r>
              <a:rPr lang="ru-RU" dirty="0"/>
              <a:t>(ребро из </a:t>
            </a:r>
            <a:r>
              <a:rPr lang="ru-RU" i="1" dirty="0"/>
              <a:t>A </a:t>
            </a:r>
            <a:r>
              <a:rPr lang="ru-RU" dirty="0"/>
              <a:t>в </a:t>
            </a:r>
            <a:r>
              <a:rPr lang="ru-RU" i="1" dirty="0"/>
              <a:t>B </a:t>
            </a:r>
            <a:r>
              <a:rPr lang="ru-RU" dirty="0"/>
              <a:t>означает, что для решения </a:t>
            </a:r>
            <a:r>
              <a:rPr lang="ru-RU" i="1" dirty="0"/>
              <a:t>B </a:t>
            </a:r>
            <a:r>
              <a:rPr lang="ru-RU" dirty="0"/>
              <a:t>надо сначала решить </a:t>
            </a:r>
            <a:r>
              <a:rPr lang="ru-RU" i="1" dirty="0"/>
              <a:t>A</a:t>
            </a:r>
            <a:r>
              <a:rPr lang="ru-RU" dirty="0" smtClean="0"/>
              <a:t>); тогда </a:t>
            </a:r>
            <a:r>
              <a:rPr lang="ru-RU" dirty="0"/>
              <a:t>порядок решения подзадач должен быть линеаризацией этого графа.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6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023" y="376387"/>
            <a:ext cx="1139405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ru-RU" dirty="0"/>
              <a:t>города пронумерованы от 1 до </a:t>
            </a:r>
            <a:r>
              <a:rPr lang="ru-RU" i="1" dirty="0"/>
              <a:t>n</a:t>
            </a:r>
            <a:r>
              <a:rPr lang="ru-RU" dirty="0"/>
              <a:t>, родной город коммивояжёра </a:t>
            </a:r>
            <a:r>
              <a:rPr lang="ru-RU" dirty="0" smtClean="0"/>
              <a:t>имеет </a:t>
            </a:r>
            <a:r>
              <a:rPr lang="ru-RU" dirty="0"/>
              <a:t>номер 1 и пусть </a:t>
            </a:r>
            <a:r>
              <a:rPr lang="ru-RU" i="1" dirty="0"/>
              <a:t>D </a:t>
            </a:r>
            <a:r>
              <a:rPr lang="ru-RU" dirty="0"/>
              <a:t>= (</a:t>
            </a:r>
            <a:r>
              <a:rPr lang="ru-RU" i="1" dirty="0" err="1"/>
              <a:t>d</a:t>
            </a:r>
            <a:r>
              <a:rPr lang="ru-RU" i="1" baseline="-25000" dirty="0" err="1"/>
              <a:t>i</a:t>
            </a:r>
            <a:r>
              <a:rPr lang="ru-RU" i="1" baseline="-25000" dirty="0"/>
              <a:t> j</a:t>
            </a:r>
            <a:r>
              <a:rPr lang="ru-RU" dirty="0"/>
              <a:t>) –– матрица расстояний между городами. </a:t>
            </a:r>
            <a:endParaRPr lang="ru-RU" dirty="0" smtClean="0"/>
          </a:p>
          <a:p>
            <a:r>
              <a:rPr lang="ru-RU" dirty="0" smtClean="0"/>
              <a:t>Надо найти </a:t>
            </a:r>
            <a:r>
              <a:rPr lang="ru-RU" dirty="0"/>
              <a:t>маршрут, начинающийся и заканчивающийся в городе 1, </a:t>
            </a:r>
            <a:r>
              <a:rPr lang="ru-RU" dirty="0" smtClean="0"/>
              <a:t>проходящий все </a:t>
            </a:r>
            <a:r>
              <a:rPr lang="ru-RU" dirty="0"/>
              <a:t>остальные города ровно по одному разу и имеющий минимальную </a:t>
            </a:r>
            <a:r>
              <a:rPr lang="ru-RU" dirty="0" smtClean="0"/>
              <a:t>суммарную </a:t>
            </a:r>
            <a:r>
              <a:rPr lang="ru-RU" dirty="0"/>
              <a:t>длину. </a:t>
            </a:r>
            <a:endParaRPr lang="ru-RU" dirty="0" smtClean="0"/>
          </a:p>
          <a:p>
            <a:r>
              <a:rPr lang="ru-RU" dirty="0" smtClean="0"/>
              <a:t>Даже </a:t>
            </a:r>
            <a:r>
              <a:rPr lang="ru-RU" dirty="0"/>
              <a:t>для графа из пяти городов </a:t>
            </a:r>
            <a:r>
              <a:rPr lang="ru-RU" dirty="0" smtClean="0"/>
              <a:t>найти </a:t>
            </a:r>
            <a:r>
              <a:rPr lang="ru-RU" dirty="0"/>
              <a:t>оптимальный</a:t>
            </a:r>
            <a:br>
              <a:rPr lang="ru-RU" dirty="0"/>
            </a:br>
            <a:r>
              <a:rPr lang="ru-RU" dirty="0"/>
              <a:t>маршрут непросто (попробуйте!) –– а если городов сотни?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80" y="3737993"/>
            <a:ext cx="3400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4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660"/>
            <a:ext cx="10515600" cy="5961303"/>
          </a:xfrm>
        </p:spPr>
        <p:txBody>
          <a:bodyPr>
            <a:normAutofit/>
          </a:bodyPr>
          <a:lstStyle/>
          <a:p>
            <a:r>
              <a:rPr lang="ru-RU" dirty="0" smtClean="0"/>
              <a:t>Оказывается</a:t>
            </a:r>
            <a:r>
              <a:rPr lang="ru-RU" dirty="0"/>
              <a:t>, эта задача действительно сложная –– это одна из </a:t>
            </a:r>
            <a:r>
              <a:rPr lang="ru-RU" dirty="0" smtClean="0"/>
              <a:t>классических </a:t>
            </a:r>
            <a:r>
              <a:rPr lang="ru-RU" dirty="0"/>
              <a:t>трудоёмких задач. </a:t>
            </a:r>
            <a:endParaRPr lang="ru-RU" dirty="0" smtClean="0"/>
          </a:p>
          <a:p>
            <a:r>
              <a:rPr lang="ru-RU" dirty="0" smtClean="0"/>
              <a:t>Хотя </a:t>
            </a:r>
            <a:r>
              <a:rPr lang="ru-RU" dirty="0"/>
              <a:t>постепенно люди придумали много разных </a:t>
            </a:r>
            <a:r>
              <a:rPr lang="ru-RU" dirty="0" smtClean="0"/>
              <a:t>способов </a:t>
            </a:r>
            <a:r>
              <a:rPr lang="ru-RU" dirty="0"/>
              <a:t>ускорить её решение, она остаётся сложной. </a:t>
            </a:r>
            <a:endParaRPr lang="ru-RU" dirty="0" smtClean="0"/>
          </a:p>
          <a:p>
            <a:r>
              <a:rPr lang="ru-RU" dirty="0" smtClean="0"/>
              <a:t>Полиномиальный </a:t>
            </a:r>
            <a:r>
              <a:rPr lang="ru-RU" dirty="0"/>
              <a:t>алгоритм для неё </a:t>
            </a:r>
            <a:r>
              <a:rPr lang="ru-RU" i="1" dirty="0"/>
              <a:t>вряд ли существует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/>
              <a:t>перебирать все маршруты (их (</a:t>
            </a:r>
            <a:r>
              <a:rPr lang="ru-RU" i="1" dirty="0"/>
              <a:t>n- </a:t>
            </a:r>
            <a:r>
              <a:rPr lang="ru-RU" dirty="0"/>
              <a:t>1)!), потребуется время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!) (</a:t>
            </a:r>
            <a:r>
              <a:rPr lang="ru-RU" dirty="0" smtClean="0"/>
              <a:t>вычисление </a:t>
            </a:r>
            <a:r>
              <a:rPr lang="ru-RU" dirty="0"/>
              <a:t>длины маршрута производится за время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)).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Покажем</a:t>
            </a:r>
            <a:r>
              <a:rPr lang="ru-RU" dirty="0"/>
              <a:t>, что </a:t>
            </a:r>
            <a:r>
              <a:rPr lang="ru-RU" dirty="0" smtClean="0"/>
              <a:t>динамическое </a:t>
            </a:r>
            <a:r>
              <a:rPr lang="ru-RU" dirty="0"/>
              <a:t>программирование позволяет решить эту задачу быстрее, хоть и </a:t>
            </a:r>
            <a:r>
              <a:rPr lang="ru-RU" dirty="0" smtClean="0"/>
              <a:t>не за </a:t>
            </a:r>
            <a:r>
              <a:rPr lang="ru-RU" dirty="0"/>
              <a:t>полиномиальное время.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200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142" y="367761"/>
            <a:ext cx="10979989" cy="4351338"/>
          </a:xfrm>
        </p:spPr>
        <p:txBody>
          <a:bodyPr>
            <a:noAutofit/>
          </a:bodyPr>
          <a:lstStyle/>
          <a:p>
            <a:r>
              <a:rPr lang="ru-RU" dirty="0" smtClean="0"/>
              <a:t>Как </a:t>
            </a:r>
            <a:r>
              <a:rPr lang="ru-RU" dirty="0"/>
              <a:t>в данном случае выбрать подзадачи? Поскольку мы ищем маршрут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естественной </a:t>
            </a:r>
            <a:r>
              <a:rPr lang="ru-RU" dirty="0"/>
              <a:t>подзадачей является нахождение начальной части </a:t>
            </a:r>
            <a:r>
              <a:rPr lang="ru-RU" dirty="0" smtClean="0"/>
              <a:t>маршрута.</a:t>
            </a:r>
            <a:endParaRPr lang="en-US" dirty="0" smtClean="0"/>
          </a:p>
          <a:p>
            <a:r>
              <a:rPr lang="ru-RU" dirty="0" smtClean="0"/>
              <a:t>Предположим</a:t>
            </a:r>
            <a:r>
              <a:rPr lang="ru-RU" dirty="0"/>
              <a:t>, мы вышли из города 1, посетили несколько городов и </a:t>
            </a:r>
            <a:r>
              <a:rPr lang="ru-RU" dirty="0" smtClean="0"/>
              <a:t>сейчас</a:t>
            </a:r>
            <a:r>
              <a:rPr lang="en-US" dirty="0" smtClean="0"/>
              <a:t> </a:t>
            </a:r>
            <a:r>
              <a:rPr lang="ru-RU" dirty="0" smtClean="0"/>
              <a:t>находимся </a:t>
            </a:r>
            <a:r>
              <a:rPr lang="ru-RU" dirty="0"/>
              <a:t>в городе </a:t>
            </a:r>
            <a:r>
              <a:rPr lang="ru-RU" i="1" dirty="0"/>
              <a:t>j</a:t>
            </a:r>
            <a:r>
              <a:rPr lang="ru-RU" dirty="0"/>
              <a:t>. Какая информация об этом частичном маршруте </a:t>
            </a:r>
            <a:r>
              <a:rPr lang="ru-RU" dirty="0" smtClean="0"/>
              <a:t>существенна </a:t>
            </a:r>
            <a:r>
              <a:rPr lang="ru-RU" dirty="0"/>
              <a:t>для дальнейшего? </a:t>
            </a:r>
            <a:endParaRPr lang="en-US" dirty="0" smtClean="0"/>
          </a:p>
          <a:p>
            <a:r>
              <a:rPr lang="ru-RU" dirty="0" smtClean="0"/>
              <a:t>Надо </a:t>
            </a:r>
            <a:r>
              <a:rPr lang="ru-RU" dirty="0"/>
              <a:t>знать, где мы находимся (</a:t>
            </a:r>
            <a:r>
              <a:rPr lang="ru-RU" i="1" dirty="0"/>
              <a:t>j</a:t>
            </a:r>
            <a:r>
              <a:rPr lang="ru-RU" dirty="0"/>
              <a:t>), а также где </a:t>
            </a:r>
            <a:r>
              <a:rPr lang="ru-RU" dirty="0" smtClean="0"/>
              <a:t>мы</a:t>
            </a:r>
            <a:r>
              <a:rPr lang="en-US" dirty="0" smtClean="0"/>
              <a:t> </a:t>
            </a:r>
            <a:r>
              <a:rPr lang="ru-RU" dirty="0" smtClean="0"/>
              <a:t>уже </a:t>
            </a:r>
            <a:r>
              <a:rPr lang="ru-RU" dirty="0"/>
              <a:t>побывали (чтобы не идти туда второй раз). </a:t>
            </a:r>
            <a:endParaRPr lang="ru-RU" dirty="0" smtClean="0"/>
          </a:p>
          <a:p>
            <a:r>
              <a:rPr lang="ru-RU" dirty="0"/>
              <a:t>Для подмножества городов </a:t>
            </a:r>
            <a:r>
              <a:rPr lang="ru-RU" i="1" dirty="0"/>
              <a:t>S ⊆ </a:t>
            </a:r>
            <a:r>
              <a:rPr lang="en-US" dirty="0"/>
              <a:t>{</a:t>
            </a:r>
            <a:r>
              <a:rPr lang="ru-RU" dirty="0"/>
              <a:t>1, 2,</a:t>
            </a:r>
            <a:r>
              <a:rPr lang="en-US" dirty="0"/>
              <a:t>…</a:t>
            </a:r>
            <a:r>
              <a:rPr lang="ru-RU" dirty="0"/>
              <a:t>‌, </a:t>
            </a:r>
            <a:r>
              <a:rPr lang="ru-RU" i="1" dirty="0"/>
              <a:t>n</a:t>
            </a:r>
            <a:r>
              <a:rPr lang="en-US" dirty="0"/>
              <a:t>}</a:t>
            </a:r>
            <a:r>
              <a:rPr lang="ru-RU" dirty="0"/>
              <a:t>, включающего 1, и для </a:t>
            </a:r>
            <a:r>
              <a:rPr lang="ru-RU" i="1" dirty="0"/>
              <a:t>j </a:t>
            </a:r>
            <a:r>
              <a:rPr lang="ru-RU" i="1" dirty="0">
                <a:sym typeface="Symbol" panose="05050102010706020507" pitchFamily="18" charset="2"/>
              </a:rPr>
              <a:t></a:t>
            </a:r>
            <a:r>
              <a:rPr lang="ru-RU" i="1" dirty="0"/>
              <a:t> </a:t>
            </a:r>
            <a:r>
              <a:rPr lang="ru-RU" i="1" dirty="0" smtClean="0"/>
              <a:t>S </a:t>
            </a:r>
            <a:r>
              <a:rPr lang="ru-RU" dirty="0" smtClean="0"/>
              <a:t>обозначим </a:t>
            </a:r>
            <a:r>
              <a:rPr lang="ru-RU" dirty="0"/>
              <a:t>через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S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длину кратчайшего пути из 1 в </a:t>
            </a:r>
            <a:r>
              <a:rPr lang="ru-RU" i="1" dirty="0"/>
              <a:t>j</a:t>
            </a:r>
            <a:r>
              <a:rPr lang="ru-RU" dirty="0"/>
              <a:t>, начинающегося в 1 и заканчивающегося в </a:t>
            </a:r>
            <a:r>
              <a:rPr lang="ru-RU" i="1" dirty="0"/>
              <a:t>j</a:t>
            </a:r>
            <a:r>
              <a:rPr lang="ru-RU" dirty="0"/>
              <a:t>, проходящего через каждый город </a:t>
            </a:r>
            <a:r>
              <a:rPr lang="ru-RU" dirty="0" smtClean="0"/>
              <a:t>из множества </a:t>
            </a:r>
            <a:r>
              <a:rPr lang="ru-RU" i="1" dirty="0"/>
              <a:t>S </a:t>
            </a:r>
            <a:r>
              <a:rPr lang="ru-RU" dirty="0"/>
              <a:t>ровно один раз. </a:t>
            </a:r>
            <a:endParaRPr lang="en-US" dirty="0"/>
          </a:p>
          <a:p>
            <a:r>
              <a:rPr lang="ru-RU" dirty="0"/>
              <a:t>При </a:t>
            </a:r>
            <a:r>
              <a:rPr lang="en-US" dirty="0"/>
              <a:t>|</a:t>
            </a:r>
            <a:r>
              <a:rPr lang="ru-RU" i="1" dirty="0"/>
              <a:t>S</a:t>
            </a:r>
            <a:r>
              <a:rPr lang="en-US" dirty="0"/>
              <a:t>|</a:t>
            </a:r>
            <a:r>
              <a:rPr lang="ru-RU" i="1" dirty="0"/>
              <a:t> &gt; </a:t>
            </a:r>
            <a:r>
              <a:rPr lang="ru-RU" dirty="0"/>
              <a:t>1 мы полагаем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S</a:t>
            </a:r>
            <a:r>
              <a:rPr lang="ru-RU" dirty="0"/>
              <a:t>, 1] = ∞, поскольку путь не может одновременно начинаться и заканчиваться в городе 1.</a:t>
            </a:r>
          </a:p>
        </p:txBody>
      </p:sp>
    </p:spTree>
    <p:extLst>
      <p:ext uri="{BB962C8B-B14F-4D97-AF65-F5344CB8AC3E}">
        <p14:creationId xmlns:p14="http://schemas.microsoft.com/office/powerpoint/2010/main" val="4021611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2373" y="488531"/>
            <a:ext cx="10515600" cy="3255333"/>
          </a:xfrm>
        </p:spPr>
        <p:txBody>
          <a:bodyPr>
            <a:normAutofit/>
          </a:bodyPr>
          <a:lstStyle/>
          <a:p>
            <a:r>
              <a:rPr lang="ru-RU" dirty="0" smtClean="0"/>
              <a:t>Выразим </a:t>
            </a:r>
            <a:r>
              <a:rPr lang="ru-RU" dirty="0"/>
              <a:t>теперь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S</a:t>
            </a:r>
            <a:r>
              <a:rPr lang="ru-RU" dirty="0"/>
              <a:t>, </a:t>
            </a:r>
            <a:r>
              <a:rPr lang="ru-RU" i="1" dirty="0"/>
              <a:t>j</a:t>
            </a:r>
            <a:r>
              <a:rPr lang="ru-RU" dirty="0"/>
              <a:t>] через меньшие.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оптимальном пути из 1 в </a:t>
            </a:r>
            <a:r>
              <a:rPr lang="ru-RU" i="1" dirty="0"/>
              <a:t>j </a:t>
            </a:r>
            <a:r>
              <a:rPr lang="ru-RU" dirty="0" smtClean="0"/>
              <a:t>предпоследним </a:t>
            </a:r>
            <a:r>
              <a:rPr lang="ru-RU" dirty="0"/>
              <a:t>может быть любой город </a:t>
            </a:r>
            <a:r>
              <a:rPr lang="ru-RU" i="1" dirty="0"/>
              <a:t>i </a:t>
            </a:r>
            <a:r>
              <a:rPr lang="ru-RU" dirty="0"/>
              <a:t>из </a:t>
            </a:r>
            <a:r>
              <a:rPr lang="ru-RU" i="1" dirty="0"/>
              <a:t>S </a:t>
            </a:r>
            <a:r>
              <a:rPr lang="ru-RU" i="1" dirty="0" smtClean="0"/>
              <a:t>– </a:t>
            </a:r>
            <a:r>
              <a:rPr lang="en-US" dirty="0" smtClean="0"/>
              <a:t>{</a:t>
            </a:r>
            <a:r>
              <a:rPr lang="ru-RU" i="1" dirty="0" smtClean="0"/>
              <a:t>j</a:t>
            </a:r>
            <a:r>
              <a:rPr lang="en-US" dirty="0" smtClean="0"/>
              <a:t>}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Без </a:t>
            </a:r>
            <a:r>
              <a:rPr lang="ru-RU" dirty="0"/>
              <a:t>последнего шага мы </a:t>
            </a:r>
            <a:r>
              <a:rPr lang="ru-RU" dirty="0" smtClean="0"/>
              <a:t>получим </a:t>
            </a:r>
            <a:r>
              <a:rPr lang="ru-RU" dirty="0"/>
              <a:t>оптимальный путь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из </a:t>
            </a:r>
            <a:r>
              <a:rPr lang="ru-RU" dirty="0"/>
              <a:t>1 в </a:t>
            </a:r>
            <a:r>
              <a:rPr lang="ru-RU" i="1" dirty="0"/>
              <a:t>i </a:t>
            </a:r>
            <a:r>
              <a:rPr lang="ru-RU" dirty="0"/>
              <a:t>по </a:t>
            </a:r>
            <a:r>
              <a:rPr lang="ru-RU" i="1" dirty="0"/>
              <a:t>S </a:t>
            </a:r>
            <a:r>
              <a:rPr lang="ru-RU" i="1" dirty="0" smtClean="0"/>
              <a:t>– </a:t>
            </a:r>
            <a:r>
              <a:rPr lang="en-US" dirty="0" smtClean="0"/>
              <a:t>{</a:t>
            </a:r>
            <a:r>
              <a:rPr lang="ru-RU" i="1" dirty="0" smtClean="0"/>
              <a:t>j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ru-RU" dirty="0"/>
              <a:t>то есть </a:t>
            </a:r>
            <a:r>
              <a:rPr lang="ru-RU" i="1" dirty="0"/>
              <a:t>C</a:t>
            </a:r>
            <a:r>
              <a:rPr lang="ru-RU" dirty="0"/>
              <a:t>[</a:t>
            </a:r>
            <a:r>
              <a:rPr lang="ru-RU" i="1" dirty="0"/>
              <a:t>S </a:t>
            </a:r>
            <a:r>
              <a:rPr lang="ru-RU" i="1" dirty="0" smtClean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j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ru-RU" i="1" dirty="0"/>
              <a:t>i</a:t>
            </a:r>
            <a:r>
              <a:rPr lang="ru-RU" dirty="0"/>
              <a:t>]. </a:t>
            </a:r>
            <a:endParaRPr lang="en-US" dirty="0" smtClean="0"/>
          </a:p>
          <a:p>
            <a:r>
              <a:rPr lang="ru-RU" dirty="0" smtClean="0"/>
              <a:t>Остаётся</a:t>
            </a:r>
            <a:r>
              <a:rPr lang="en-US" dirty="0" smtClean="0"/>
              <a:t> </a:t>
            </a:r>
            <a:r>
              <a:rPr lang="ru-RU" dirty="0" smtClean="0"/>
              <a:t>добавить </a:t>
            </a:r>
            <a:r>
              <a:rPr lang="ru-RU" dirty="0"/>
              <a:t>длину ребра из </a:t>
            </a:r>
            <a:r>
              <a:rPr lang="ru-RU" i="1" dirty="0"/>
              <a:t>i </a:t>
            </a:r>
            <a:r>
              <a:rPr lang="ru-RU" dirty="0"/>
              <a:t>в </a:t>
            </a:r>
            <a:r>
              <a:rPr lang="ru-RU" i="1" dirty="0"/>
              <a:t>j</a:t>
            </a:r>
            <a:r>
              <a:rPr lang="ru-RU" dirty="0"/>
              <a:t>, то есть </a:t>
            </a:r>
            <a:r>
              <a:rPr lang="ru-RU" i="1" dirty="0" err="1"/>
              <a:t>d</a:t>
            </a:r>
            <a:r>
              <a:rPr lang="ru-RU" i="1" baseline="-25000" dirty="0" err="1"/>
              <a:t>i</a:t>
            </a:r>
            <a:r>
              <a:rPr lang="ru-RU" i="1" baseline="-25000" dirty="0"/>
              <a:t> j</a:t>
            </a:r>
            <a:r>
              <a:rPr lang="ru-RU" dirty="0"/>
              <a:t>, и перебрать все варианты для </a:t>
            </a:r>
            <a:r>
              <a:rPr lang="ru-RU" i="1" dirty="0"/>
              <a:t>i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1" y="4658264"/>
            <a:ext cx="7712015" cy="12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1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166" y="367760"/>
            <a:ext cx="10515600" cy="2358187"/>
          </a:xfrm>
        </p:spPr>
        <p:txBody>
          <a:bodyPr>
            <a:normAutofit/>
          </a:bodyPr>
          <a:lstStyle/>
          <a:p>
            <a:r>
              <a:rPr lang="ru-RU" dirty="0" smtClean="0"/>
              <a:t>Решая </a:t>
            </a:r>
            <a:r>
              <a:rPr lang="ru-RU" dirty="0"/>
              <a:t>подзадачи в порядке возрастания </a:t>
            </a:r>
            <a:r>
              <a:rPr lang="en-US" dirty="0"/>
              <a:t>|</a:t>
            </a:r>
            <a:r>
              <a:rPr lang="ru-RU" i="1" dirty="0" smtClean="0"/>
              <a:t>S</a:t>
            </a:r>
            <a:r>
              <a:rPr lang="en-US" dirty="0" smtClean="0"/>
              <a:t>|</a:t>
            </a:r>
            <a:r>
              <a:rPr lang="ru-RU" dirty="0" smtClean="0"/>
              <a:t>, </a:t>
            </a:r>
            <a:r>
              <a:rPr lang="ru-RU" dirty="0"/>
              <a:t>приходим к такому </a:t>
            </a:r>
            <a:r>
              <a:rPr lang="ru-RU" dirty="0" smtClean="0"/>
              <a:t>алгоритму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Всего </a:t>
            </a:r>
            <a:r>
              <a:rPr lang="ru-RU" dirty="0"/>
              <a:t>есть не более 2</a:t>
            </a:r>
            <a:r>
              <a:rPr lang="ru-RU" i="1" baseline="30000" dirty="0"/>
              <a:t>n</a:t>
            </a:r>
            <a:r>
              <a:rPr lang="ru-RU" i="1" dirty="0"/>
              <a:t> · n </a:t>
            </a:r>
            <a:r>
              <a:rPr lang="ru-RU" dirty="0"/>
              <a:t>подзадач, и решение для каждой из них </a:t>
            </a:r>
            <a:r>
              <a:rPr lang="ru-RU" dirty="0" smtClean="0"/>
              <a:t>находится </a:t>
            </a:r>
            <a:r>
              <a:rPr lang="ru-RU" dirty="0"/>
              <a:t>за линейное время. Поэтому общее время работы есть 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baseline="30000" dirty="0"/>
              <a:t>2</a:t>
            </a:r>
            <a:r>
              <a:rPr lang="ru-RU" dirty="0"/>
              <a:t>2</a:t>
            </a:r>
            <a:r>
              <a:rPr lang="ru-RU" i="1" baseline="30000" dirty="0"/>
              <a:t>n</a:t>
            </a:r>
            <a:r>
              <a:rPr lang="ru-RU" dirty="0"/>
              <a:t>).</a:t>
            </a:r>
            <a:r>
              <a:rPr lang="ru-RU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86" y="2872596"/>
            <a:ext cx="9444487" cy="33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Программирование</a:t>
            </a:r>
            <a:r>
              <a:rPr lang="ru-RU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Слово </a:t>
            </a:r>
            <a:r>
              <a:rPr lang="ru-RU" dirty="0"/>
              <a:t>«программирование» в названии </a:t>
            </a:r>
            <a:r>
              <a:rPr lang="ru-RU" i="1" dirty="0"/>
              <a:t>динамическое </a:t>
            </a:r>
            <a:r>
              <a:rPr lang="ru-RU" i="1" dirty="0" smtClean="0"/>
              <a:t>программирование </a:t>
            </a:r>
            <a:r>
              <a:rPr lang="ru-RU" dirty="0" smtClean="0"/>
              <a:t>имело </a:t>
            </a:r>
            <a:r>
              <a:rPr lang="ru-RU" dirty="0"/>
              <a:t>не тот смысл, что сейчас: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b="1" dirty="0"/>
              <a:t>Ричард Беллман </a:t>
            </a:r>
            <a:r>
              <a:rPr lang="ru-RU" dirty="0"/>
              <a:t>придумал этот термин</a:t>
            </a:r>
            <a:r>
              <a:rPr lang="ru-RU" dirty="0" smtClean="0"/>
              <a:t>, составление </a:t>
            </a:r>
            <a:r>
              <a:rPr lang="ru-RU" dirty="0"/>
              <a:t>программ не было массовой профессией и названия для </a:t>
            </a:r>
            <a:r>
              <a:rPr lang="ru-RU" dirty="0" smtClean="0"/>
              <a:t>этой профессии </a:t>
            </a:r>
            <a:r>
              <a:rPr lang="ru-RU" dirty="0"/>
              <a:t>не было.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те времена программирование означало «</a:t>
            </a:r>
            <a:r>
              <a:rPr lang="ru-RU" dirty="0" smtClean="0"/>
              <a:t>планирование</a:t>
            </a:r>
            <a:r>
              <a:rPr lang="ru-RU" dirty="0"/>
              <a:t>» и под «динамическим программированием» понималось </a:t>
            </a:r>
            <a:r>
              <a:rPr lang="ru-RU" dirty="0" smtClean="0"/>
              <a:t>оптимальное </a:t>
            </a:r>
            <a:r>
              <a:rPr lang="ru-RU" dirty="0"/>
              <a:t>планирование многоступенчатых процессов. </a:t>
            </a:r>
            <a:endParaRPr lang="ru-RU" dirty="0" smtClean="0"/>
          </a:p>
          <a:p>
            <a:r>
              <a:rPr lang="ru-RU" dirty="0" smtClean="0"/>
              <a:t>Вершинами </a:t>
            </a:r>
            <a:r>
              <a:rPr lang="ru-RU" dirty="0"/>
              <a:t>графа </a:t>
            </a:r>
            <a:r>
              <a:rPr lang="ru-RU" dirty="0" smtClean="0"/>
              <a:t>можно считать </a:t>
            </a:r>
            <a:r>
              <a:rPr lang="ru-RU" dirty="0"/>
              <a:t>состояния процесса, а рёбрами –– возможные действия, ведущие </a:t>
            </a:r>
            <a:r>
              <a:rPr lang="ru-RU" dirty="0" smtClean="0"/>
              <a:t>к следующему состоянию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8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Наибольшая </a:t>
            </a:r>
            <a:r>
              <a:rPr lang="ru-RU" b="1" dirty="0"/>
              <a:t>возрастающая </a:t>
            </a:r>
            <a:r>
              <a:rPr lang="ru-RU" b="1" dirty="0" smtClean="0"/>
              <a:t> </a:t>
            </a:r>
            <a:r>
              <a:rPr lang="ru-RU" b="1" dirty="0" err="1" smtClean="0"/>
              <a:t>подпоследовательность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задаче о </a:t>
            </a:r>
            <a:r>
              <a:rPr lang="ru-RU" i="1" dirty="0"/>
              <a:t>наибольшей возрастающей </a:t>
            </a:r>
            <a:r>
              <a:rPr lang="ru-RU" i="1" dirty="0" err="1"/>
              <a:t>подпоследовательности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longest</a:t>
            </a:r>
            <a:r>
              <a:rPr lang="ru-RU" dirty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creasing</a:t>
            </a:r>
            <a:r>
              <a:rPr lang="ru-RU" dirty="0" smtClean="0"/>
              <a:t> </a:t>
            </a:r>
            <a:r>
              <a:rPr lang="ru-RU" dirty="0" err="1"/>
              <a:t>subsequence</a:t>
            </a:r>
            <a:r>
              <a:rPr lang="ru-RU" dirty="0"/>
              <a:t>) на вход даётся последовательность чисел </a:t>
            </a:r>
            <a:r>
              <a:rPr lang="ru-RU" i="1" dirty="0" smtClean="0"/>
              <a:t>a</a:t>
            </a:r>
            <a:r>
              <a:rPr lang="ru-RU" baseline="-25000" dirty="0" smtClean="0"/>
              <a:t>1</a:t>
            </a:r>
            <a:r>
              <a:rPr lang="ru-RU" dirty="0" smtClean="0"/>
              <a:t>,…‌</a:t>
            </a:r>
            <a:r>
              <a:rPr lang="ru-RU" dirty="0"/>
              <a:t>, </a:t>
            </a:r>
            <a:r>
              <a:rPr lang="ru-RU" i="1" dirty="0" err="1"/>
              <a:t>a</a:t>
            </a:r>
            <a:r>
              <a:rPr lang="ru-RU" i="1" baseline="-25000" dirty="0" err="1"/>
              <a:t>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Под последовательность </a:t>
            </a:r>
            <a:r>
              <a:rPr lang="ru-RU" i="1" dirty="0"/>
              <a:t>a</a:t>
            </a:r>
            <a:r>
              <a:rPr lang="ru-RU" i="1" baseline="-25000" dirty="0"/>
              <a:t>i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i="1" dirty="0"/>
              <a:t>a</a:t>
            </a:r>
            <a:r>
              <a:rPr lang="ru-RU" i="1" baseline="-25000" dirty="0"/>
              <a:t>i</a:t>
            </a:r>
            <a:r>
              <a:rPr lang="ru-RU" baseline="-25000" dirty="0"/>
              <a:t>2</a:t>
            </a:r>
            <a:r>
              <a:rPr lang="ru-RU" dirty="0"/>
              <a:t>, ‌, </a:t>
            </a:r>
            <a:r>
              <a:rPr lang="ru-RU" i="1" dirty="0" err="1"/>
              <a:t>a</a:t>
            </a:r>
            <a:r>
              <a:rPr lang="ru-RU" i="1" baseline="-25000" dirty="0" err="1"/>
              <a:t>ik</a:t>
            </a:r>
            <a:r>
              <a:rPr lang="ru-RU" i="1" baseline="-25000" dirty="0"/>
              <a:t> </a:t>
            </a:r>
            <a:r>
              <a:rPr lang="ru-RU" dirty="0"/>
              <a:t>(где 1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i="1" dirty="0" smtClean="0"/>
              <a:t>&lt; i</a:t>
            </a:r>
            <a:r>
              <a:rPr lang="ru-RU" baseline="-25000" dirty="0" smtClean="0"/>
              <a:t>2</a:t>
            </a:r>
            <a:r>
              <a:rPr lang="ru-RU" dirty="0" smtClean="0"/>
              <a:t> ‌ </a:t>
            </a:r>
            <a:r>
              <a:rPr lang="ru-RU" i="1" dirty="0"/>
              <a:t>&lt; </a:t>
            </a:r>
            <a:r>
              <a:rPr lang="ru-RU" i="1" dirty="0" err="1"/>
              <a:t>i</a:t>
            </a:r>
            <a:r>
              <a:rPr lang="ru-RU" i="1" baseline="-25000" dirty="0" err="1"/>
              <a:t>k</a:t>
            </a:r>
            <a:r>
              <a:rPr lang="ru-RU" i="1" dirty="0"/>
              <a:t> </a:t>
            </a:r>
            <a:r>
              <a:rPr lang="ru-RU" dirty="0"/>
              <a:t>≤ </a:t>
            </a:r>
            <a:r>
              <a:rPr lang="ru-RU" i="1" dirty="0"/>
              <a:t>n</a:t>
            </a:r>
            <a:r>
              <a:rPr lang="ru-RU" dirty="0"/>
              <a:t>) называется </a:t>
            </a:r>
            <a:r>
              <a:rPr lang="ru-RU" dirty="0" smtClean="0"/>
              <a:t>возрастающей</a:t>
            </a:r>
            <a:r>
              <a:rPr lang="ru-RU" dirty="0"/>
              <a:t>, если каждое число в ней строго больше предыдущего. </a:t>
            </a:r>
            <a:endParaRPr lang="en-US" dirty="0" smtClean="0"/>
          </a:p>
          <a:p>
            <a:r>
              <a:rPr lang="ru-RU" dirty="0" smtClean="0"/>
              <a:t>Задача состоит </a:t>
            </a:r>
            <a:r>
              <a:rPr lang="ru-RU" dirty="0"/>
              <a:t>в том, чтобы найти самую длинную такую </a:t>
            </a:r>
            <a:r>
              <a:rPr lang="ru-RU" dirty="0" err="1"/>
              <a:t>подпоследовательность</a:t>
            </a:r>
            <a:r>
              <a:rPr lang="ru-RU" dirty="0"/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26" y="5375395"/>
            <a:ext cx="8515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3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80" y="755950"/>
            <a:ext cx="10515600" cy="4351338"/>
          </a:xfrm>
        </p:spPr>
        <p:txBody>
          <a:bodyPr/>
          <a:lstStyle/>
          <a:p>
            <a:r>
              <a:rPr lang="ru-RU" dirty="0" smtClean="0"/>
              <a:t>Проведём </a:t>
            </a:r>
            <a:r>
              <a:rPr lang="ru-RU" dirty="0"/>
              <a:t>рёбра для всех элементов, которые </a:t>
            </a:r>
            <a:r>
              <a:rPr lang="ru-RU" i="1" dirty="0"/>
              <a:t>могут быть</a:t>
            </a:r>
            <a:br>
              <a:rPr lang="ru-RU" i="1" dirty="0"/>
            </a:br>
            <a:r>
              <a:rPr lang="ru-RU" dirty="0"/>
              <a:t>соседями в возрастающей </a:t>
            </a:r>
            <a:r>
              <a:rPr lang="ru-RU" dirty="0" err="1"/>
              <a:t>подпоследовательности</a:t>
            </a:r>
            <a:r>
              <a:rPr lang="ru-RU" dirty="0"/>
              <a:t>: ребро из </a:t>
            </a:r>
            <a:r>
              <a:rPr lang="ru-RU" i="1" dirty="0"/>
              <a:t>i </a:t>
            </a:r>
            <a:r>
              <a:rPr lang="ru-RU" dirty="0"/>
              <a:t>в </a:t>
            </a:r>
            <a:r>
              <a:rPr lang="ru-RU" i="1" dirty="0"/>
              <a:t>j </a:t>
            </a:r>
            <a:r>
              <a:rPr lang="ru-RU" dirty="0"/>
              <a:t>означает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что </a:t>
            </a:r>
            <a:r>
              <a:rPr lang="ru-RU" i="1" dirty="0"/>
              <a:t>i &lt; j </a:t>
            </a:r>
            <a:r>
              <a:rPr lang="ru-RU" dirty="0"/>
              <a:t>и </a:t>
            </a:r>
            <a:r>
              <a:rPr lang="ru-RU" i="1" dirty="0" err="1"/>
              <a:t>a</a:t>
            </a:r>
            <a:r>
              <a:rPr lang="ru-RU" i="1" baseline="-25000" dirty="0" err="1"/>
              <a:t>i</a:t>
            </a:r>
            <a:r>
              <a:rPr lang="ru-RU" i="1" dirty="0"/>
              <a:t> &lt; </a:t>
            </a:r>
            <a:r>
              <a:rPr lang="ru-RU" i="1" dirty="0" err="1" smtClean="0"/>
              <a:t>a</a:t>
            </a:r>
            <a:r>
              <a:rPr lang="ru-RU" i="1" baseline="-25000" dirty="0" err="1" smtClean="0"/>
              <a:t>j</a:t>
            </a:r>
            <a:r>
              <a:rPr lang="ru-RU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9" y="2810088"/>
            <a:ext cx="11697634" cy="32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5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246991"/>
            <a:ext cx="10551543" cy="1305764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Получился ациклический граф, в котором </a:t>
            </a:r>
            <a:r>
              <a:rPr lang="ru-RU" dirty="0" smtClean="0"/>
              <a:t>возрастающие </a:t>
            </a:r>
            <a:r>
              <a:rPr lang="ru-RU" dirty="0" err="1"/>
              <a:t>подпоследовательности</a:t>
            </a:r>
            <a:r>
              <a:rPr lang="ru-RU" dirty="0"/>
              <a:t> соответствуют путям, и надо найти самый длинный путь в </a:t>
            </a:r>
            <a:r>
              <a:rPr lang="ru-RU" dirty="0" smtClean="0"/>
              <a:t>графе</a:t>
            </a:r>
            <a:r>
              <a:rPr lang="ru-RU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86" y="1468582"/>
            <a:ext cx="6038850" cy="167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8740" y="2946609"/>
            <a:ext cx="10232366" cy="384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L</a:t>
            </a:r>
            <a:r>
              <a:rPr lang="ru-RU" dirty="0" smtClean="0"/>
              <a:t>[</a:t>
            </a:r>
            <a:r>
              <a:rPr lang="ru-RU" i="1" dirty="0" smtClean="0"/>
              <a:t>j</a:t>
            </a:r>
            <a:r>
              <a:rPr lang="ru-RU" dirty="0" smtClean="0"/>
              <a:t>] –– максимальная из длин путей, заканчивающихся в </a:t>
            </a:r>
            <a:r>
              <a:rPr lang="ru-RU" i="1" dirty="0" smtClean="0"/>
              <a:t>j</a:t>
            </a:r>
            <a:r>
              <a:rPr lang="ru-RU" dirty="0" smtClean="0"/>
              <a:t>, и, со</a:t>
            </a:r>
            <a:br>
              <a:rPr lang="ru-RU" dirty="0" smtClean="0"/>
            </a:br>
            <a:r>
              <a:rPr lang="ru-RU" dirty="0" smtClean="0"/>
              <a:t>ответственно, из длин возрастающих </a:t>
            </a:r>
            <a:r>
              <a:rPr lang="ru-RU" dirty="0" err="1" smtClean="0"/>
              <a:t>подпоследовательностей</a:t>
            </a:r>
            <a:r>
              <a:rPr lang="ru-RU" dirty="0" smtClean="0"/>
              <a:t> с последним членом </a:t>
            </a:r>
            <a:r>
              <a:rPr lang="ru-RU" i="1" dirty="0" err="1" smtClean="0"/>
              <a:t>a</a:t>
            </a:r>
            <a:r>
              <a:rPr lang="ru-RU" i="1" baseline="-25000" dirty="0" err="1" smtClean="0"/>
              <a:t>j</a:t>
            </a:r>
            <a:r>
              <a:rPr lang="ru-RU" i="1" dirty="0" smtClean="0"/>
              <a:t> </a:t>
            </a:r>
          </a:p>
          <a:p>
            <a:r>
              <a:rPr lang="ru-RU" dirty="0" smtClean="0"/>
              <a:t>Длина пути – этот число вершин, а не рёбер, что на 1 больше обычного. </a:t>
            </a:r>
          </a:p>
          <a:p>
            <a:r>
              <a:rPr lang="ru-RU" dirty="0" smtClean="0"/>
              <a:t>Последнее ребро пути должно вести в </a:t>
            </a:r>
            <a:r>
              <a:rPr lang="ru-RU" i="1" dirty="0" smtClean="0"/>
              <a:t>j </a:t>
            </a:r>
            <a:r>
              <a:rPr lang="ru-RU" dirty="0" smtClean="0"/>
              <a:t>из какой-то другой вершины, и </a:t>
            </a:r>
            <a:r>
              <a:rPr lang="ru-RU" i="1" dirty="0" smtClean="0"/>
              <a:t>L</a:t>
            </a:r>
            <a:r>
              <a:rPr lang="ru-RU" dirty="0" smtClean="0"/>
              <a:t>[</a:t>
            </a:r>
            <a:r>
              <a:rPr lang="ru-RU" i="1" dirty="0" smtClean="0"/>
              <a:t>j</a:t>
            </a:r>
            <a:r>
              <a:rPr lang="ru-RU" dirty="0" smtClean="0"/>
              <a:t>] –– это максимум из значений </a:t>
            </a:r>
            <a:r>
              <a:rPr lang="ru-RU" i="1" dirty="0" smtClean="0"/>
              <a:t>L</a:t>
            </a:r>
            <a:r>
              <a:rPr lang="ru-RU" dirty="0" smtClean="0"/>
              <a:t>[</a:t>
            </a:r>
            <a:r>
              <a:rPr lang="ru-RU" i="1" dirty="0" smtClean="0"/>
              <a:t>·</a:t>
            </a:r>
            <a:r>
              <a:rPr lang="ru-RU" dirty="0" smtClean="0"/>
              <a:t>] в этих вершинах плюс 1. </a:t>
            </a:r>
          </a:p>
          <a:p>
            <a:r>
              <a:rPr lang="ru-RU" dirty="0" smtClean="0"/>
              <a:t>Если в </a:t>
            </a:r>
            <a:r>
              <a:rPr lang="ru-RU" i="1" dirty="0" smtClean="0"/>
              <a:t>j </a:t>
            </a:r>
            <a:r>
              <a:rPr lang="ru-RU" dirty="0" smtClean="0"/>
              <a:t>не входит ни одного ребра, то считаем максимум по пустому</a:t>
            </a:r>
            <a:br>
              <a:rPr lang="ru-RU" dirty="0" smtClean="0"/>
            </a:br>
            <a:r>
              <a:rPr lang="ru-RU" dirty="0" smtClean="0"/>
              <a:t>множеству равным нулю. </a:t>
            </a:r>
          </a:p>
          <a:p>
            <a:r>
              <a:rPr lang="ru-RU" dirty="0" smtClean="0"/>
              <a:t>Так как последней в искомой </a:t>
            </a:r>
            <a:r>
              <a:rPr lang="ru-RU" dirty="0" err="1" smtClean="0"/>
              <a:t>подпоследовательности</a:t>
            </a:r>
            <a:r>
              <a:rPr lang="ru-RU" dirty="0" smtClean="0"/>
              <a:t> может быть любая из вершин, то окончательный ответ –– это наибольшее из всех значений </a:t>
            </a:r>
            <a:r>
              <a:rPr lang="ru-RU" i="1" dirty="0" smtClean="0"/>
              <a:t>L</a:t>
            </a:r>
            <a:r>
              <a:rPr lang="ru-RU" dirty="0" smtClean="0"/>
              <a:t>[</a:t>
            </a:r>
            <a:r>
              <a:rPr lang="ru-RU" i="1" dirty="0" smtClean="0"/>
              <a:t>j</a:t>
            </a:r>
            <a:r>
              <a:rPr lang="ru-RU" dirty="0" smtClean="0"/>
              <a:t>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2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2466</Words>
  <Application>Microsoft Office PowerPoint</Application>
  <PresentationFormat>Широкоэкранный</PresentationFormat>
  <Paragraphs>177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Symbol</vt:lpstr>
      <vt:lpstr>Office Theme</vt:lpstr>
      <vt:lpstr>Динамическое программирование </vt:lpstr>
      <vt:lpstr>Презентация PowerPoint</vt:lpstr>
      <vt:lpstr> Ещё раз о кратчайших путях в ориентированных ациклических графах  </vt:lpstr>
      <vt:lpstr>Презентация PowerPoint</vt:lpstr>
      <vt:lpstr>Презентация PowerPoint</vt:lpstr>
      <vt:lpstr>Программирование?</vt:lpstr>
      <vt:lpstr>Наибольшая возрастающая  подпоследовательность</vt:lpstr>
      <vt:lpstr>Презентация PowerPoint</vt:lpstr>
      <vt:lpstr>Презентация PowerPoint</vt:lpstr>
      <vt:lpstr>Схема для динамического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Расстояние редактирования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Граф задачи и путь в нём</vt:lpstr>
      <vt:lpstr>Презентация PowerPoint</vt:lpstr>
      <vt:lpstr>Презентация PowerPoint</vt:lpstr>
      <vt:lpstr>Часто используемые подзадачи </vt:lpstr>
      <vt:lpstr>Презентация PowerPoint</vt:lpstr>
      <vt:lpstr>Презентация PowerPoint</vt:lpstr>
      <vt:lpstr>Презентация PowerPoint</vt:lpstr>
      <vt:lpstr>Задача о рюкзаке </vt:lpstr>
      <vt:lpstr>Разновидности задачи о рюкзаке</vt:lpstr>
      <vt:lpstr>Задача о рюкзаке с повторениями</vt:lpstr>
      <vt:lpstr>Презентация PowerPoint</vt:lpstr>
      <vt:lpstr>Презентация PowerPoint</vt:lpstr>
      <vt:lpstr>Задача о рюкзаке без повторений</vt:lpstr>
      <vt:lpstr>Презентация PowerPoint</vt:lpstr>
      <vt:lpstr>Презентация PowerPoint</vt:lpstr>
      <vt:lpstr>Запоминание </vt:lpstr>
      <vt:lpstr>Презентация PowerPoint</vt:lpstr>
      <vt:lpstr>Презентация PowerPoint</vt:lpstr>
      <vt:lpstr>Произведение матриц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коммивояжёра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Динамическое программирование</dc:title>
  <dc:creator>dmitry</dc:creator>
  <cp:lastModifiedBy>itgd</cp:lastModifiedBy>
  <cp:revision>26</cp:revision>
  <dcterms:created xsi:type="dcterms:W3CDTF">2022-05-19T02:18:49Z</dcterms:created>
  <dcterms:modified xsi:type="dcterms:W3CDTF">2022-05-19T06:43:50Z</dcterms:modified>
</cp:coreProperties>
</file>