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5"/>
  </p:notesMasterIdLst>
  <p:sldIdLst>
    <p:sldId id="256" r:id="rId2"/>
    <p:sldId id="312" r:id="rId3"/>
    <p:sldId id="257" r:id="rId4"/>
    <p:sldId id="258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33"/>
    <a:srgbClr val="99CCFF"/>
    <a:srgbClr val="000099"/>
    <a:srgbClr val="FFFF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54613" autoAdjust="0"/>
  </p:normalViewPr>
  <p:slideViewPr>
    <p:cSldViewPr showGuides="1">
      <p:cViewPr varScale="1">
        <p:scale>
          <a:sx n="62" d="100"/>
          <a:sy n="62" d="100"/>
        </p:scale>
        <p:origin x="-30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03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D68207-DCFF-4554-A87F-0DC4C8D706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71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QL_PL" TargetMode="External"/><Relationship Id="rId13" Type="http://schemas.openxmlformats.org/officeDocument/2006/relationships/hyperlink" Target="http://ru.wikipedia.org/wiki/Sybase_ASE" TargetMode="External"/><Relationship Id="rId18" Type="http://schemas.openxmlformats.org/officeDocument/2006/relationships/hyperlink" Target="http://ru.wikipedia.org/wiki/Ada" TargetMode="External"/><Relationship Id="rId3" Type="http://schemas.openxmlformats.org/officeDocument/2006/relationships/hyperlink" Target="http://ru.wikipedia.org/wiki/InterBase" TargetMode="External"/><Relationship Id="rId21" Type="http://schemas.openxmlformats.org/officeDocument/2006/relationships/hyperlink" Target="http://ru.wikipedia.org/wiki/%D0%A5%D1%80%D0%B0%D0%BD%D0%B8%D0%BC%D0%B0%D1%8F_%D0%BF%D1%80%D0%BE%D1%86%D0%B5%D0%B4%D1%83%D1%80%D0%B0" TargetMode="External"/><Relationship Id="rId7" Type="http://schemas.openxmlformats.org/officeDocument/2006/relationships/hyperlink" Target="http://ru.wikipedia.org/w/index.php?title=SQL_PL&amp;action=edit&amp;redlink=1" TargetMode="External"/><Relationship Id="rId12" Type="http://schemas.openxmlformats.org/officeDocument/2006/relationships/hyperlink" Target="http://ru.wikipedia.org/wiki/Microsoft_SQL_Server" TargetMode="External"/><Relationship Id="rId17" Type="http://schemas.openxmlformats.org/officeDocument/2006/relationships/hyperlink" Target="http://ru.wikipedia.org/wiki/PL/SQL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://ru.wikipedia.org/wiki/Oracle_(%D0%A1%D0%A3%D0%91%D0%94)" TargetMode="External"/><Relationship Id="rId20" Type="http://schemas.openxmlformats.org/officeDocument/2006/relationships/hyperlink" Target="http://ru.wikipedia.org/wiki/PL/pgSQ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DB2" TargetMode="External"/><Relationship Id="rId11" Type="http://schemas.openxmlformats.org/officeDocument/2006/relationships/hyperlink" Target="http://ru.wikipedia.org/wiki/Java" TargetMode="External"/><Relationship Id="rId5" Type="http://schemas.openxmlformats.org/officeDocument/2006/relationships/hyperlink" Target="http://ru.wikipedia.org/w/index.php?title=PSQL&amp;action=edit&amp;redlink=1" TargetMode="External"/><Relationship Id="rId15" Type="http://schemas.openxmlformats.org/officeDocument/2006/relationships/hyperlink" Target="http://ru.wikipedia.org/wiki/MySQL" TargetMode="External"/><Relationship Id="rId10" Type="http://schemas.openxmlformats.org/officeDocument/2006/relationships/hyperlink" Target="http://ru.wikipedia.org/wiki/%D0%A1%D0%B8_(%D1%8F%D0%B7%D1%8B%D0%BA_%D0%BF%D1%80%D0%BE%D0%B3%D1%80%D0%B0%D0%BC%D0%BC%D0%B8%D1%80%D0%BE%D0%B2%D0%B0%D0%BD%D0%B8%D1%8F)" TargetMode="External"/><Relationship Id="rId19" Type="http://schemas.openxmlformats.org/officeDocument/2006/relationships/hyperlink" Target="http://ru.wikipedia.org/wiki/PostgreSQL" TargetMode="External"/><Relationship Id="rId4" Type="http://schemas.openxmlformats.org/officeDocument/2006/relationships/hyperlink" Target="http://ru.wikipedia.org/wiki/Firebird" TargetMode="External"/><Relationship Id="rId9" Type="http://schemas.openxmlformats.org/officeDocument/2006/relationships/hyperlink" Target="http://ru.wikipedia.org/wiki/SQL/PSM" TargetMode="External"/><Relationship Id="rId14" Type="http://schemas.openxmlformats.org/officeDocument/2006/relationships/hyperlink" Target="http://ru.wikipedia.org/wiki/Transact-SQL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2C8ED3-6174-406F-A20E-675238F33DBC}" type="slidenum">
              <a:rPr lang="ru-RU" smtClean="0">
                <a:latin typeface="Times New Roman" pitchFamily="18" charset="0"/>
              </a:rPr>
              <a:pPr eaLnBrk="1" hangingPunct="1"/>
              <a:t>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11593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8AFA70-BB42-4B77-BA80-AFE2E01754E7}" type="slidenum">
              <a:rPr lang="ru-RU" smtClean="0">
                <a:latin typeface="Times New Roman" pitchFamily="18" charset="0"/>
              </a:rPr>
              <a:pPr eaLnBrk="1" hangingPunct="1"/>
              <a:t>10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Перегрузка функций не предусмотрена.</a:t>
            </a:r>
            <a:endParaRPr lang="en-US" smtClean="0"/>
          </a:p>
          <a:p>
            <a:pPr eaLnBrk="1" hangingPunct="1"/>
            <a:r>
              <a:rPr lang="ru-RU" smtClean="0"/>
              <a:t>В результате вызова этой процедуры будет выведено значение переменно </a:t>
            </a:r>
            <a:r>
              <a:rPr lang="en-US" smtClean="0"/>
              <a:t>@x, </a:t>
            </a:r>
            <a:r>
              <a:rPr lang="ru-RU" smtClean="0"/>
              <a:t>которая является глобальной и доступна как внутри ХП, так и вне ее, параметры являются локальными и доступны для использования только внутри процедуры.</a:t>
            </a:r>
          </a:p>
          <a:p>
            <a:pPr eaLnBrk="1" hangingPunct="1"/>
            <a:r>
              <a:rPr lang="ru-RU" smtClean="0"/>
              <a:t>Имена параметров при объявлении ХП и при вызове не обязательно должны совпадать. Внутри процедуры все локальные переменные используются без символа </a:t>
            </a:r>
            <a:r>
              <a:rPr lang="en-US" smtClean="0"/>
              <a:t>@</a:t>
            </a:r>
            <a:r>
              <a:rPr lang="ru-RU" smtClean="0"/>
              <a:t>, для глобальных переменных этот символ обязателен.</a:t>
            </a:r>
          </a:p>
          <a:p>
            <a:pPr eaLnBrk="1" hangingPunct="1"/>
            <a:r>
              <a:rPr lang="ru-RU" smtClean="0"/>
              <a:t>Если локальная или пользовательская переменная не инициируется при помощи оператора </a:t>
            </a:r>
            <a:r>
              <a:rPr lang="en-US" smtClean="0"/>
              <a:t>SET</a:t>
            </a:r>
            <a:r>
              <a:rPr lang="ru-RU" smtClean="0"/>
              <a:t>, она получает значение </a:t>
            </a:r>
            <a:r>
              <a:rPr lang="en-US" smtClean="0"/>
              <a:t>NULL.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295611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CF053E-0ABE-4058-B919-F58982741859}" type="slidenum">
              <a:rPr lang="ru-RU" smtClean="0">
                <a:latin typeface="Times New Roman" pitchFamily="18" charset="0"/>
              </a:rPr>
              <a:pPr eaLnBrk="1" hangingPunct="1"/>
              <a:t>11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ХП могут понадобиться временные переменные. Для использования любой переменной в функции требуется ее объявление при помощи оператора </a:t>
            </a:r>
            <a:r>
              <a:rPr lang="en-US" smtClean="0"/>
              <a:t>DECLARE</a:t>
            </a:r>
            <a:r>
              <a:rPr lang="ru-RU" smtClean="0"/>
              <a:t>:</a:t>
            </a:r>
            <a:r>
              <a:rPr lang="en-US" smtClean="0"/>
              <a:t> </a:t>
            </a:r>
            <a:r>
              <a:rPr lang="ru-RU" smtClean="0"/>
              <a:t>Поддерживается </a:t>
            </a:r>
            <a:r>
              <a:rPr lang="en-US" smtClean="0"/>
              <a:t>mysql </a:t>
            </a:r>
            <a:r>
              <a:rPr lang="ru-RU" smtClean="0"/>
              <a:t>и может не поддерживаться другими СУБД.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231089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25E53B-4AC4-4F29-B80D-587D44F8BA39}" type="slidenum">
              <a:rPr lang="ru-RU" smtClean="0">
                <a:latin typeface="Times New Roman" pitchFamily="18" charset="0"/>
              </a:rPr>
              <a:pPr eaLnBrk="1" hangingPunct="1"/>
              <a:t>12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Можно сразу объявлять несколько переменных одного типа.</a:t>
            </a:r>
          </a:p>
          <a:p>
            <a:pPr eaLnBrk="1" hangingPunct="1"/>
            <a:r>
              <a:rPr lang="ru-RU" smtClean="0"/>
              <a:t>Этот оператор может появляться только внутри блока </a:t>
            </a:r>
            <a:r>
              <a:rPr lang="en-US" smtClean="0"/>
              <a:t>BEGIN END. </a:t>
            </a:r>
            <a:r>
              <a:rPr lang="ru-RU" smtClean="0"/>
              <a:t>Область видимости ограничена только этим блоком.</a:t>
            </a:r>
          </a:p>
          <a:p>
            <a:pPr eaLnBrk="1" hangingPunct="1"/>
            <a:r>
              <a:rPr lang="ru-RU" smtClean="0"/>
              <a:t> В приведенном примере при вызове процедуры выведется значение </a:t>
            </a:r>
            <a:r>
              <a:rPr lang="en-US" smtClean="0"/>
              <a:t>var</a:t>
            </a:r>
            <a:r>
              <a:rPr lang="ru-RU" smtClean="0"/>
              <a:t> – внутренняя переменная и выдастся ошибка о неизвестной переменной для внешнего блока.</a:t>
            </a:r>
          </a:p>
        </p:txBody>
      </p:sp>
    </p:spTree>
    <p:extLst>
      <p:ext uri="{BB962C8B-B14F-4D97-AF65-F5344CB8AC3E}">
        <p14:creationId xmlns:p14="http://schemas.microsoft.com/office/powerpoint/2010/main" xmlns="" val="75871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1DCE08-A9F2-496B-8621-8DF96798C815}" type="slidenum">
              <a:rPr lang="ru-RU" smtClean="0">
                <a:latin typeface="Times New Roman" pitchFamily="18" charset="0"/>
              </a:rPr>
              <a:pPr eaLnBrk="1" hangingPunct="1"/>
              <a:t>13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Функция в отличие от процедуры может вызываться непосредственно без использования оператора </a:t>
            </a:r>
            <a:r>
              <a:rPr lang="en-US" smtClean="0"/>
              <a:t>CALL </a:t>
            </a:r>
            <a:r>
              <a:rPr lang="ru-RU" smtClean="0"/>
              <a:t>и возвращать одно значение. Которое подставляется в место вызова функции как и в случае встроенных функций </a:t>
            </a:r>
            <a:r>
              <a:rPr lang="en-US" smtClean="0"/>
              <a:t>MySQL.</a:t>
            </a:r>
          </a:p>
          <a:p>
            <a:pPr eaLnBrk="1" hangingPunct="1"/>
            <a:r>
              <a:rPr lang="ru-RU" smtClean="0"/>
              <a:t>При объявлении параметров функции следует оператор </a:t>
            </a:r>
            <a:r>
              <a:rPr lang="en-US" smtClean="0"/>
              <a:t>RETURNS, </a:t>
            </a:r>
            <a:r>
              <a:rPr lang="ru-RU" smtClean="0"/>
              <a:t>который задает тип возвращаемого функцией значения. Вернуть значение из функции можно при помощи оператора </a:t>
            </a:r>
            <a:r>
              <a:rPr lang="en-US" smtClean="0"/>
              <a:t>RETURN, </a:t>
            </a:r>
            <a:r>
              <a:rPr lang="ru-RU" smtClean="0"/>
              <a:t>который  может быть вызван в любой точке функции. Вызов оператора </a:t>
            </a:r>
            <a:r>
              <a:rPr lang="en-US" smtClean="0"/>
              <a:t>RETURN </a:t>
            </a:r>
            <a:r>
              <a:rPr lang="ru-RU" smtClean="0"/>
              <a:t>означает, что функция должна немедленно завершить выполнение и вернуть значение, переданное в качестве аргумента оператора </a:t>
            </a:r>
            <a:r>
              <a:rPr lang="en-US" smtClean="0"/>
              <a:t>RETURN.</a:t>
            </a:r>
          </a:p>
          <a:p>
            <a:pPr eaLnBrk="1" hangingPunct="1"/>
            <a:r>
              <a:rPr lang="ru-RU" smtClean="0"/>
              <a:t>При объявлении параметров функции использование ключевых слов </a:t>
            </a:r>
            <a:r>
              <a:rPr lang="en-US" smtClean="0"/>
              <a:t>IN, OUT, INOUT </a:t>
            </a:r>
            <a:r>
              <a:rPr lang="ru-RU" smtClean="0"/>
              <a:t>недопустимо. Все параметры функции являются входными.</a:t>
            </a:r>
          </a:p>
          <a:p>
            <a:pPr eaLnBrk="1" hangingPunct="1"/>
            <a:r>
              <a:rPr lang="ru-RU" smtClean="0"/>
              <a:t>Функция обязательно должна содержать оператор </a:t>
            </a:r>
            <a:r>
              <a:rPr lang="en-US" smtClean="0"/>
              <a:t>RETURNS, </a:t>
            </a:r>
            <a:r>
              <a:rPr lang="ru-RU" smtClean="0"/>
              <a:t>устанавливающий тип возвращаемого значения, и хотя бы один оператор </a:t>
            </a:r>
            <a:r>
              <a:rPr lang="en-US" smtClean="0"/>
              <a:t>RETURN </a:t>
            </a:r>
            <a:r>
              <a:rPr lang="ru-RU" smtClean="0"/>
              <a:t>в теле функции, который возвращает это значение.</a:t>
            </a:r>
            <a:endParaRPr lang="en-US" smtClean="0"/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210696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0BCE10-9C1E-4B6C-BFC0-7AC9EEB0E552}" type="slidenum">
              <a:rPr lang="ru-RU" smtClean="0">
                <a:latin typeface="Times New Roman" pitchFamily="18" charset="0"/>
              </a:rPr>
              <a:pPr eaLnBrk="1" hangingPunct="1"/>
              <a:t>14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Функция принимает параметр </a:t>
            </a:r>
            <a:r>
              <a:rPr lang="en-US" smtClean="0"/>
              <a:t>id – </a:t>
            </a:r>
            <a:r>
              <a:rPr lang="ru-RU" smtClean="0"/>
              <a:t>первичный ключ таблицы </a:t>
            </a:r>
            <a:r>
              <a:rPr lang="en-US" smtClean="0"/>
              <a:t>catalogs.</a:t>
            </a:r>
          </a:p>
          <a:p>
            <a:pPr eaLnBrk="1" hangingPunct="1"/>
            <a:r>
              <a:rPr lang="ru-RU" smtClean="0"/>
              <a:t>Достигнув первого оператора </a:t>
            </a:r>
            <a:r>
              <a:rPr lang="en-US" smtClean="0"/>
              <a:t>RETURN </a:t>
            </a:r>
            <a:r>
              <a:rPr lang="ru-RU" smtClean="0"/>
              <a:t>функция возвращает результат. При этом вторая пара </a:t>
            </a:r>
            <a:r>
              <a:rPr lang="en-US" smtClean="0"/>
              <a:t>SELECT-RETURN </a:t>
            </a:r>
            <a:r>
              <a:rPr lang="ru-RU" smtClean="0"/>
              <a:t>не достигается никогда. </a:t>
            </a:r>
          </a:p>
          <a:p>
            <a:pPr eaLnBrk="1" hangingPunct="1"/>
            <a:r>
              <a:rPr lang="ru-RU" smtClean="0"/>
              <a:t>Инструкция </a:t>
            </a:r>
            <a:r>
              <a:rPr lang="en-US" smtClean="0"/>
              <a:t>LIMIT 1 – </a:t>
            </a:r>
            <a:r>
              <a:rPr lang="ru-RU" smtClean="0"/>
              <a:t>означает выбор первой случайной записи. Ограничивает число выводимых записей.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93162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D2A3E0-82C5-41E8-8855-74E59239DBA2}" type="slidenum">
              <a:rPr lang="ru-RU" smtClean="0">
                <a:latin typeface="Times New Roman" pitchFamily="18" charset="0"/>
              </a:rPr>
              <a:pPr eaLnBrk="1" hangingPunct="1"/>
              <a:t>15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Операторы управления потоком данных используются только внутри ХП и</a:t>
            </a:r>
            <a:r>
              <a:rPr lang="ru-RU" sz="800" smtClean="0"/>
              <a:t> ХФ.</a:t>
            </a:r>
          </a:p>
          <a:p>
            <a:pPr eaLnBrk="1" hangingPunct="1"/>
            <a:r>
              <a:rPr lang="ru-RU" smtClean="0"/>
              <a:t>Условие может принимать значение 0 – ложь, и отличное от 0 – истина.</a:t>
            </a:r>
          </a:p>
          <a:p>
            <a:pPr eaLnBrk="1" hangingPunct="1"/>
            <a:r>
              <a:rPr lang="ru-RU" smtClean="0"/>
              <a:t>Существует кроме оператор </a:t>
            </a:r>
            <a:r>
              <a:rPr lang="en-US" smtClean="0"/>
              <a:t>IF </a:t>
            </a:r>
            <a:r>
              <a:rPr lang="ru-RU" smtClean="0"/>
              <a:t>и функция </a:t>
            </a:r>
            <a:r>
              <a:rPr lang="en-US" smtClean="0"/>
              <a:t>IF().</a:t>
            </a:r>
          </a:p>
          <a:p>
            <a:pPr eaLnBrk="1" hangingPunct="1"/>
            <a:r>
              <a:rPr lang="ru-RU" smtClean="0"/>
              <a:t>Для создания логических выражений можно использовать все операторы сравнения и</a:t>
            </a:r>
            <a:r>
              <a:rPr lang="en-US" smtClean="0"/>
              <a:t> </a:t>
            </a:r>
            <a:r>
              <a:rPr lang="ru-RU" smtClean="0"/>
              <a:t>логические операторы </a:t>
            </a:r>
            <a:r>
              <a:rPr lang="en-US" smtClean="0"/>
              <a:t>&amp;&amp; </a:t>
            </a:r>
            <a:r>
              <a:rPr lang="ru-RU" smtClean="0"/>
              <a:t>и  </a:t>
            </a:r>
            <a:r>
              <a:rPr lang="en-US" smtClean="0"/>
              <a:t>||.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299356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E25114-0C15-434C-94BC-F1E4E73BA139}" type="slidenum">
              <a:rPr lang="ru-RU" smtClean="0">
                <a:latin typeface="Times New Roman" pitchFamily="18" charset="0"/>
              </a:rPr>
              <a:pPr eaLnBrk="1" hangingPunct="1"/>
              <a:t>16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2832086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110E61-9FD1-4DE6-9469-13C05D2D1F6A}" type="slidenum">
              <a:rPr lang="ru-RU" smtClean="0">
                <a:latin typeface="Times New Roman" pitchFamily="18" charset="0"/>
              </a:rPr>
              <a:pPr eaLnBrk="1" hangingPunct="1"/>
              <a:t>17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первой форме оператора сравнивается выражение </a:t>
            </a:r>
            <a:r>
              <a:rPr lang="en-US" smtClean="0"/>
              <a:t>case_value </a:t>
            </a:r>
            <a:r>
              <a:rPr lang="ru-RU" smtClean="0"/>
              <a:t>и </a:t>
            </a:r>
            <a:r>
              <a:rPr lang="en-US" smtClean="0"/>
              <a:t>when_value. </a:t>
            </a:r>
            <a:r>
              <a:rPr lang="ru-RU" smtClean="0"/>
              <a:t>Как только соответствие найдено, выполняется соответствующий оператор </a:t>
            </a:r>
            <a:r>
              <a:rPr lang="en-US" smtClean="0"/>
              <a:t>list. </a:t>
            </a:r>
            <a:r>
              <a:rPr lang="ru-RU" smtClean="0"/>
              <a:t>Если ни одно соответствие не найдено, выполняется оператор, размещенный после </a:t>
            </a:r>
            <a:r>
              <a:rPr lang="en-US" smtClean="0"/>
              <a:t>ELSE.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325346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8B4139-32C1-41A3-9AAF-F8A8AC9CB2F5}" type="slidenum">
              <a:rPr lang="ru-RU" smtClean="0">
                <a:latin typeface="Times New Roman" pitchFamily="18" charset="0"/>
              </a:rPr>
              <a:pPr eaLnBrk="1" hangingPunct="1"/>
              <a:t>18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2415779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0CB6AA-5FA3-4881-A5A6-68FEB3AC16E5}" type="slidenum">
              <a:rPr lang="ru-RU" smtClean="0">
                <a:latin typeface="Times New Roman" pitchFamily="18" charset="0"/>
              </a:rPr>
              <a:pPr eaLnBrk="1" hangingPunct="1"/>
              <a:t>19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315044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b="1" smtClean="0">
                <a:latin typeface="Arial" charset="0"/>
              </a:rPr>
              <a:t>Процедурные расширения</a:t>
            </a:r>
            <a:br>
              <a:rPr lang="ru-RU" b="1" smtClean="0">
                <a:latin typeface="Arial" charset="0"/>
              </a:rPr>
            </a:br>
            <a:r>
              <a:rPr lang="ru-RU" smtClean="0">
                <a:latin typeface="Arial" charset="0"/>
              </a:rPr>
              <a:t>Поскольку SQL не является «привычным» языком программирования (то есть не предоставляет средств для построения циклов, ветвлений и т. д.), вводимые разными производителями расширения касались в первую очередь процедурных расширений. Это хранимые процедуры</a:t>
            </a:r>
            <a:r>
              <a:rPr lang="ru-RU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smtClean="0">
                <a:latin typeface="Arial" charset="0"/>
              </a:rPr>
              <a:t>(</a:t>
            </a:r>
            <a:r>
              <a:rPr lang="ru-RU" i="1" smtClean="0">
                <a:latin typeface="Arial" charset="0"/>
              </a:rPr>
              <a:t>stored procedures</a:t>
            </a:r>
            <a:r>
              <a:rPr lang="ru-RU" smtClean="0">
                <a:latin typeface="Arial" charset="0"/>
              </a:rPr>
              <a:t>) и процедурные языки-«надстройки». Практически в каждой СУБД применяется свой процедурный язык. Стандарт для процедурных расширений представлен спецификацией </a:t>
            </a:r>
            <a:r>
              <a:rPr lang="en-US" smtClean="0">
                <a:latin typeface="Arial" charset="0"/>
              </a:rPr>
              <a:t>SQL/PSM</a:t>
            </a:r>
            <a:r>
              <a:rPr lang="ru-RU" smtClean="0">
                <a:latin typeface="Arial" charset="0"/>
              </a:rPr>
              <a:t>. Перечень процедурных расширений для самых популярных СУБД приведён в следующей таблице:</a:t>
            </a:r>
            <a:br>
              <a:rPr lang="ru-RU" smtClean="0">
                <a:latin typeface="Arial" charset="0"/>
              </a:rPr>
            </a:br>
            <a:endParaRPr lang="ru-RU" smtClean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9EE747-C121-4D7E-9735-585115776035}" type="slidenum">
              <a:rPr lang="ru-RU" smtClean="0">
                <a:latin typeface="Times New Roman" pitchFamily="18" charset="0"/>
              </a:rPr>
              <a:pPr eaLnBrk="1" hangingPunct="1"/>
              <a:t>2</a:t>
            </a:fld>
            <a:endParaRPr lang="ru-RU" smtClean="0">
              <a:latin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125538" y="684213"/>
          <a:ext cx="4995862" cy="5122862"/>
        </p:xfrm>
        <a:graphic>
          <a:graphicData uri="http://schemas.openxmlformats.org/drawingml/2006/table">
            <a:tbl>
              <a:tblPr/>
              <a:tblGrid>
                <a:gridCol w="1665287"/>
                <a:gridCol w="1665287"/>
                <a:gridCol w="1665287"/>
              </a:tblGrid>
              <a:tr h="1437116">
                <a:tc>
                  <a:txBody>
                    <a:bodyPr/>
                    <a:lstStyle/>
                    <a:p>
                      <a:r>
                        <a:rPr lang="ru-RU" sz="1100"/>
                        <a:t>СУБД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Краткое название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Расшифровка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14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3" tooltip="InterBase"/>
                        </a:rPr>
                        <a:t>InterBase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  <a:hlinkClick r:id="rId4" tooltip="Firebird"/>
                        </a:rPr>
                        <a:t>Firebird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5" tooltip="PSQL (страница отсутствует)"/>
                        </a:rPr>
                        <a:t>PSQL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Procedural SQL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58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IBM </a:t>
                      </a:r>
                      <a:r>
                        <a:rPr lang="en-US" sz="1100">
                          <a:effectLst/>
                          <a:hlinkClick r:id="rId6" tooltip="DB2"/>
                        </a:rPr>
                        <a:t>DB2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7" tooltip="SQL PL (страница отсутствует)"/>
                        </a:rPr>
                        <a:t>SQL PL</a:t>
                      </a:r>
                      <a:r>
                        <a:rPr lang="en-US" sz="1100">
                          <a:effectLst/>
                        </a:rPr>
                        <a:t> (</a:t>
                      </a:r>
                      <a:r>
                        <a:rPr lang="ru-RU" sz="1100" i="1">
                          <a:effectLst/>
                          <a:hlinkClick r:id="rId8" tooltip="en:SQL PL"/>
                        </a:rPr>
                        <a:t>англ.</a:t>
                      </a:r>
                      <a:r>
                        <a:rPr lang="ru-RU" sz="1100">
                          <a:effectLst/>
                        </a:rPr>
                        <a:t>)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SQL Procedural Language (расширяет </a:t>
                      </a:r>
                      <a:r>
                        <a:rPr lang="ru-RU" sz="1100">
                          <a:hlinkClick r:id="rId9" tooltip="SQL/PSM"/>
                        </a:rPr>
                        <a:t>SQL/PSM</a:t>
                      </a:r>
                      <a:r>
                        <a:rPr lang="ru-RU" sz="1100"/>
                        <a:t>); также в DB2 хранимые процедуры могут писаться на обычных языках программирования: </a:t>
                      </a:r>
                      <a:r>
                        <a:rPr lang="ru-RU" sz="1100">
                          <a:hlinkClick r:id="rId10" tooltip="Си (язык программирования)"/>
                        </a:rPr>
                        <a:t>Си</a:t>
                      </a:r>
                      <a:r>
                        <a:rPr lang="ru-RU" sz="1100"/>
                        <a:t>, </a:t>
                      </a:r>
                      <a:r>
                        <a:rPr lang="ru-RU" sz="1100">
                          <a:hlinkClick r:id="rId11" tooltip="Java"/>
                        </a:rPr>
                        <a:t>Java</a:t>
                      </a:r>
                      <a:r>
                        <a:rPr lang="ru-RU" sz="1100"/>
                        <a:t> и т. д.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7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2" tooltip="Microsoft SQL Server"/>
                        </a:rPr>
                        <a:t>MS SQL Server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  <a:hlinkClick r:id="rId13" tooltip="Sybase ASE"/>
                        </a:rPr>
                        <a:t>Sybase ASE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4" tooltip="Transact-SQL"/>
                        </a:rPr>
                        <a:t>Transact-SQL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Transact-SQL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7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5" tooltip="MySQL"/>
                        </a:rPr>
                        <a:t>MySQL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9" tooltip="SQL/PSM"/>
                        </a:rPr>
                        <a:t>SQL/PSM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SQL/Persistent Stored Module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7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6" tooltip="Oracle (СУБД)"/>
                        </a:rPr>
                        <a:t>Oracle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7" tooltip="PL/SQL"/>
                        </a:rPr>
                        <a:t>PL/SQL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Procedural Language/SQL (</a:t>
                      </a:r>
                      <a:r>
                        <a:rPr lang="ru-RU" sz="1100"/>
                        <a:t>основан на языке </a:t>
                      </a:r>
                      <a:r>
                        <a:rPr lang="en-US" sz="1100">
                          <a:hlinkClick r:id="rId18" tooltip="Ada"/>
                        </a:rPr>
                        <a:t>Ada</a:t>
                      </a:r>
                      <a:r>
                        <a:rPr lang="en-US" sz="1100"/>
                        <a:t>)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368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9" tooltip="PostgreSQL"/>
                        </a:rPr>
                        <a:t>PostgreSQL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20" tooltip="PL/pgSQL"/>
                        </a:rPr>
                        <a:t>PL/pgSQL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Procedural Language/</a:t>
                      </a:r>
                      <a:r>
                        <a:rPr lang="en-US" sz="1100" dirty="0" err="1"/>
                        <a:t>PostgreSQL</a:t>
                      </a:r>
                      <a:r>
                        <a:rPr lang="en-US" sz="1100" dirty="0"/>
                        <a:t> Structured Query Language (</a:t>
                      </a:r>
                      <a:r>
                        <a:rPr lang="ru-RU" sz="1100" dirty="0"/>
                        <a:t>очень похож на </a:t>
                      </a:r>
                      <a:r>
                        <a:rPr lang="en-US" sz="1100" dirty="0"/>
                        <a:t>Oracle PL/SQL)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467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700" b="1">
                <a:effectLst/>
              </a:rPr>
              <a:t>Процедурные расширения</a:t>
            </a:r>
          </a:p>
          <a:p>
            <a:pPr eaLnBrk="0" hangingPunct="0"/>
            <a:r>
              <a:rPr lang="ru-RU" sz="600">
                <a:effectLst/>
              </a:rPr>
              <a:t>Поскольку SQL не является «привычным» языком программирования (то есть не предоставляет средств для построения циклов, ветвлений и т. д.), вводимые разными производителями расширения касались в первую очередь процедурных расширений. Это </a:t>
            </a:r>
            <a:r>
              <a:rPr lang="ru-RU">
                <a:effectLst/>
                <a:hlinkClick r:id="rId21" tooltip="Хранимая процедура"/>
              </a:rPr>
              <a:t>хранимые процедуры</a:t>
            </a:r>
            <a:r>
              <a:rPr lang="ru-RU">
                <a:effectLst/>
              </a:rPr>
              <a:t> (</a:t>
            </a:r>
            <a:r>
              <a:rPr lang="ru-RU" i="1">
                <a:effectLst/>
              </a:rPr>
              <a:t>stored procedures</a:t>
            </a:r>
            <a:r>
              <a:rPr lang="ru-RU">
                <a:effectLst/>
              </a:rPr>
              <a:t>) и процедурные языки-«надстройки». Практически в каждой СУБД применяется свой процедурный язык. Стандарт для процедурных расширений представлен спецификацией </a:t>
            </a:r>
            <a:r>
              <a:rPr lang="ru-RU">
                <a:effectLst/>
                <a:hlinkClick r:id="rId9" tooltip="SQL/PSM"/>
              </a:rPr>
              <a:t>SQL/PSM</a:t>
            </a:r>
            <a:r>
              <a:rPr lang="ru-RU">
                <a:effectLst/>
              </a:rPr>
              <a:t>. Перечень процедурных расширений для самых популярных СУБД приведён в следующей таблице:</a:t>
            </a:r>
          </a:p>
        </p:txBody>
      </p:sp>
    </p:spTree>
    <p:extLst>
      <p:ext uri="{BB962C8B-B14F-4D97-AF65-F5344CB8AC3E}">
        <p14:creationId xmlns:p14="http://schemas.microsoft.com/office/powerpoint/2010/main" xmlns="" val="2375820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B864C9-F484-4871-B005-39A84D70FE56}" type="slidenum">
              <a:rPr lang="ru-RU" smtClean="0">
                <a:latin typeface="Times New Roman" pitchFamily="18" charset="0"/>
              </a:rPr>
              <a:pPr eaLnBrk="1" hangingPunct="1"/>
              <a:t>20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Наличие метки позволяет осуществить досрочный выход из цикла с использование оператора </a:t>
            </a:r>
            <a:r>
              <a:rPr lang="en-US" smtClean="0"/>
              <a:t>LEAVE</a:t>
            </a:r>
            <a:r>
              <a:rPr lang="ru-RU" smtClean="0"/>
              <a:t> </a:t>
            </a:r>
            <a:r>
              <a:rPr lang="en-US" smtClean="0"/>
              <a:t>label</a:t>
            </a:r>
          </a:p>
          <a:p>
            <a:pPr eaLnBrk="1" hangingPunct="1"/>
            <a:r>
              <a:rPr lang="ru-RU" smtClean="0"/>
              <a:t>Используется</a:t>
            </a:r>
            <a:r>
              <a:rPr lang="en-US" smtClean="0"/>
              <a:t> </a:t>
            </a:r>
            <a:r>
              <a:rPr lang="ru-RU" smtClean="0"/>
              <a:t>переменная для задания параметра цикла.</a:t>
            </a:r>
          </a:p>
          <a:p>
            <a:pPr eaLnBrk="1" hangingPunct="1"/>
            <a:r>
              <a:rPr lang="ru-RU" smtClean="0"/>
              <a:t>Могут быть вложенные циклы.</a:t>
            </a:r>
          </a:p>
        </p:txBody>
      </p:sp>
    </p:spTree>
    <p:extLst>
      <p:ext uri="{BB962C8B-B14F-4D97-AF65-F5344CB8AC3E}">
        <p14:creationId xmlns:p14="http://schemas.microsoft.com/office/powerpoint/2010/main" xmlns="" val="3426272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5FA52C-84E1-4867-A0CC-A7EB1E146A29}" type="slidenum">
              <a:rPr lang="ru-RU" smtClean="0">
                <a:latin typeface="Times New Roman" pitchFamily="18" charset="0"/>
              </a:rPr>
              <a:pPr eaLnBrk="1" hangingPunct="1"/>
              <a:t>21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3006802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5F0635-8902-4EC0-89FF-D9A21C563723}" type="slidenum">
              <a:rPr lang="ru-RU" smtClean="0">
                <a:latin typeface="Times New Roman" pitchFamily="18" charset="0"/>
              </a:rPr>
              <a:pPr eaLnBrk="1" hangingPunct="1"/>
              <a:t>22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Не прекращает выполнение цикла, выполняет досрочное прекращение текущей итерации.</a:t>
            </a:r>
          </a:p>
          <a:p>
            <a:pPr eaLnBrk="1" hangingPunct="1"/>
            <a:r>
              <a:rPr lang="ru-RU" smtClean="0"/>
              <a:t>Эквивалент оператору </a:t>
            </a:r>
            <a:r>
              <a:rPr lang="en-US" smtClean="0"/>
              <a:t>CONTINUE </a:t>
            </a:r>
            <a:r>
              <a:rPr lang="ru-RU" smtClean="0"/>
              <a:t>в С-подобных языках программирования.</a:t>
            </a:r>
            <a:endParaRPr lang="en-US" smtClean="0"/>
          </a:p>
          <a:p>
            <a:pPr eaLnBrk="1" hangingPunct="1"/>
            <a:r>
              <a:rPr lang="en-US" smtClean="0"/>
              <a:t> </a:t>
            </a:r>
            <a:r>
              <a:rPr lang="ru-RU" smtClean="0"/>
              <a:t>В примере формируется бинарная последовательность, путем добавления к строке 11 на четных итерациях и две 1100 на нечетных.</a:t>
            </a:r>
          </a:p>
        </p:txBody>
      </p:sp>
    </p:spTree>
    <p:extLst>
      <p:ext uri="{BB962C8B-B14F-4D97-AF65-F5344CB8AC3E}">
        <p14:creationId xmlns:p14="http://schemas.microsoft.com/office/powerpoint/2010/main" xmlns="" val="4173501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59A52E-DDD9-47AE-9F27-6D5895790867}" type="slidenum">
              <a:rPr lang="ru-RU" smtClean="0">
                <a:latin typeface="Times New Roman" pitchFamily="18" charset="0"/>
              </a:rPr>
              <a:pPr eaLnBrk="1" hangingPunct="1"/>
              <a:t>23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Отличительной особенностью является то, что условие проверяется не в начале, а в конце оператора. Цикл выполняется по крайней мере одну итерацию независимо от условия. Цикл выполняется до тех пор пока условие является ложным.</a:t>
            </a:r>
          </a:p>
          <a:p>
            <a:pPr eaLnBrk="1" hangingPunct="1"/>
            <a:r>
              <a:rPr lang="ru-RU" smtClean="0"/>
              <a:t>С использованием метки можно организовать досрочный выход их цикла с помощью </a:t>
            </a:r>
            <a:r>
              <a:rPr lang="en-US" smtClean="0"/>
              <a:t>LEAVE </a:t>
            </a:r>
            <a:r>
              <a:rPr lang="ru-RU" smtClean="0"/>
              <a:t>или </a:t>
            </a:r>
            <a:r>
              <a:rPr lang="en-US" smtClean="0"/>
              <a:t>ITERATE.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3888730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D18941-EA4F-40F0-A78B-027D70F6F540}" type="slidenum">
              <a:rPr lang="ru-RU" smtClean="0">
                <a:latin typeface="Times New Roman" pitchFamily="18" charset="0"/>
              </a:rPr>
              <a:pPr eaLnBrk="1" hangingPunct="1"/>
              <a:t>24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Не имеет условий выхода. Поэтому он должен среди операторов иметь оператор </a:t>
            </a:r>
            <a:r>
              <a:rPr lang="en-US" smtClean="0"/>
              <a:t>LEAVE.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2831550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F82716-873B-4FD7-A4CD-EC881CAA5F3B}" type="slidenum">
              <a:rPr lang="ru-RU" smtClean="0">
                <a:latin typeface="Times New Roman" pitchFamily="18" charset="0"/>
              </a:rPr>
              <a:pPr eaLnBrk="1" hangingPunct="1"/>
              <a:t>25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2478414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B022E0-EB15-43BA-881E-318D65206B77}" type="slidenum">
              <a:rPr lang="ru-RU" smtClean="0">
                <a:latin typeface="Times New Roman" pitchFamily="18" charset="0"/>
              </a:rPr>
              <a:pPr eaLnBrk="1" hangingPunct="1"/>
              <a:t>26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900" b="1" smtClean="0"/>
              <a:t>SHOW PROCEDURE |FUNCTION STATUS – </a:t>
            </a:r>
            <a:r>
              <a:rPr lang="ru-RU" sz="900" b="1" smtClean="0"/>
              <a:t>просмотр списка уже созданных ХП или ХФ. Можно указать </a:t>
            </a:r>
            <a:r>
              <a:rPr lang="en-US" sz="900" b="1" smtClean="0"/>
              <a:t>LIKE ‘pattern’ </a:t>
            </a:r>
            <a:r>
              <a:rPr lang="ru-RU" sz="900" b="1" smtClean="0"/>
              <a:t>– вывести информацию только о тех процедурах, имена которых удовлетворяют шаблону.</a:t>
            </a:r>
            <a:endParaRPr lang="en-US" sz="900" b="1" smtClean="0"/>
          </a:p>
          <a:p>
            <a:pPr eaLnBrk="1" hangingPunct="1"/>
            <a:r>
              <a:rPr lang="en-US" sz="900" b="1" smtClean="0"/>
              <a:t>SHOW PROCEDURE STATUS LIKE ‘bin%’\G;</a:t>
            </a:r>
          </a:p>
          <a:p>
            <a:pPr eaLnBrk="1" hangingPunct="1"/>
            <a:endParaRPr lang="en-US" sz="900" b="1" smtClean="0"/>
          </a:p>
          <a:p>
            <a:pPr eaLnBrk="1" hangingPunct="1"/>
            <a:r>
              <a:rPr lang="en-US" sz="900" b="1" smtClean="0"/>
              <a:t>SHOW CREATE PROCEDURE |FUNCTION – </a:t>
            </a:r>
            <a:r>
              <a:rPr lang="ru-RU" sz="900" b="1" smtClean="0"/>
              <a:t>вывод информации о Хп или  ХФ путем вывод оператора, с помощью которого была создана хранимая процедура или функция</a:t>
            </a:r>
            <a:endParaRPr lang="en-US" sz="900" b="1" smtClean="0"/>
          </a:p>
          <a:p>
            <a:pPr eaLnBrk="1" hangingPunct="1"/>
            <a:r>
              <a:rPr lang="ru-RU" sz="900" b="1" smtClean="0"/>
              <a:t>Извлечение информации из системной БД </a:t>
            </a:r>
            <a:r>
              <a:rPr lang="en-US" sz="900" b="1" smtClean="0"/>
              <a:t>mysql</a:t>
            </a:r>
            <a:r>
              <a:rPr lang="ru-RU" sz="900" b="1" smtClean="0"/>
              <a:t>, куда помещаются все хранимые процедуры:</a:t>
            </a:r>
            <a:endParaRPr lang="en-US" sz="900" b="1" smtClean="0"/>
          </a:p>
          <a:p>
            <a:pPr eaLnBrk="1" hangingPunct="1"/>
            <a:r>
              <a:rPr lang="en-US" sz="900" b="1" smtClean="0"/>
              <a:t>SELECT FROM mysql.proc – </a:t>
            </a:r>
            <a:r>
              <a:rPr lang="ru-RU" sz="900" b="1" smtClean="0"/>
              <a:t>выводится вся информация, включая тело процедуры. Можно управлять составом выводимой информации, указывая какие параметры необходимо указать</a:t>
            </a:r>
            <a:endParaRPr lang="en-US" sz="900" b="1" smtClean="0"/>
          </a:p>
          <a:p>
            <a:pPr eaLnBrk="1" hangingPunct="1"/>
            <a:endParaRPr lang="en-US" sz="900" b="1" smtClean="0"/>
          </a:p>
          <a:p>
            <a:pPr eaLnBrk="1" hangingPunct="1"/>
            <a:r>
              <a:rPr lang="en-US" sz="900" b="1" smtClean="0"/>
              <a:t>SELECT FROM information_schema</a:t>
            </a:r>
            <a:endParaRPr lang="ru-RU" sz="900" b="1" smtClean="0"/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3096115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04C088-6B9D-438F-AA22-0EA25C8B41C0}" type="slidenum">
              <a:rPr lang="ru-RU" smtClean="0">
                <a:latin typeface="Times New Roman" pitchFamily="18" charset="0"/>
              </a:rPr>
              <a:pPr eaLnBrk="1" hangingPunct="1"/>
              <a:t>27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3096138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01776C-FF22-420F-B6C0-6CE30B75BF17}" type="slidenum">
              <a:rPr lang="ru-RU" smtClean="0">
                <a:latin typeface="Times New Roman" pitchFamily="18" charset="0"/>
              </a:rPr>
              <a:pPr eaLnBrk="1" hangingPunct="1"/>
              <a:t>28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dirty="0" smtClean="0"/>
              <a:t>Для редактирования необходимо иметь привилегии </a:t>
            </a:r>
            <a:r>
              <a:rPr lang="en-US" dirty="0" smtClean="0"/>
              <a:t>ALTER ROUTINE. </a:t>
            </a:r>
            <a:r>
              <a:rPr lang="ru-RU" smtClean="0"/>
              <a:t>Она автоматически назначается пользователю создавшему хранимую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xmlns="" val="310466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050B9C-9C90-477A-8B35-2A1DA4DF1463}" type="slidenum">
              <a:rPr lang="ru-RU" smtClean="0">
                <a:latin typeface="Times New Roman" pitchFamily="18" charset="0"/>
              </a:rPr>
              <a:pPr eaLnBrk="1" hangingPunct="1"/>
              <a:t>29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Во время выполнения ХП и ХФ могут происходить самые разнообразные ошибки. При интерактивном выполнении запросов отследить возникающие ошибки и предпринять действия, направленные на их предотвращение гораздо легче, чем при пакетном выполнении десятков запросов  в ХП. Потому поддерживается механизм обработчиков ошибок,, который позволяет каждой возникающей в ХР ошибке назначить свой собственный	 обработчик.</a:t>
            </a:r>
            <a:endParaRPr lang="en-US" smtClean="0"/>
          </a:p>
          <a:p>
            <a:pPr eaLnBrk="1" hangingPunct="1">
              <a:spcBef>
                <a:spcPct val="50000"/>
              </a:spcBef>
            </a:pPr>
            <a:r>
              <a:rPr lang="en-US" sz="2800" b="1" smtClean="0"/>
              <a:t>CONTINUE </a:t>
            </a:r>
            <a:r>
              <a:rPr lang="ru-RU" sz="2800" b="1" smtClean="0"/>
              <a:t>выполнение текущей операции продолжается после выполнения оператора обработчика;</a:t>
            </a:r>
            <a:endParaRPr lang="en-US" sz="2800" b="1" smtClean="0"/>
          </a:p>
          <a:p>
            <a:pPr eaLnBrk="1" hangingPunct="1">
              <a:spcBef>
                <a:spcPct val="50000"/>
              </a:spcBef>
            </a:pPr>
            <a:r>
              <a:rPr lang="en-US" sz="2800" b="1" smtClean="0"/>
              <a:t>EXIT</a:t>
            </a:r>
            <a:r>
              <a:rPr lang="ru-RU" sz="2800" b="1" smtClean="0"/>
              <a:t> – выполнение составного оператор </a:t>
            </a:r>
            <a:r>
              <a:rPr lang="en-US" sz="2800" b="1" smtClean="0"/>
              <a:t>BEGIN-END</a:t>
            </a:r>
            <a:r>
              <a:rPr lang="ru-RU" sz="2800" b="1" smtClean="0"/>
              <a:t>,</a:t>
            </a:r>
            <a:r>
              <a:rPr lang="en-US" sz="2800" b="1" smtClean="0"/>
              <a:t> </a:t>
            </a:r>
            <a:r>
              <a:rPr lang="ru-RU" sz="2800" b="1" smtClean="0"/>
              <a:t>в котором объявлен обработчик прекращается;</a:t>
            </a:r>
            <a:endParaRPr lang="en-US" sz="2800" b="1" smtClean="0"/>
          </a:p>
          <a:p>
            <a:pPr eaLnBrk="1" hangingPunct="1">
              <a:spcBef>
                <a:spcPct val="50000"/>
              </a:spcBef>
            </a:pPr>
            <a:r>
              <a:rPr lang="en-US" sz="2800" b="1" smtClean="0"/>
              <a:t>UNDO</a:t>
            </a:r>
            <a:r>
              <a:rPr lang="ru-RU" sz="2800" b="1" smtClean="0"/>
              <a:t> – данный вид обработчика пока не поддерживается.</a:t>
            </a:r>
          </a:p>
          <a:p>
            <a:pPr eaLnBrk="1" hangingPunct="1"/>
            <a:r>
              <a:rPr lang="en-US" smtClean="0"/>
              <a:t>Condition</a:t>
            </a:r>
            <a:r>
              <a:rPr lang="ru-RU" smtClean="0"/>
              <a:t> – задает код ошибки, для которой будет происходить срабатывание обработчика. Обработчик может быть привязан сразу к нескольким ошибка, для чего они указываются через запятую. </a:t>
            </a:r>
          </a:p>
          <a:p>
            <a:pPr eaLnBrk="1" hangingPunct="1"/>
            <a:r>
              <a:rPr lang="en-US" smtClean="0"/>
              <a:t>Condition</a:t>
            </a:r>
            <a:r>
              <a:rPr lang="ru-RU" smtClean="0"/>
              <a:t> может принимать следующие значения:</a:t>
            </a:r>
          </a:p>
          <a:p>
            <a:pPr eaLnBrk="1" hangingPunct="1"/>
            <a:r>
              <a:rPr lang="en-US" smtClean="0"/>
              <a:t>SQLSTATE </a:t>
            </a:r>
            <a:r>
              <a:rPr lang="ru-RU" smtClean="0"/>
              <a:t> - значение является пятисимвольным кодом ошибки в 16-ричном формате и является стандартом в </a:t>
            </a:r>
            <a:r>
              <a:rPr lang="en-US" smtClean="0"/>
              <a:t>SQL. </a:t>
            </a:r>
            <a:r>
              <a:rPr lang="ru-RU" smtClean="0"/>
              <a:t>О</a:t>
            </a:r>
            <a:r>
              <a:rPr lang="en-US" smtClean="0"/>
              <a:t>l</a:t>
            </a:r>
            <a:r>
              <a:rPr lang="ru-RU" smtClean="0"/>
              <a:t>ин код обозначает сразу несколько ошибок </a:t>
            </a:r>
            <a:r>
              <a:rPr lang="en-US" smtClean="0"/>
              <a:t>MYSQL.</a:t>
            </a:r>
          </a:p>
          <a:p>
            <a:pPr eaLnBrk="1" hangingPunct="1"/>
            <a:r>
              <a:rPr lang="en-US" smtClean="0"/>
              <a:t>SQLWARNING</a:t>
            </a:r>
            <a:r>
              <a:rPr lang="ru-RU" smtClean="0"/>
              <a:t> – любое предупреждение.</a:t>
            </a:r>
            <a:endParaRPr lang="en-US" smtClean="0"/>
          </a:p>
          <a:p>
            <a:pPr eaLnBrk="1" hangingPunct="1"/>
            <a:r>
              <a:rPr lang="en-US" smtClean="0"/>
              <a:t>NOT FOUND – </a:t>
            </a:r>
            <a:r>
              <a:rPr lang="ru-RU" smtClean="0"/>
              <a:t>любая ошибка, связанная с отсутствием или невозможностью найти объект.</a:t>
            </a:r>
            <a:endParaRPr lang="en-US" smtClean="0"/>
          </a:p>
          <a:p>
            <a:pPr eaLnBrk="1" hangingPunct="1"/>
            <a:r>
              <a:rPr lang="en-US" smtClean="0"/>
              <a:t>SQLEXCEPTION</a:t>
            </a:r>
            <a:r>
              <a:rPr lang="ru-RU" smtClean="0"/>
              <a:t>- ошибки, не охваченные </a:t>
            </a:r>
            <a:r>
              <a:rPr lang="en-US" smtClean="0"/>
              <a:t>SQLWARNING </a:t>
            </a:r>
            <a:r>
              <a:rPr lang="ru-RU" smtClean="0"/>
              <a:t>и </a:t>
            </a:r>
            <a:r>
              <a:rPr lang="en-US" smtClean="0"/>
              <a:t>NOT FOUND</a:t>
            </a:r>
          </a:p>
          <a:p>
            <a:pPr eaLnBrk="1" hangingPunct="1"/>
            <a:r>
              <a:rPr lang="en-US" smtClean="0"/>
              <a:t>Mysql_error_code</a:t>
            </a:r>
            <a:r>
              <a:rPr lang="ru-RU" smtClean="0"/>
              <a:t> – обычные четырехзначные ошибки</a:t>
            </a:r>
            <a:endParaRPr lang="en-US" smtClean="0"/>
          </a:p>
          <a:p>
            <a:pPr eaLnBrk="1" hangingPunct="1"/>
            <a:r>
              <a:rPr lang="en-US" smtClean="0"/>
              <a:t>Condition_name – </a:t>
            </a:r>
            <a:r>
              <a:rPr lang="ru-RU" smtClean="0"/>
              <a:t>имя условия, которое объявляется при помощи оператора </a:t>
            </a:r>
            <a:r>
              <a:rPr lang="en-US" smtClean="0"/>
              <a:t>DECLARE … CONDITION FOR.</a:t>
            </a:r>
          </a:p>
          <a:p>
            <a:pPr eaLnBrk="1" hangingPunct="1"/>
            <a:r>
              <a:rPr lang="en-US" smtClean="0"/>
              <a:t>List – </a:t>
            </a:r>
            <a:r>
              <a:rPr lang="ru-RU" smtClean="0"/>
              <a:t>содержит </a:t>
            </a:r>
            <a:r>
              <a:rPr lang="en-US" smtClean="0"/>
              <a:t>SQL-</a:t>
            </a:r>
            <a:r>
              <a:rPr lang="ru-RU" smtClean="0"/>
              <a:t>запрос, который выполняется при срабатывании обработчика. </a:t>
            </a:r>
          </a:p>
        </p:txBody>
      </p:sp>
    </p:spTree>
    <p:extLst>
      <p:ext uri="{BB962C8B-B14F-4D97-AF65-F5344CB8AC3E}">
        <p14:creationId xmlns:p14="http://schemas.microsoft.com/office/powerpoint/2010/main" xmlns="" val="309191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345277-AB73-4824-9113-DE9AF284EFBD}" type="slidenum">
              <a:rPr lang="ru-RU" smtClean="0">
                <a:latin typeface="Times New Roman" pitchFamily="18" charset="0"/>
              </a:rPr>
              <a:pPr eaLnBrk="1" hangingPunct="1"/>
              <a:t>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1048221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CB35E2-D1D4-48E9-8A36-5B5AC2E9F0DB}" type="slidenum">
              <a:rPr lang="ru-RU" smtClean="0">
                <a:latin typeface="Times New Roman" pitchFamily="18" charset="0"/>
              </a:rPr>
              <a:pPr eaLnBrk="1" hangingPunct="1"/>
              <a:t>30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2021053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A6A135-6AF2-468D-8757-E93901C0F19F}" type="slidenum">
              <a:rPr lang="ru-RU" smtClean="0">
                <a:latin typeface="Times New Roman" pitchFamily="18" charset="0"/>
              </a:rPr>
              <a:pPr eaLnBrk="1" hangingPunct="1"/>
              <a:t>31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ru-RU" sz="1000" smtClean="0"/>
              <a:t>Если результирующий запрос одну запись, поместить результаты в промежуточные переменные можно при помощи оператора </a:t>
            </a:r>
            <a:r>
              <a:rPr lang="en-US" sz="1000" smtClean="0"/>
              <a:t>SELECT … INTO … FROM.</a:t>
            </a:r>
            <a:r>
              <a:rPr lang="ru-RU" sz="1000" smtClean="0"/>
              <a:t>Однако результирующие таблицы чаще содержат несколько записей, и использование такого запроса совместно с оператором </a:t>
            </a:r>
            <a:r>
              <a:rPr lang="en-US" sz="1000" smtClean="0"/>
              <a:t>SELECT … INTO … FROM</a:t>
            </a:r>
            <a:r>
              <a:rPr lang="ru-RU" sz="1000" smtClean="0"/>
              <a:t> приводит к возникновению ошибки 1172 «Результат содержит более, чем одну строку». Избежать возникновения ошибки можно, добавив предложение </a:t>
            </a:r>
            <a:r>
              <a:rPr lang="en-US" sz="1000" smtClean="0"/>
              <a:t>LIMIT </a:t>
            </a:r>
            <a:r>
              <a:rPr lang="ru-RU" sz="1000" smtClean="0"/>
              <a:t>1 или назначив </a:t>
            </a:r>
            <a:r>
              <a:rPr lang="en-US" sz="1000" smtClean="0"/>
              <a:t>Continue</a:t>
            </a:r>
            <a:r>
              <a:rPr lang="ru-RU" sz="1000" smtClean="0"/>
              <a:t>-обработчик ошибок. Однако функция будет реализовывать совсем не то поведение, которое ожидает пользователь. Кроме того, существуют ситуации, когда требуется обработать именно многострочную результирующую таблицу.</a:t>
            </a:r>
          </a:p>
          <a:p>
            <a:pPr marL="228600" indent="-228600" eaLnBrk="1" hangingPunct="1"/>
            <a:r>
              <a:rPr lang="ru-RU" sz="1000" smtClean="0"/>
              <a:t>Для этих целей используется курсор, работа с которым выполняется по следующему алгоритму: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По инструкции </a:t>
            </a:r>
            <a:r>
              <a:rPr lang="en-US" sz="1000" smtClean="0"/>
              <a:t>DECLARE CURSOR</a:t>
            </a:r>
            <a:r>
              <a:rPr lang="ru-RU" sz="1000" smtClean="0"/>
              <a:t> имя курсора связывается с выполняемым запросом;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Оператор </a:t>
            </a:r>
            <a:r>
              <a:rPr lang="en-US" sz="1000" smtClean="0"/>
              <a:t>OPEN</a:t>
            </a:r>
            <a:r>
              <a:rPr lang="ru-RU" sz="1000" smtClean="0"/>
              <a:t>  выполняет запрос, связанный с курсором, и устанавливает курсор перед первой записью результирующей таблицы;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Оператор </a:t>
            </a:r>
            <a:r>
              <a:rPr lang="en-US" sz="1000" smtClean="0"/>
              <a:t>FETCH</a:t>
            </a:r>
            <a:r>
              <a:rPr lang="ru-RU" sz="1000" smtClean="0"/>
              <a:t> помещает курсор на первую запись результирующей таблицы и извлекает данные из записи в локальные переменные хранимой процедуры. Повторный вызов оператора </a:t>
            </a:r>
            <a:r>
              <a:rPr lang="en-US" sz="1000" smtClean="0"/>
              <a:t>FETCH</a:t>
            </a:r>
            <a:r>
              <a:rPr lang="ru-RU" sz="1000" smtClean="0"/>
              <a:t>  приводит к перемещению курсора к следующей записи, и так до тех пор, пока записи в результирующей таблице не будет исчерпаны. Эту операцию удобно осуществлять в цикле;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 Оператор </a:t>
            </a:r>
            <a:r>
              <a:rPr lang="en-US" sz="1000" smtClean="0"/>
              <a:t>CLOSE</a:t>
            </a:r>
            <a:r>
              <a:rPr lang="ru-RU" sz="1000" smtClean="0"/>
              <a:t> прекращает доступ к результирующей таблице и ликвидирует связь между курсором и результирующей таблицей.</a:t>
            </a:r>
          </a:p>
          <a:p>
            <a:pPr marL="228600" indent="-228600" eaLnBrk="1" hangingPunct="1">
              <a:buFontTx/>
              <a:buAutoNum type="arabicPeriod"/>
            </a:pPr>
            <a:endParaRPr lang="ru-RU" sz="1000" smtClean="0"/>
          </a:p>
          <a:p>
            <a:pPr marL="228600" indent="-228600" eaLnBrk="1" hangingPunct="1"/>
            <a:endParaRPr lang="ru-RU" sz="1000" smtClean="0"/>
          </a:p>
        </p:txBody>
      </p:sp>
    </p:spTree>
    <p:extLst>
      <p:ext uri="{BB962C8B-B14F-4D97-AF65-F5344CB8AC3E}">
        <p14:creationId xmlns:p14="http://schemas.microsoft.com/office/powerpoint/2010/main" xmlns="" val="2329919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2DA0D-5D8E-4AC4-A7BD-10BAEA638CF6}" type="slidenum">
              <a:rPr lang="ru-RU" smtClean="0">
                <a:latin typeface="Times New Roman" pitchFamily="18" charset="0"/>
              </a:rPr>
              <a:pPr eaLnBrk="1" hangingPunct="1"/>
              <a:t>32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dirty="0" smtClean="0"/>
              <a:t>В рамках хранимой процедуры имя курсора должно быть уникальным.</a:t>
            </a:r>
          </a:p>
          <a:p>
            <a:pPr eaLnBrk="1" hangingPunct="1"/>
            <a:r>
              <a:rPr lang="ru-RU" dirty="0" smtClean="0"/>
              <a:t>В качестве запроса нельзя использовать запрос типа </a:t>
            </a:r>
            <a:r>
              <a:rPr lang="en-US" dirty="0" smtClean="0"/>
              <a:t>SELECT … INTO … FROM.</a:t>
            </a:r>
            <a:endParaRPr lang="ru-RU" dirty="0" smtClean="0"/>
          </a:p>
          <a:p>
            <a:pPr eaLnBrk="1" hangingPunct="1"/>
            <a:r>
              <a:rPr lang="ru-RU" dirty="0" smtClean="0"/>
              <a:t>В </a:t>
            </a:r>
            <a:r>
              <a:rPr lang="ru-RU" dirty="0" err="1" smtClean="0"/>
              <a:t>момен</a:t>
            </a:r>
            <a:r>
              <a:rPr lang="ru-RU" dirty="0" smtClean="0"/>
              <a:t> объявления курсора запрос не выполняется. Выполнение откладывается до момента вызова оператора </a:t>
            </a:r>
            <a:r>
              <a:rPr lang="en-US" dirty="0" smtClean="0"/>
              <a:t>OPEN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Оператор </a:t>
            </a:r>
            <a:r>
              <a:rPr lang="en-US" dirty="0" smtClean="0"/>
              <a:t>OPEN</a:t>
            </a:r>
            <a:r>
              <a:rPr lang="ru-RU" dirty="0" smtClean="0"/>
              <a:t> принимает имя курсора. Далее записи извлекаются при помощи оператора </a:t>
            </a:r>
            <a:r>
              <a:rPr lang="en-US" dirty="0" smtClean="0"/>
              <a:t>FETCH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После ключевого поля </a:t>
            </a:r>
            <a:r>
              <a:rPr lang="en-US" dirty="0" smtClean="0"/>
              <a:t>INTO</a:t>
            </a:r>
            <a:r>
              <a:rPr lang="ru-RU" dirty="0" smtClean="0"/>
              <a:t> должно быть приведено столько локальных переменных, сколько полей возвращает запрос.</a:t>
            </a:r>
          </a:p>
        </p:txBody>
      </p:sp>
    </p:spTree>
    <p:extLst>
      <p:ext uri="{BB962C8B-B14F-4D97-AF65-F5344CB8AC3E}">
        <p14:creationId xmlns:p14="http://schemas.microsoft.com/office/powerpoint/2010/main" xmlns="" val="3143655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78E3DF-5D66-46BD-8ED5-B6F474AC6203}" type="slidenum">
              <a:rPr lang="ru-RU" smtClean="0">
                <a:latin typeface="Times New Roman" pitchFamily="18" charset="0"/>
              </a:rPr>
              <a:pPr eaLnBrk="1" hangingPunct="1"/>
              <a:t>33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Преобразование наименований элементов каталога товаров в большие буквы.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2333700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6A816-D5A9-4571-A1E6-FB4F316B7129}" type="slidenum">
              <a:rPr lang="ru-RU" smtClean="0">
                <a:latin typeface="Times New Roman" pitchFamily="18" charset="0"/>
              </a:rPr>
              <a:pPr eaLnBrk="1" hangingPunct="1"/>
              <a:t>34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Для изменений записей в существующей таблице следует заменить запрос в ХП на запрос </a:t>
            </a:r>
            <a:r>
              <a:rPr lang="en-US" smtClean="0"/>
              <a:t>UPDATE catalogs SET name=UPPER(cat) WHERE id_cat=id;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3415961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04E312-9EB1-437C-876B-3F58DD594726}" type="slidenum">
              <a:rPr lang="ru-RU" smtClean="0">
                <a:latin typeface="Times New Roman" pitchFamily="18" charset="0"/>
              </a:rPr>
              <a:pPr eaLnBrk="1" hangingPunct="1"/>
              <a:t>35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Триггер – это хранимая процедура, привязанная к определенному событию изменения содержимого таблицы. Существует три события изменения таблицы, к которым можно привязать триггер: </a:t>
            </a:r>
            <a:r>
              <a:rPr lang="en-US" smtClean="0"/>
              <a:t>INSERT, DELETE, UPDATE</a:t>
            </a:r>
            <a:r>
              <a:rPr lang="ru-RU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00391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078E3E-3316-4F6E-BD7E-62CF18574F24}" type="slidenum">
              <a:rPr lang="ru-RU" smtClean="0">
                <a:latin typeface="Times New Roman" pitchFamily="18" charset="0"/>
              </a:rPr>
              <a:pPr eaLnBrk="1" hangingPunct="1"/>
              <a:t>36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BEFORE – </a:t>
            </a:r>
            <a:r>
              <a:rPr lang="ru-RU" smtClean="0"/>
              <a:t>действия триггера производятся до выполнения операции изменения таблицы;</a:t>
            </a:r>
          </a:p>
          <a:p>
            <a:pPr eaLnBrk="1" hangingPunct="1"/>
            <a:r>
              <a:rPr lang="en-US" smtClean="0"/>
              <a:t>ALTER</a:t>
            </a:r>
            <a:r>
              <a:rPr lang="ru-RU" smtClean="0"/>
              <a:t> – действия триггера производятся после выполнения операции изменения таблицы.</a:t>
            </a:r>
            <a:endParaRPr lang="en-US" smtClean="0"/>
          </a:p>
          <a:p>
            <a:pPr eaLnBrk="1" hangingPunct="1"/>
            <a:r>
              <a:rPr lang="ru-RU" smtClean="0"/>
              <a:t>Для таблицы может быть создан только один триггер для каждого из событий и момент времени – т.е. 6 триггеров.</a:t>
            </a:r>
          </a:p>
          <a:p>
            <a:pPr eaLnBrk="1" hangingPunct="1"/>
            <a:r>
              <a:rPr lang="ru-RU" smtClean="0"/>
              <a:t>Тело триггера может содержать несколько операторов – используется </a:t>
            </a:r>
            <a:r>
              <a:rPr lang="en-US" smtClean="0"/>
              <a:t>BEGIN – END</a:t>
            </a:r>
            <a:r>
              <a:rPr lang="ru-RU" smtClean="0"/>
              <a:t>, внутри которого допустимы все специфичные для ХП операторы и конструкции: вложенные </a:t>
            </a:r>
            <a:r>
              <a:rPr lang="en-US" smtClean="0"/>
              <a:t>BEGIN – END</a:t>
            </a:r>
            <a:r>
              <a:rPr lang="ru-RU" smtClean="0"/>
              <a:t>, </a:t>
            </a:r>
            <a:r>
              <a:rPr lang="en-US" smtClean="0"/>
              <a:t>IF, CASE, WHILE, LOOP, REPEAT, LEAVE, ITERATE, </a:t>
            </a:r>
            <a:r>
              <a:rPr lang="ru-RU" smtClean="0"/>
              <a:t>объявления локальных переменных при помощи </a:t>
            </a:r>
            <a:r>
              <a:rPr lang="en-US" smtClean="0"/>
              <a:t>DECLARE</a:t>
            </a:r>
            <a:r>
              <a:rPr lang="ru-RU" smtClean="0"/>
              <a:t> и присвоение им значений с помощью </a:t>
            </a:r>
            <a:r>
              <a:rPr lang="en-US" smtClean="0"/>
              <a:t>SET</a:t>
            </a:r>
            <a:r>
              <a:rPr lang="ru-RU" smtClean="0"/>
              <a:t>, именованные условия и обработчики ошибок.</a:t>
            </a:r>
          </a:p>
          <a:p>
            <a:pPr eaLnBrk="1" hangingPunct="1"/>
            <a:r>
              <a:rPr lang="ru-RU" smtClean="0"/>
              <a:t>Триггеры очень сложно использовать не имея доступа к старым или новым записям, которые удаляются или обновляются. Для доступа к новым и старым записям используются префиксы </a:t>
            </a:r>
            <a:r>
              <a:rPr lang="en-US" smtClean="0"/>
              <a:t>NEW, OLD</a:t>
            </a:r>
            <a:r>
              <a:rPr lang="ru-RU" smtClean="0"/>
              <a:t> соответственно.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1550661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53F810-D7D8-444A-84BF-625A6511E3DB}" type="slidenum">
              <a:rPr lang="ru-RU" smtClean="0">
                <a:latin typeface="Times New Roman" pitchFamily="18" charset="0"/>
              </a:rPr>
              <a:pPr eaLnBrk="1" hangingPunct="1"/>
              <a:t>37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1956450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97861-173E-4D67-99F5-263150560E90}" type="slidenum">
              <a:rPr lang="ru-RU" smtClean="0">
                <a:latin typeface="Times New Roman" pitchFamily="18" charset="0"/>
              </a:rPr>
              <a:pPr eaLnBrk="1" hangingPunct="1"/>
              <a:t>38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Триггер, который при оформлении нового заказа (добавление новой записи в таблицу </a:t>
            </a:r>
            <a:r>
              <a:rPr lang="en-US" smtClean="0"/>
              <a:t>zakaz</a:t>
            </a:r>
            <a:r>
              <a:rPr lang="ru-RU" smtClean="0"/>
              <a:t> увеличивает значение  переменной </a:t>
            </a:r>
            <a:r>
              <a:rPr lang="en-US" smtClean="0"/>
              <a:t>@tot</a:t>
            </a:r>
            <a:r>
              <a:rPr lang="ru-RU" smtClean="0"/>
              <a:t> на количество, равное количеству заказанных товарных позиций, указанное в запросе</a:t>
            </a:r>
            <a:r>
              <a:rPr lang="en-US" smtClean="0"/>
              <a:t>.</a:t>
            </a:r>
            <a:endParaRPr lang="ru-RU" smtClean="0"/>
          </a:p>
          <a:p>
            <a:pPr eaLnBrk="1" hangingPunct="1"/>
            <a:r>
              <a:rPr lang="ru-RU" smtClean="0"/>
              <a:t>Для того, чтобы получить число товарных позиций, внутри триггера происходит обращение к переменной </a:t>
            </a:r>
            <a:r>
              <a:rPr lang="en-US" smtClean="0"/>
              <a:t>NEW.number</a:t>
            </a:r>
            <a:r>
              <a:rPr lang="ru-RU" smtClean="0"/>
              <a:t>, которая связана с полем </a:t>
            </a:r>
            <a:r>
              <a:rPr lang="en-US" smtClean="0"/>
              <a:t>number INSERT</a:t>
            </a:r>
            <a:r>
              <a:rPr lang="ru-RU" smtClean="0"/>
              <a:t>-запроса.</a:t>
            </a:r>
          </a:p>
          <a:p>
            <a:pPr eaLnBrk="1" hangingPunct="1"/>
            <a:r>
              <a:rPr lang="ru-RU" smtClean="0"/>
              <a:t>Для корректной работы работы триггера требуется, чтобы пользовательская переменная имела значение, отличное от </a:t>
            </a:r>
            <a:r>
              <a:rPr lang="en-US" smtClean="0"/>
              <a:t>NULL</a:t>
            </a:r>
            <a:r>
              <a:rPr lang="ru-RU" smtClean="0"/>
              <a:t>, т.к. операции сложения с </a:t>
            </a:r>
            <a:r>
              <a:rPr lang="en-US" smtClean="0"/>
              <a:t>NULL</a:t>
            </a:r>
            <a:r>
              <a:rPr lang="ru-RU" smtClean="0"/>
              <a:t> приводят к </a:t>
            </a:r>
            <a:r>
              <a:rPr lang="en-US" smtClean="0"/>
              <a:t>NULL</a:t>
            </a:r>
            <a:r>
              <a:rPr lang="ru-RU" smtClean="0"/>
              <a:t>.</a:t>
            </a:r>
          </a:p>
          <a:p>
            <a:pPr eaLnBrk="1" hangingPunct="1"/>
            <a:r>
              <a:rPr lang="ru-RU" smtClean="0"/>
              <a:t> При создании триггеров для таблицы в каталоге данных формируется текстовый файл с расширением </a:t>
            </a:r>
            <a:r>
              <a:rPr lang="en-US" smtClean="0"/>
              <a:t>trg</a:t>
            </a:r>
            <a:r>
              <a:rPr lang="be-BY" smtClean="0"/>
              <a:t>,</a:t>
            </a:r>
            <a:r>
              <a:rPr lang="en-US" smtClean="0"/>
              <a:t> </a:t>
            </a:r>
            <a:r>
              <a:rPr lang="ru-RU" smtClean="0"/>
              <a:t>с именем, совпадающим с именем таблицы.</a:t>
            </a:r>
          </a:p>
        </p:txBody>
      </p:sp>
    </p:spTree>
    <p:extLst>
      <p:ext uri="{BB962C8B-B14F-4D97-AF65-F5344CB8AC3E}">
        <p14:creationId xmlns:p14="http://schemas.microsoft.com/office/powerpoint/2010/main" xmlns="" val="1999468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2713AF-7059-4CFE-A4F0-1ED5F8FA1936}" type="slidenum">
              <a:rPr lang="ru-RU" smtClean="0">
                <a:latin typeface="Times New Roman" pitchFamily="18" charset="0"/>
              </a:rPr>
              <a:pPr eaLnBrk="1" hangingPunct="1"/>
              <a:t>39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Несмотря на то, что заказ оформлялся на 2 позиции, триггер изменил значение поля </a:t>
            </a:r>
            <a:r>
              <a:rPr lang="en-US" smtClean="0"/>
              <a:t>number </a:t>
            </a:r>
            <a:r>
              <a:rPr lang="ru-RU" smtClean="0"/>
              <a:t>на 1.</a:t>
            </a:r>
          </a:p>
        </p:txBody>
      </p:sp>
    </p:spTree>
    <p:extLst>
      <p:ext uri="{BB962C8B-B14F-4D97-AF65-F5344CB8AC3E}">
        <p14:creationId xmlns:p14="http://schemas.microsoft.com/office/powerpoint/2010/main" xmlns="" val="269173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E025A1-A121-42F7-99DA-660A352AE2D1}" type="slidenum">
              <a:rPr lang="ru-RU" smtClean="0">
                <a:latin typeface="Times New Roman" pitchFamily="18" charset="0"/>
              </a:rPr>
              <a:pPr eaLnBrk="1" hangingPunct="1"/>
              <a:t>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ru-RU" smtClean="0"/>
              <a:t>Хранимые процедуры позволяют объединить последовательность часто используемых запросов и сохранить их на сервере.</a:t>
            </a:r>
          </a:p>
          <a:p>
            <a:pPr marL="228600" indent="-228600" eaLnBrk="1" hangingPunct="1"/>
            <a:r>
              <a:rPr lang="ru-RU" smtClean="0"/>
              <a:t>Преимущества использования ХП</a:t>
            </a:r>
          </a:p>
          <a:p>
            <a:pPr marL="228600" indent="-228600" eaLnBrk="1" hangingPunct="1"/>
            <a:r>
              <a:rPr lang="ru-RU" smtClean="0"/>
              <a:t>1. Повторное использование кода. Хранимая процедура вызывается из любого приложения и </a:t>
            </a:r>
            <a:r>
              <a:rPr lang="en-US" smtClean="0"/>
              <a:t>SQL-</a:t>
            </a:r>
            <a:r>
              <a:rPr lang="ru-RU" smtClean="0"/>
              <a:t>запроса, снижается риск проникновения в приложение программных ошибок и уменьшается время разработки программы.</a:t>
            </a:r>
          </a:p>
          <a:p>
            <a:pPr marL="228600" indent="-228600" eaLnBrk="1" hangingPunct="1"/>
            <a:r>
              <a:rPr lang="ru-RU" smtClean="0"/>
              <a:t>2. Сокращение сетевого трафика. При использовании хранимых процедур вместо отсылки по сети каждого запроса и получения на каждый запрос ответа (в т.ч. И промежуточных), гораздо экономнее послать серверу запрос на выполнение хранимой процедуры и сразу получить окончательный ответ.</a:t>
            </a:r>
          </a:p>
          <a:p>
            <a:pPr marL="228600" indent="-228600" eaLnBrk="1" hangingPunct="1"/>
            <a:r>
              <a:rPr lang="ru-RU" smtClean="0"/>
              <a:t>3. Безопасность. Хранимые процедуры используются для всех стандартных операций. Процедура гарантирует, что последовательность действий будет согласованной и не приведет к нарушению целостности данных из-за невыполнения одного оператора. Кроме того, для выполнения хранимой процедуры пользователь должен иметь соответствующею привилегию. При этом права доступа к таблицам иметь не обязательно. Администратор получает более широкие возможности в плане защиты данных и управления доступом пользователей к объектам БД.</a:t>
            </a:r>
          </a:p>
          <a:p>
            <a:pPr marL="228600" indent="-228600" eaLnBrk="1" hangingPunct="1"/>
            <a:r>
              <a:rPr lang="ru-RU" smtClean="0"/>
              <a:t>4. Простота доступа. Основным направлением в разработке ПО является уменьшение сложности кода. ХП инкапсулируют сложный код и  позволяют оформить его в виде простого вызова с осмысленным именем. При создании нового каталога гораздо проще оперировать процедурой </a:t>
            </a:r>
            <a:r>
              <a:rPr lang="en-US" smtClean="0"/>
              <a:t>CREATE_NEW_CATALOG()</a:t>
            </a:r>
            <a:r>
              <a:rPr lang="ru-RU" smtClean="0"/>
              <a:t>, чем  несколькими операторами непонятного наз0начения. Использование ХП позволяет перейти на более высокий уровень абстракции и оперировать не таблицами, а сущностями реального мира, такими как сделка, каталог продукции и др.</a:t>
            </a:r>
          </a:p>
          <a:p>
            <a:pPr marL="228600" indent="-228600" eaLnBrk="1" hangingPunct="1"/>
            <a:r>
              <a:rPr lang="ru-RU" smtClean="0"/>
              <a:t>5. Выполнение деловой логики. ХП могут выполнять проверку условий выполнения действий, например, при выполнении заказа подсчитать число товарных позиций на складе и отклонять заказ в том случае, если товара недостаточно. Т.к. прикладная программа может выполнять на многих машинах, а сервер, как правило, один, устойчивость системы при перемещении логики на сервер резко возрастает. Кроме того, в этом случае легче сменить язык разработки внешнего приложения, т.к. большая часть логики оформлена в виде ХП и не зависит от языка разработки внешнего приложения.</a:t>
            </a:r>
          </a:p>
          <a:p>
            <a:pPr marL="228600" indent="-228600"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1715391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0D1FCE-EDB0-4316-869B-9ADD7A93280A}" type="slidenum">
              <a:rPr lang="ru-RU" smtClean="0">
                <a:latin typeface="Times New Roman" pitchFamily="18" charset="0"/>
              </a:rPr>
              <a:pPr eaLnBrk="1" hangingPunct="1"/>
              <a:t>40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Представление – это запрос на выборку, которому присваивается уникальное имя и который можно сохранять или удалять из БД как обычную хранимую процедуру. Представления позволяют увидеть результаты сохраненного запроса таким образом как будто это полноценная таблица БД.</a:t>
            </a:r>
          </a:p>
          <a:p>
            <a:pPr eaLnBrk="1" hangingPunct="1"/>
            <a:r>
              <a:rPr lang="ru-RU" smtClean="0"/>
              <a:t>Когда встречается в запросе ссылка на представление, то отыскивается его определение, сохраненное в БД. Затем происходит преобразование пользовательского запроса с участием представления в эквивалентный запрос к исходным таблицам.</a:t>
            </a:r>
          </a:p>
          <a:p>
            <a:pPr eaLnBrk="1" hangingPunct="1"/>
            <a:r>
              <a:rPr lang="ru-RU" smtClean="0"/>
              <a:t>Клиент, обращаясь к представлению, будет видеть только столбцы результирующей таблицы. При этом не имеет значения, сколько столбцов в исходной таблице и является ли запрос, лежащий в основе представления, одно- или многотабличным. Кроме того, клиенту можно запретить обращение к исходным таблицам, но снабдить привилегиями обращения к представлениям.</a:t>
            </a:r>
          </a:p>
        </p:txBody>
      </p:sp>
    </p:spTree>
    <p:extLst>
      <p:ext uri="{BB962C8B-B14F-4D97-AF65-F5344CB8AC3E}">
        <p14:creationId xmlns:p14="http://schemas.microsoft.com/office/powerpoint/2010/main" xmlns="" val="2857767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05E0E9-C0D9-4F80-ABA6-3B1FDC5719A7}" type="slidenum">
              <a:rPr lang="ru-RU" smtClean="0">
                <a:latin typeface="Times New Roman" pitchFamily="18" charset="0"/>
              </a:rPr>
              <a:pPr eaLnBrk="1" hangingPunct="1"/>
              <a:t>41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xmlns="" val="3899653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ED4E72-8E5D-4EF7-B5AB-526DE23C085A}" type="slidenum">
              <a:rPr lang="ru-RU" smtClean="0">
                <a:latin typeface="Times New Roman" pitchFamily="18" charset="0"/>
              </a:rPr>
              <a:pPr eaLnBrk="1" hangingPunct="1"/>
              <a:t>42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В каталоге данных для представления создается фай с расширением </a:t>
            </a:r>
            <a:r>
              <a:rPr lang="en-US" smtClean="0"/>
              <a:t>frm</a:t>
            </a:r>
            <a:r>
              <a:rPr lang="ru-RU" smtClean="0"/>
              <a:t>, но в отличие от такого файла для таблицы, который имеет бинарное представление, данный файл является текстовым.</a:t>
            </a:r>
            <a:endParaRPr lang="en-US" smtClean="0"/>
          </a:p>
          <a:p>
            <a:pPr eaLnBrk="1" hangingPunct="1"/>
            <a:r>
              <a:rPr lang="ru-RU" smtClean="0"/>
              <a:t>Создание представлений требует привилегии на создание представления.</a:t>
            </a:r>
          </a:p>
          <a:p>
            <a:pPr eaLnBrk="1" hangingPunct="1"/>
            <a:r>
              <a:rPr lang="ru-RU" smtClean="0"/>
              <a:t>Представление можно сохранить и в произвольной БД, указав ее имя при помощи расширенного имени таблицы:</a:t>
            </a:r>
            <a:r>
              <a:rPr lang="en-US" smtClean="0"/>
              <a:t> dbase_name.table_name.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915052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79ABD4-3DA3-498D-949D-36C7A2ADD02E}" type="slidenum">
              <a:rPr lang="ru-RU" smtClean="0">
                <a:latin typeface="Times New Roman" pitchFamily="18" charset="0"/>
              </a:rPr>
              <a:pPr eaLnBrk="1" hangingPunct="1"/>
              <a:t>43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z="1000" smtClean="0"/>
              <a:t>В состав входит библиотека </a:t>
            </a:r>
            <a:r>
              <a:rPr lang="en-US" sz="1000" smtClean="0"/>
              <a:t>libmySQL</a:t>
            </a:r>
            <a:r>
              <a:rPr lang="ru-RU" sz="1000" smtClean="0"/>
              <a:t>, которая представляет программный интерфейс (</a:t>
            </a:r>
            <a:r>
              <a:rPr lang="en-US" sz="1000" smtClean="0"/>
              <a:t>API)</a:t>
            </a:r>
            <a:r>
              <a:rPr lang="ru-RU" sz="1000" smtClean="0"/>
              <a:t>, находится в каталоге </a:t>
            </a:r>
            <a:r>
              <a:rPr lang="en-US" sz="1000" smtClean="0"/>
              <a:t>lib</a:t>
            </a:r>
            <a:r>
              <a:rPr lang="ru-RU" sz="1000" smtClean="0"/>
              <a:t>.  Библиотека создана на языке С, а т.к. большинство языков также разработаны на С, они подключают библиотеку </a:t>
            </a:r>
            <a:r>
              <a:rPr lang="en-US" sz="1000" smtClean="0"/>
              <a:t>MySQL</a:t>
            </a:r>
            <a:r>
              <a:rPr lang="ru-RU" sz="1000" smtClean="0"/>
              <a:t>, что позволяет легко взаимодействовать с системой из </a:t>
            </a:r>
            <a:r>
              <a:rPr lang="en-US" sz="1000" smtClean="0"/>
              <a:t>PHP, Perl, Java, Python, Tcl</a:t>
            </a:r>
            <a:r>
              <a:rPr lang="ru-RU" sz="1000" smtClean="0"/>
              <a:t> и др. языков программирования.</a:t>
            </a:r>
          </a:p>
          <a:p>
            <a:pPr eaLnBrk="1" hangingPunct="1"/>
            <a:r>
              <a:rPr lang="ru-RU" sz="1000" smtClean="0"/>
              <a:t>Исторически сложилась ситуация, что при программировании под </a:t>
            </a:r>
            <a:r>
              <a:rPr lang="en-US" sz="1000" smtClean="0"/>
              <a:t>Windows</a:t>
            </a:r>
            <a:r>
              <a:rPr lang="ru-RU" sz="1000" smtClean="0"/>
              <a:t> используются две библиотеки: </a:t>
            </a:r>
            <a:r>
              <a:rPr lang="en-US" sz="1000" smtClean="0"/>
              <a:t>MFC</a:t>
            </a:r>
            <a:r>
              <a:rPr lang="ru-RU" sz="1000" smtClean="0"/>
              <a:t>, которая развивается в рамках среды </a:t>
            </a:r>
            <a:r>
              <a:rPr lang="en-US" sz="1000" smtClean="0"/>
              <a:t>Visual Studio</a:t>
            </a:r>
            <a:r>
              <a:rPr lang="ru-RU" sz="1000" smtClean="0"/>
              <a:t>, и </a:t>
            </a:r>
            <a:r>
              <a:rPr lang="en-US" sz="1000" smtClean="0"/>
              <a:t>VCL</a:t>
            </a:r>
            <a:r>
              <a:rPr lang="ru-RU" sz="1000" smtClean="0"/>
              <a:t> – в рамках </a:t>
            </a:r>
            <a:r>
              <a:rPr lang="en-US" sz="1000" smtClean="0"/>
              <a:t>Delphi </a:t>
            </a:r>
            <a:r>
              <a:rPr lang="ru-RU" sz="1000" smtClean="0"/>
              <a:t>и </a:t>
            </a:r>
            <a:r>
              <a:rPr lang="en-US" sz="1000" smtClean="0"/>
              <a:t>C++</a:t>
            </a:r>
            <a:r>
              <a:rPr lang="ru-RU" sz="1000" smtClean="0"/>
              <a:t> </a:t>
            </a:r>
            <a:r>
              <a:rPr lang="en-US" sz="1000" smtClean="0"/>
              <a:t>Builder</a:t>
            </a:r>
            <a:r>
              <a:rPr lang="ru-RU" sz="1000" smtClean="0"/>
              <a:t>. Сложность программирования под </a:t>
            </a:r>
            <a:r>
              <a:rPr lang="en-US" sz="1000" smtClean="0"/>
              <a:t>Windows</a:t>
            </a:r>
            <a:r>
              <a:rPr lang="ru-RU" sz="1000" smtClean="0"/>
              <a:t> на низком уровне породила большое число коммерческих библиотек, которые позволяют упростить создание сложных программных проектов. Для сред программирования </a:t>
            </a:r>
            <a:r>
              <a:rPr lang="en-US" sz="1000" smtClean="0"/>
              <a:t>Delphi </a:t>
            </a:r>
            <a:r>
              <a:rPr lang="ru-RU" sz="1000" smtClean="0"/>
              <a:t>и </a:t>
            </a:r>
            <a:r>
              <a:rPr lang="en-US" sz="1000" smtClean="0"/>
              <a:t>C++</a:t>
            </a:r>
            <a:r>
              <a:rPr lang="ru-RU" sz="1000" smtClean="0"/>
              <a:t> </a:t>
            </a:r>
            <a:r>
              <a:rPr lang="en-US" sz="1000" smtClean="0"/>
              <a:t>Builder</a:t>
            </a:r>
            <a:r>
              <a:rPr lang="ru-RU" sz="1000" smtClean="0"/>
              <a:t> чаще всего используется библиотека </a:t>
            </a:r>
            <a:r>
              <a:rPr lang="en-US" sz="1000" smtClean="0"/>
              <a:t>dbExpress</a:t>
            </a:r>
            <a:r>
              <a:rPr lang="ru-RU" sz="1000" smtClean="0"/>
              <a:t>, позволяющая взаимодействовать с </a:t>
            </a:r>
            <a:r>
              <a:rPr lang="en-US" sz="1000" smtClean="0"/>
              <a:t>MySQL</a:t>
            </a:r>
            <a:r>
              <a:rPr lang="be-BY" sz="1000" smtClean="0"/>
              <a:t>.</a:t>
            </a:r>
            <a:r>
              <a:rPr lang="ru-RU" sz="1000" smtClean="0"/>
              <a:t> Она представляет собой драйвер и работает напрямую с БД, поэтому это одна из самых быстрых библиотек для работы с </a:t>
            </a:r>
            <a:r>
              <a:rPr lang="en-US" sz="1000" smtClean="0"/>
              <a:t>MySQL</a:t>
            </a:r>
            <a:r>
              <a:rPr lang="ru-RU" sz="1000" smtClean="0"/>
              <a:t>.  Она позволяет работать с БД на уровне запросов. Программы, построенные с использованием данной библиотеки, занимают меньший объем по сравнению с аналогами.</a:t>
            </a:r>
          </a:p>
          <a:p>
            <a:pPr eaLnBrk="1" hangingPunct="1"/>
            <a:r>
              <a:rPr lang="ru-RU" sz="1000" smtClean="0"/>
              <a:t>В вариант </a:t>
            </a:r>
            <a:r>
              <a:rPr lang="en-US" sz="1000" smtClean="0"/>
              <a:t>Enterprise</a:t>
            </a:r>
            <a:r>
              <a:rPr lang="ru-RU" sz="1000" smtClean="0"/>
              <a:t> среды </a:t>
            </a:r>
            <a:r>
              <a:rPr lang="en-US" sz="1000" smtClean="0"/>
              <a:t>C++</a:t>
            </a:r>
            <a:r>
              <a:rPr lang="ru-RU" sz="1000" smtClean="0"/>
              <a:t> </a:t>
            </a:r>
            <a:r>
              <a:rPr lang="en-US" sz="1000" smtClean="0"/>
              <a:t>Builder</a:t>
            </a:r>
            <a:r>
              <a:rPr lang="ru-RU" sz="1000" smtClean="0"/>
              <a:t> 6.0 входит эта библиотека. Новые версии драйвера можно загрузить с  сайта компании </a:t>
            </a:r>
            <a:r>
              <a:rPr lang="en-US" sz="1000" smtClean="0"/>
              <a:t>CorelLab: http://crlab.com/dbx/download.html</a:t>
            </a:r>
            <a:endParaRPr lang="ru-RU" sz="1000" smtClean="0"/>
          </a:p>
          <a:p>
            <a:pPr eaLnBrk="1" hangingPunct="1"/>
            <a:r>
              <a:rPr lang="ru-RU" sz="1000" smtClean="0"/>
              <a:t>Его следует установить на компьютере, где происходит компиляция программы. Драйверы реализованы в виде динамически подключаемых библиотек, которые устанавливаются в каталог </a:t>
            </a:r>
            <a:r>
              <a:rPr lang="en-US" sz="1000" smtClean="0"/>
              <a:t>bin</a:t>
            </a:r>
            <a:r>
              <a:rPr lang="ru-RU" sz="1000" smtClean="0"/>
              <a:t>. </a:t>
            </a:r>
          </a:p>
          <a:p>
            <a:pPr eaLnBrk="1" hangingPunct="1"/>
            <a:r>
              <a:rPr lang="en-US" sz="1000" smtClean="0"/>
              <a:t>MySQL </a:t>
            </a:r>
            <a:r>
              <a:rPr lang="ru-RU" sz="1000" smtClean="0"/>
              <a:t>поддерживает пространственные расширения, при помощи которых можно в 	удобной форме хранить и анализировать геометрические объекты. Их используют для построения ГТС-систем.</a:t>
            </a:r>
          </a:p>
        </p:txBody>
      </p:sp>
    </p:spTree>
    <p:extLst>
      <p:ext uri="{BB962C8B-B14F-4D97-AF65-F5344CB8AC3E}">
        <p14:creationId xmlns:p14="http://schemas.microsoft.com/office/powerpoint/2010/main" xmlns="" val="1133015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68207-DCFF-4554-A87F-0DC4C8D706AD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03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BA8056-D79C-4A85-846A-3B88E5FD9DAC}" type="slidenum">
              <a:rPr lang="ru-RU" smtClean="0">
                <a:latin typeface="Times New Roman" pitchFamily="18" charset="0"/>
              </a:rPr>
              <a:pPr eaLnBrk="1" hangingPunct="1"/>
              <a:t>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Для создания хранимых процедур необходимо наличие привилегии </a:t>
            </a:r>
            <a:r>
              <a:rPr lang="en-US" smtClean="0"/>
              <a:t>CREATE ROUTINE;</a:t>
            </a:r>
          </a:p>
          <a:p>
            <a:pPr eaLnBrk="1" hangingPunct="1"/>
            <a:r>
              <a:rPr lang="ru-RU" smtClean="0"/>
              <a:t>Для редактирования и удаления хранимой процедуры необходимо наличие привилегии </a:t>
            </a:r>
            <a:r>
              <a:rPr lang="en-US" smtClean="0"/>
              <a:t>ALTER ROUTINE;</a:t>
            </a:r>
          </a:p>
          <a:p>
            <a:pPr eaLnBrk="1" hangingPunct="1"/>
            <a:r>
              <a:rPr lang="ru-RU" smtClean="0"/>
              <a:t>Для вызова хранимой процедуры необходимо наличие привилегии </a:t>
            </a:r>
            <a:r>
              <a:rPr lang="en-US" smtClean="0"/>
              <a:t>EXECUTE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которая автоматически присваивается автору хранимой процедуры.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50116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77B02D-7C73-4F9F-BB1B-9BADBB764121}" type="slidenum">
              <a:rPr lang="ru-RU" smtClean="0">
                <a:latin typeface="Times New Roman" pitchFamily="18" charset="0"/>
              </a:rPr>
              <a:pPr eaLnBrk="1" hangingPunct="1"/>
              <a:t>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скобках за именем процедуры (регистр не важен) перелается необязательный список параметров. Каждый параметр позволяет передать в процедуру или из нее входные данные или результат работы функции и имеет следующий синтаксис:</a:t>
            </a:r>
          </a:p>
        </p:txBody>
      </p:sp>
    </p:spTree>
    <p:extLst>
      <p:ext uri="{BB962C8B-B14F-4D97-AF65-F5344CB8AC3E}">
        <p14:creationId xmlns:p14="http://schemas.microsoft.com/office/powerpoint/2010/main" xmlns="" val="242217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A8581A-6B7D-4B0F-9AAB-ADEDB8B6D2B6}" type="slidenum">
              <a:rPr lang="ru-RU" smtClean="0">
                <a:latin typeface="Times New Roman" pitchFamily="18" charset="0"/>
              </a:rPr>
              <a:pPr eaLnBrk="1" hangingPunct="1"/>
              <a:t>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IN – </a:t>
            </a:r>
            <a:r>
              <a:rPr lang="ru-RU" smtClean="0"/>
              <a:t>данные передаются строго внутрь хранимой процедуры, но если параметру с данным модификатором внутри функции присваивается новое значения, по выходу из нее оно не сохраняется и параметр принимает значение, которое он имел до вызова функции;</a:t>
            </a:r>
          </a:p>
          <a:p>
            <a:pPr eaLnBrk="1" hangingPunct="1"/>
            <a:r>
              <a:rPr lang="en-US" smtClean="0"/>
              <a:t>OUT -  </a:t>
            </a:r>
            <a:r>
              <a:rPr lang="ru-RU" smtClean="0"/>
              <a:t>данные передаются строго из хранимой процедуры, даже если параметр имеет какое-то начальное значение внутри хранимой процедуры, оно не принимается во внимание. С другой стороны, если параметр изменяется внутри процедуры, после вызова процедуры параметр имеет знамение, присвоенное ему внутри процедуры.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2296445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341B66-A82D-42FB-B427-18066CAD68B7}" type="slidenum">
              <a:rPr lang="ru-RU" smtClean="0">
                <a:latin typeface="Times New Roman" pitchFamily="18" charset="0"/>
              </a:rPr>
              <a:pPr eaLnBrk="1" hangingPunct="1"/>
              <a:t>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dirty="0" smtClean="0"/>
              <a:t>Они используются и для хранимых процедур, и функций.</a:t>
            </a:r>
          </a:p>
          <a:p>
            <a:pPr eaLnBrk="1" hangingPunct="1"/>
            <a:r>
              <a:rPr lang="ru-RU" dirty="0" smtClean="0"/>
              <a:t>В следующих версиях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планируется предоставить возможность создания хранимых процедур с использованием языка, отличного от </a:t>
            </a:r>
            <a:r>
              <a:rPr lang="en-US" dirty="0" smtClean="0"/>
              <a:t>SQL.</a:t>
            </a:r>
          </a:p>
          <a:p>
            <a:pPr eaLnBrk="1" hangingPunct="1"/>
            <a:r>
              <a:rPr lang="ru-RU" dirty="0" smtClean="0"/>
              <a:t>Скорее всего это будет </a:t>
            </a:r>
            <a:r>
              <a:rPr lang="en-US" dirty="0" smtClean="0"/>
              <a:t>PHP.</a:t>
            </a:r>
          </a:p>
          <a:p>
            <a:pPr eaLnBrk="1" hangingPunct="1"/>
            <a:r>
              <a:rPr lang="ru-RU" dirty="0" smtClean="0"/>
              <a:t>Рекомендуется использовать </a:t>
            </a:r>
            <a:r>
              <a:rPr lang="en-US" dirty="0" smtClean="0"/>
              <a:t>LANGUARE SQL </a:t>
            </a:r>
            <a:r>
              <a:rPr lang="ru-RU" dirty="0" smtClean="0"/>
              <a:t>для обеспечения совместимости с будущими версиями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DETERMINISTIC </a:t>
            </a:r>
            <a:r>
              <a:rPr lang="ru-RU" dirty="0" smtClean="0"/>
              <a:t>позволяет сообщить оптимизатору, что процедура всегда возвращает один и тот же результат для одних и тех же входных параметров, в противном случае следует использовать ключевые слова </a:t>
            </a:r>
            <a:r>
              <a:rPr lang="en-US" dirty="0" smtClean="0"/>
              <a:t>NOT DETERMINISTIC. </a:t>
            </a:r>
            <a:r>
              <a:rPr lang="ru-RU" dirty="0" smtClean="0"/>
              <a:t>В настоящее время </a:t>
            </a:r>
            <a:r>
              <a:rPr lang="en-US" dirty="0" smtClean="0"/>
              <a:t>DETERMINISTIC</a:t>
            </a:r>
            <a:r>
              <a:rPr lang="ru-RU" dirty="0" smtClean="0"/>
              <a:t> распознается оптимизатором </a:t>
            </a:r>
            <a:r>
              <a:rPr lang="en-US" dirty="0" err="1" smtClean="0"/>
              <a:t>mysql</a:t>
            </a:r>
            <a:r>
              <a:rPr lang="en-US" dirty="0" smtClean="0"/>
              <a:t> , </a:t>
            </a:r>
            <a:r>
              <a:rPr lang="ru-RU" dirty="0" smtClean="0"/>
              <a:t>но не используется.</a:t>
            </a:r>
          </a:p>
          <a:p>
            <a:pPr eaLnBrk="1" hangingPunct="1"/>
            <a:r>
              <a:rPr lang="en-US" dirty="0" smtClean="0"/>
              <a:t>SQL</a:t>
            </a:r>
            <a:r>
              <a:rPr lang="ru-RU" dirty="0" smtClean="0"/>
              <a:t> </a:t>
            </a:r>
            <a:r>
              <a:rPr lang="en-US" dirty="0" smtClean="0"/>
              <a:t>SECURITY </a:t>
            </a:r>
            <a:r>
              <a:rPr lang="ru-RU" dirty="0" smtClean="0"/>
              <a:t>может записано в двух формах:</a:t>
            </a:r>
          </a:p>
          <a:p>
            <a:pPr eaLnBrk="1" hangingPunct="1"/>
            <a:r>
              <a:rPr lang="en-US" dirty="0" smtClean="0"/>
              <a:t>SQL SECURITY DEFINER (</a:t>
            </a:r>
            <a:r>
              <a:rPr lang="ru-RU" dirty="0" smtClean="0"/>
              <a:t>используется</a:t>
            </a:r>
            <a:r>
              <a:rPr lang="en-US" dirty="0" smtClean="0"/>
              <a:t> </a:t>
            </a:r>
            <a:r>
              <a:rPr lang="ru-RU" dirty="0" smtClean="0"/>
              <a:t>по умолчанию)</a:t>
            </a:r>
            <a:r>
              <a:rPr lang="en-US" dirty="0" smtClean="0"/>
              <a:t>– </a:t>
            </a:r>
            <a:r>
              <a:rPr lang="ru-RU" dirty="0" smtClean="0"/>
              <a:t>ХП вызывается с привилегиями пользователя, создавшего ее.</a:t>
            </a:r>
            <a:endParaRPr lang="en-US" dirty="0" smtClean="0"/>
          </a:p>
          <a:p>
            <a:pPr eaLnBrk="1" hangingPunct="1"/>
            <a:r>
              <a:rPr lang="en-US" dirty="0" smtClean="0"/>
              <a:t>SQL SECURITY INVOKER – </a:t>
            </a:r>
            <a:r>
              <a:rPr lang="ru-RU" dirty="0" smtClean="0"/>
              <a:t>ХП вызывается с привилегиями пользователя, вызвавшего процедуру оператором </a:t>
            </a:r>
            <a:r>
              <a:rPr lang="en-US" dirty="0" smtClean="0"/>
              <a:t>CALL.</a:t>
            </a:r>
          </a:p>
          <a:p>
            <a:pPr eaLnBrk="1" hangingPunct="1"/>
            <a:r>
              <a:rPr lang="ru-RU" dirty="0" smtClean="0"/>
              <a:t>Для выполнения хранимой процедуры и ее создатель, и ее пользователь должны иметь доступ к БД, в которой сохранена процедура. Кроме того оба должны иметь привилегию </a:t>
            </a:r>
            <a:r>
              <a:rPr lang="en-US" dirty="0" smtClean="0"/>
              <a:t>EXECUTE, </a:t>
            </a:r>
            <a:r>
              <a:rPr lang="ru-RU" dirty="0" smtClean="0"/>
              <a:t>независимо от того, в какой форме использовано ключевое слово </a:t>
            </a:r>
            <a:r>
              <a:rPr lang="en-US" dirty="0" smtClean="0"/>
              <a:t>SQL SECURITY.</a:t>
            </a:r>
          </a:p>
          <a:p>
            <a:pPr eaLnBrk="1" hangingPunct="1"/>
            <a:r>
              <a:rPr lang="ru-RU" dirty="0" smtClean="0"/>
              <a:t>Ключевое слово </a:t>
            </a:r>
            <a:r>
              <a:rPr lang="en-US" dirty="0" smtClean="0"/>
              <a:t>COMMENT </a:t>
            </a:r>
            <a:r>
              <a:rPr lang="ru-RU" dirty="0" smtClean="0"/>
              <a:t>позволяет сопровождать  ХП кратким описанием, которое отображается операторами </a:t>
            </a:r>
            <a:r>
              <a:rPr lang="en-US" dirty="0" smtClean="0"/>
              <a:t>SHOW CREATE PROCEDURE </a:t>
            </a:r>
            <a:r>
              <a:rPr lang="ru-RU" dirty="0" smtClean="0"/>
              <a:t>и </a:t>
            </a:r>
            <a:r>
              <a:rPr lang="en-US" dirty="0" smtClean="0"/>
              <a:t>SHOW CREATE FUNCTION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24121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EAA678-AB04-4ACE-B7CD-8CE439092414}" type="slidenum">
              <a:rPr lang="ru-RU" smtClean="0">
                <a:latin typeface="Times New Roman" pitchFamily="18" charset="0"/>
              </a:rPr>
              <a:pPr eaLnBrk="1" hangingPunct="1"/>
              <a:t>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качестве одного из операторов внутри составного блока </a:t>
            </a:r>
            <a:r>
              <a:rPr lang="en-US" smtClean="0"/>
              <a:t>BEGIN … END </a:t>
            </a:r>
            <a:r>
              <a:rPr lang="ru-RU" smtClean="0"/>
              <a:t>может выступа другой составной блок.</a:t>
            </a:r>
          </a:p>
          <a:p>
            <a:pPr eaLnBrk="1" hangingPunct="1"/>
            <a:r>
              <a:rPr lang="ru-RU" smtClean="0"/>
              <a:t>Если хранимая процедура содержит только один запрос, то можно не использовать составной блок.</a:t>
            </a:r>
          </a:p>
          <a:p>
            <a:pPr eaLnBrk="1" hangingPunct="1"/>
            <a:r>
              <a:rPr lang="ru-RU" smtClean="0"/>
              <a:t>После </a:t>
            </a:r>
            <a:r>
              <a:rPr lang="en-US" smtClean="0"/>
              <a:t>END </a:t>
            </a:r>
            <a:r>
              <a:rPr lang="ru-RU" smtClean="0"/>
              <a:t>можно ставить ; можно не ставить.</a:t>
            </a:r>
          </a:p>
          <a:p>
            <a:pPr eaLnBrk="1" hangingPunct="1"/>
            <a:r>
              <a:rPr lang="en-US" smtClean="0"/>
              <a:t>Gh</a:t>
            </a:r>
            <a:r>
              <a:rPr lang="ru-RU" smtClean="0"/>
              <a:t>и работе с хранимыми процедурами обязательный символ ; в конце каждого</a:t>
            </a:r>
            <a:r>
              <a:rPr lang="en-US" smtClean="0"/>
              <a:t> </a:t>
            </a:r>
            <a:r>
              <a:rPr lang="ru-RU" smtClean="0"/>
              <a:t>запроса воспринимается как сигнал отправки запроса на сервер. Для того, что избежать этого при работе с ХП следует переопределить разделитель запросов при помощи параметра –</a:t>
            </a:r>
            <a:r>
              <a:rPr lang="en-US" smtClean="0"/>
              <a:t> -delimiter=//</a:t>
            </a:r>
            <a:r>
              <a:rPr lang="ru-RU" smtClean="0"/>
              <a:t> (меняется на </a:t>
            </a:r>
            <a:r>
              <a:rPr lang="en-US" smtClean="0"/>
              <a:t>//).</a:t>
            </a:r>
          </a:p>
          <a:p>
            <a:pPr eaLnBrk="1" hangingPunct="1"/>
            <a:r>
              <a:rPr lang="ru-RU" smtClean="0"/>
              <a:t>Можно менять разделитель в любой момент в консольном клиенте</a:t>
            </a:r>
            <a:r>
              <a:rPr lang="en-US" smtClean="0"/>
              <a:t> </a:t>
            </a:r>
            <a:r>
              <a:rPr lang="ru-RU" smtClean="0"/>
              <a:t>командой </a:t>
            </a:r>
            <a:r>
              <a:rPr lang="en-US" smtClean="0"/>
              <a:t>DELIMITER //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xmlns="" val="39348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 sz="2400">
                <a:effectLst/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1003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be-BY"/>
              <a:t>Образец заголовка</a:t>
            </a:r>
          </a:p>
        </p:txBody>
      </p:sp>
      <p:sp>
        <p:nvSpPr>
          <p:cNvPr id="1003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be-BY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C9493-6FF0-4537-8A41-79896CDC703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164952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CB549-4B53-4D78-8E3E-FF9BBE755ED6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352233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9219-1221-4ED9-B064-3B478D9F95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229840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92524-3157-4A25-9494-D277A7424D16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216659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8F149-0C0F-465B-BC96-39B1220A4F3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42767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2EEB-78E0-4E0B-ABC3-4B1BA3B4D885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36191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8557A-5870-470B-9282-E83F915642C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408537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04ED8-24B7-4683-81FA-5DB6A034470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16259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98579-9E8D-47F9-9C6A-689C40FF7DE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68950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199F7-5D81-4366-A938-E308FD15A166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1091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BFEBF-BFC9-46DC-878C-44AE5348A7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270472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7988-ABFA-457F-B6D3-BDFF2A7C29E0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953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491CB-4D0F-4017-9126-BFE071499A4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10415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 Black" pitchFamily="34" charset="0"/>
              </a:defRPr>
            </a:lvl1pPr>
          </a:lstStyle>
          <a:p>
            <a:pPr>
              <a:defRPr/>
            </a:pPr>
            <a:fld id="{EE63F0D8-B0B1-408C-A191-76427B8C0FD5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accent2"/>
                </a:solidFill>
                <a:effectLst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e-BY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e-BY" smtClean="0"/>
              <a:t>Образец текста</a:t>
            </a:r>
          </a:p>
          <a:p>
            <a:pPr lvl="1"/>
            <a:r>
              <a:rPr lang="be-BY" smtClean="0"/>
              <a:t>Второй уровень</a:t>
            </a:r>
          </a:p>
          <a:p>
            <a:pPr lvl="2"/>
            <a:r>
              <a:rPr lang="be-BY" smtClean="0"/>
              <a:t>Третий уровень</a:t>
            </a:r>
          </a:p>
          <a:p>
            <a:pPr lvl="3"/>
            <a:r>
              <a:rPr lang="be-BY" smtClean="0"/>
              <a:t>Четвертый уровень</a:t>
            </a:r>
          </a:p>
          <a:p>
            <a:pPr lvl="4"/>
            <a:r>
              <a:rPr lang="be-BY" smtClean="0"/>
              <a:t>Пятый уровень</a:t>
            </a:r>
          </a:p>
        </p:txBody>
      </p:sp>
      <p:sp>
        <p:nvSpPr>
          <p:cNvPr id="993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/index.php?title=SQL_PL&amp;action=edit&amp;redlink=1" TargetMode="External"/><Relationship Id="rId13" Type="http://schemas.openxmlformats.org/officeDocument/2006/relationships/hyperlink" Target="http://ru.wikipedia.org/wiki/Sybase_ASE" TargetMode="External"/><Relationship Id="rId18" Type="http://schemas.openxmlformats.org/officeDocument/2006/relationships/hyperlink" Target="http://ru.wikipedia.org/wiki/PostgreSQL" TargetMode="External"/><Relationship Id="rId3" Type="http://schemas.openxmlformats.org/officeDocument/2006/relationships/hyperlink" Target="http://ru.wikipedia.org/wiki/SQL/PSM" TargetMode="External"/><Relationship Id="rId7" Type="http://schemas.openxmlformats.org/officeDocument/2006/relationships/hyperlink" Target="http://ru.wikipedia.org/wiki/DB2" TargetMode="External"/><Relationship Id="rId12" Type="http://schemas.openxmlformats.org/officeDocument/2006/relationships/hyperlink" Target="http://ru.wikipedia.org/wiki/Microsoft_SQL_Server" TargetMode="External"/><Relationship Id="rId17" Type="http://schemas.openxmlformats.org/officeDocument/2006/relationships/hyperlink" Target="http://ru.wikipedia.org/wiki/Ada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ru.wikipedia.org/wiki/PL/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/index.php?title=PSQL&amp;action=edit&amp;redlink=1" TargetMode="External"/><Relationship Id="rId11" Type="http://schemas.openxmlformats.org/officeDocument/2006/relationships/hyperlink" Target="http://ru.wikipedia.org/wiki/Java" TargetMode="External"/><Relationship Id="rId5" Type="http://schemas.openxmlformats.org/officeDocument/2006/relationships/hyperlink" Target="http://ru.wikipedia.org/wiki/Firebird" TargetMode="External"/><Relationship Id="rId15" Type="http://schemas.openxmlformats.org/officeDocument/2006/relationships/hyperlink" Target="http://ru.wikipedia.org/wiki/Oracle_(%D0%A1%D0%A3%D0%91%D0%94)" TargetMode="External"/><Relationship Id="rId10" Type="http://schemas.openxmlformats.org/officeDocument/2006/relationships/hyperlink" Target="http://ru.wikipedia.org/wiki/%D0%A1%D0%B8_(%D1%8F%D0%B7%D1%8B%D0%BA_%D0%BF%D1%80%D0%BE%D0%B3%D1%80%D0%B0%D0%BC%D0%BC%D0%B8%D1%80%D0%BE%D0%B2%D0%B0%D0%BD%D0%B8%D1%8F)" TargetMode="External"/><Relationship Id="rId19" Type="http://schemas.openxmlformats.org/officeDocument/2006/relationships/hyperlink" Target="http://ru.wikipedia.org/wiki/PL/pgSQL" TargetMode="External"/><Relationship Id="rId4" Type="http://schemas.openxmlformats.org/officeDocument/2006/relationships/hyperlink" Target="http://ru.wikipedia.org/wiki/InterBase" TargetMode="External"/><Relationship Id="rId9" Type="http://schemas.openxmlformats.org/officeDocument/2006/relationships/hyperlink" Target="http://en.wikipedia.org/wiki/SQL_PL" TargetMode="External"/><Relationship Id="rId14" Type="http://schemas.openxmlformats.org/officeDocument/2006/relationships/hyperlink" Target="http://ru.wikipedia.org/wiki/Transact-SQ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2CDCDF-9C99-43D3-A2BB-B3EC40598A1F}" type="slidenum">
              <a:rPr lang="be-BY" smtClean="0">
                <a:latin typeface="Arial Black" pitchFamily="34" charset="0"/>
              </a:rPr>
              <a:pPr eaLnBrk="1" hangingPunct="1"/>
              <a:t>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063750"/>
            <a:ext cx="6019800" cy="1716088"/>
          </a:xfrm>
        </p:spPr>
        <p:txBody>
          <a:bodyPr/>
          <a:lstStyle/>
          <a:p>
            <a:pPr eaLnBrk="1" hangingPunct="1"/>
            <a:r>
              <a:rPr lang="ru-RU" b="1" smtClean="0"/>
              <a:t>СУБД </a:t>
            </a:r>
            <a:r>
              <a:rPr lang="en-US" b="1" smtClean="0"/>
              <a:t>MySQL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C1F8E7-9FCC-4E5A-8F37-3372AA6FC9ED}" type="slidenum">
              <a:rPr lang="be-BY" smtClean="0">
                <a:latin typeface="Arial Black" pitchFamily="34" charset="0"/>
              </a:rPr>
              <a:pPr eaLnBrk="1" hangingPunct="1"/>
              <a:t>10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Вызов хранимой процедуры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99"/>
                </a:solidFill>
              </a:rPr>
              <a:t>CALL</a:t>
            </a:r>
            <a:r>
              <a:rPr lang="en-US" smtClean="0"/>
              <a:t> name (…);</a:t>
            </a:r>
            <a:endParaRPr lang="ru-RU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79248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</a:t>
            </a:r>
            <a:r>
              <a:rPr lang="en-US" sz="2400" b="1" dirty="0">
                <a:effectLst/>
                <a:latin typeface="Times New Roman" pitchFamily="18" charset="0"/>
              </a:rPr>
              <a:t>   test//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mySQL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400" b="1" dirty="0">
                <a:effectLst/>
                <a:latin typeface="Times New Roman" pitchFamily="18" charset="0"/>
              </a:rPr>
              <a:t> </a:t>
            </a:r>
            <a:r>
              <a:rPr lang="en-US" sz="2400" b="1" dirty="0" err="1">
                <a:effectLst/>
                <a:latin typeface="Times New Roman" pitchFamily="18" charset="0"/>
              </a:rPr>
              <a:t>set_x</a:t>
            </a:r>
            <a:r>
              <a:rPr lang="en-US" sz="2400" b="1" dirty="0">
                <a:effectLst/>
                <a:latin typeface="Times New Roman" pitchFamily="18" charset="0"/>
              </a:rPr>
              <a:t> (IN value INT)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 -&gt;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-&gt; 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400" b="1" dirty="0">
                <a:effectLst/>
                <a:latin typeface="Times New Roman" pitchFamily="18" charset="0"/>
              </a:rPr>
              <a:t> @x</a:t>
            </a:r>
            <a:r>
              <a:rPr lang="ru-RU" sz="2400" b="1" dirty="0">
                <a:effectLst/>
                <a:latin typeface="Times New Roman" pitchFamily="18" charset="0"/>
              </a:rPr>
              <a:t>=</a:t>
            </a:r>
            <a:r>
              <a:rPr lang="en-US" sz="2400" b="1">
                <a:effectLst/>
                <a:latin typeface="Times New Roman" pitchFamily="18" charset="0"/>
              </a:rPr>
              <a:t>value;</a:t>
            </a:r>
            <a:endParaRPr lang="en-US" sz="2400" b="1" dirty="0">
              <a:effectLst/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-&gt;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-&gt;//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mysqL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</a:t>
            </a:r>
            <a:r>
              <a:rPr lang="en-US" sz="2400" b="1" dirty="0">
                <a:effectLst/>
                <a:latin typeface="Times New Roman" pitchFamily="18" charset="0"/>
              </a:rPr>
              <a:t> </a:t>
            </a:r>
            <a:r>
              <a:rPr lang="en-US" sz="2400" b="1" dirty="0" err="1">
                <a:effectLst/>
                <a:latin typeface="Times New Roman" pitchFamily="18" charset="0"/>
              </a:rPr>
              <a:t>st_x</a:t>
            </a:r>
            <a:r>
              <a:rPr lang="en-US" sz="2400" b="1" dirty="0">
                <a:effectLst/>
                <a:latin typeface="Times New Roman" pitchFamily="18" charset="0"/>
              </a:rPr>
              <a:t>(345)//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mysql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dirty="0">
                <a:effectLst/>
                <a:latin typeface="Times New Roman" pitchFamily="18" charset="0"/>
              </a:rPr>
              <a:t> @x//</a:t>
            </a:r>
            <a:endParaRPr lang="ru-RU" sz="2400" b="1" dirty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0AE6FB-D200-4A1C-898A-68EA4ECF2EE4}" type="slidenum">
              <a:rPr lang="be-BY" smtClean="0">
                <a:latin typeface="Arial Black" pitchFamily="34" charset="0"/>
              </a:rPr>
              <a:pPr eaLnBrk="1" hangingPunct="1"/>
              <a:t>11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763000" cy="3744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800" smtClean="0"/>
              <a:t> con_id (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z="2800" smtClean="0"/>
              <a:t> id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en-US" sz="2800" smtClean="0"/>
              <a:t> cat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280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  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name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800" smtClean="0"/>
              <a:t> cat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800" smtClean="0"/>
              <a:t> catalogs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  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 smtClean="0"/>
              <a:t> id_cat=id;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 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-&gt;//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4724400"/>
            <a:ext cx="74168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>
                <a:effectLst/>
              </a:rPr>
              <a:t> </a:t>
            </a:r>
            <a:r>
              <a:rPr lang="en-US" sz="2400">
                <a:effectLst/>
              </a:rPr>
              <a:t>@id</a:t>
            </a:r>
            <a:r>
              <a:rPr lang="ru-RU" sz="2400">
                <a:effectLst/>
              </a:rPr>
              <a:t>=</a:t>
            </a:r>
            <a:r>
              <a:rPr lang="en-US" sz="2400">
                <a:effectLst/>
              </a:rPr>
              <a:t>3//</a:t>
            </a:r>
          </a:p>
          <a:p>
            <a:pPr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</a:t>
            </a:r>
            <a:r>
              <a:rPr lang="en-US">
                <a:effectLst/>
              </a:rPr>
              <a:t> </a:t>
            </a:r>
            <a:r>
              <a:rPr lang="en-US" sz="2400">
                <a:effectLst/>
              </a:rPr>
              <a:t>con_id( @id, @name )//</a:t>
            </a:r>
          </a:p>
          <a:p>
            <a:pPr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>
                <a:effectLst/>
              </a:rPr>
              <a:t> </a:t>
            </a:r>
            <a:r>
              <a:rPr lang="en-US" sz="2400">
                <a:effectLst/>
              </a:rPr>
              <a:t>@id, @name//</a:t>
            </a:r>
            <a:endParaRPr lang="ru-RU" sz="240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be-BY" sz="24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9062A6-286E-4F81-B4CA-5B6CA058218A}" type="slidenum">
              <a:rPr lang="be-BY" smtClean="0">
                <a:latin typeface="Arial Black" pitchFamily="34" charset="0"/>
              </a:rPr>
              <a:pPr eaLnBrk="1" hangingPunct="1"/>
              <a:t>12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800" smtClean="0"/>
              <a:t> var_name [, …] type [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2800" smtClean="0"/>
              <a:t> value]</a:t>
            </a:r>
            <a:endParaRPr lang="ru-RU" sz="28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800" smtClean="0"/>
              <a:t> in_decl_var  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800" smtClean="0"/>
              <a:t> var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2800" smtClean="0"/>
              <a:t> ‘</a:t>
            </a:r>
            <a:r>
              <a:rPr lang="ru-RU" sz="2800" smtClean="0"/>
              <a:t>внутренняя переменная</a:t>
            </a:r>
            <a:r>
              <a:rPr lang="en-US" sz="2800" smtClean="0"/>
              <a:t>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var;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var;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80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88876E-462E-4FD6-A29A-D549D9563727}" type="slidenum">
              <a:rPr lang="be-BY" smtClean="0">
                <a:latin typeface="Arial Black" pitchFamily="34" charset="0"/>
              </a:rPr>
              <a:pPr eaLnBrk="1" hangingPunct="1"/>
              <a:t>13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Хранимые функции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FUNCTION</a:t>
            </a:r>
            <a:r>
              <a:rPr lang="en-US" smtClean="0"/>
              <a:t> fff</a:t>
            </a:r>
            <a:r>
              <a:rPr lang="ru-RU" smtClean="0"/>
              <a:t> </a:t>
            </a:r>
            <a:r>
              <a:rPr lang="en-US" smtClean="0"/>
              <a:t>(name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en-US" smtClean="0"/>
              <a:t>(20))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RETURNS</a:t>
            </a:r>
            <a:r>
              <a:rPr lang="en-US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en-US" smtClean="0"/>
              <a:t> (50)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-&gt;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-&gt;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en-US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CONCAT</a:t>
            </a:r>
            <a:r>
              <a:rPr lang="en-US" smtClean="0"/>
              <a:t>(‘</a:t>
            </a:r>
            <a:r>
              <a:rPr lang="ru-RU" smtClean="0"/>
              <a:t>Привет, </a:t>
            </a:r>
            <a:r>
              <a:rPr lang="en-US" smtClean="0"/>
              <a:t>‘, name, ‘!’);</a:t>
            </a:r>
            <a:endParaRPr lang="ru-RU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mtClean="0"/>
              <a:t>-</a:t>
            </a:r>
            <a:r>
              <a:rPr lang="en-US" smtClean="0"/>
              <a:t>&gt;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-&gt;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80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Mysql&gt;</a:t>
            </a:r>
            <a:r>
              <a:rPr 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3200">
                <a:effectLst/>
                <a:latin typeface="Times New Roman" pitchFamily="18" charset="0"/>
              </a:rPr>
              <a:t> fff (‘Masha’)//</a:t>
            </a:r>
            <a:endParaRPr lang="ru-RU" sz="24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970E19-C559-4862-BCB6-97C7F96C8D0C}" type="slidenum">
              <a:rPr lang="be-BY" smtClean="0">
                <a:latin typeface="Arial Black" pitchFamily="34" charset="0"/>
              </a:rPr>
              <a:pPr eaLnBrk="1" hangingPunct="1"/>
              <a:t>14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ru-RU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</a:t>
            </a:r>
            <a:r>
              <a:rPr lang="en-US" sz="2400" b="1" smtClean="0"/>
              <a:t> func_catalog (id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400" b="1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RETURNS TINYTEXT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400" b="1" smtClean="0"/>
              <a:t> catalog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24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smtClean="0"/>
              <a:t> name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 smtClean="0"/>
              <a:t> catalog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catalogs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LIMIT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en-US" sz="2400" b="1" smtClean="0"/>
              <a:t> catalog;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smtClean="0"/>
              <a:t> name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 smtClean="0"/>
              <a:t> catalog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catalogs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id_cat=id+1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LIMIT 1</a:t>
            </a:r>
            <a:r>
              <a:rPr lang="en-US" sz="24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en-US" sz="2400" b="1" smtClean="0"/>
              <a:t> catalog;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4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E4A2C7-F4CA-492D-BE43-730CA4F3EBB8}" type="slidenum">
              <a:rPr lang="be-BY" smtClean="0">
                <a:latin typeface="Arial Black" pitchFamily="34" charset="0"/>
              </a:rPr>
              <a:pPr eaLnBrk="1" hangingPunct="1"/>
              <a:t>15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06475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Операторы управления потоком данных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mtClean="0"/>
              <a:t>Синтаксис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… THEN … ELSE</a:t>
            </a:r>
            <a:r>
              <a:rPr lang="ru-RU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IF</a:t>
            </a:r>
            <a:r>
              <a:rPr lang="ru-RU" smtClean="0"/>
              <a:t> </a:t>
            </a:r>
            <a:r>
              <a:rPr lang="en-US" smtClean="0"/>
              <a:t>condition </a:t>
            </a:r>
            <a:r>
              <a:rPr lang="en-US" smtClean="0">
                <a:solidFill>
                  <a:srgbClr val="FF0000"/>
                </a:solidFill>
              </a:rPr>
              <a:t>THEN</a:t>
            </a:r>
            <a:r>
              <a:rPr lang="en-US" smtClean="0"/>
              <a:t>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  [</a:t>
            </a:r>
            <a:r>
              <a:rPr lang="en-US" smtClean="0">
                <a:solidFill>
                  <a:srgbClr val="FF0000"/>
                </a:solidFill>
              </a:rPr>
              <a:t>ELSEIF</a:t>
            </a:r>
            <a:r>
              <a:rPr lang="en-US" smtClean="0"/>
              <a:t> condition </a:t>
            </a:r>
            <a:r>
              <a:rPr lang="en-US" smtClean="0">
                <a:solidFill>
                  <a:srgbClr val="FF0000"/>
                </a:solidFill>
              </a:rPr>
              <a:t>THEN</a:t>
            </a:r>
            <a:r>
              <a:rPr lang="en-US" smtClean="0"/>
              <a:t> list] …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  [</a:t>
            </a:r>
            <a:r>
              <a:rPr lang="en-US" smtClean="0">
                <a:solidFill>
                  <a:srgbClr val="FF0000"/>
                </a:solidFill>
              </a:rPr>
              <a:t>ELSE</a:t>
            </a:r>
            <a:r>
              <a:rPr lang="en-US" smtClean="0"/>
              <a:t> list]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END IF</a:t>
            </a:r>
            <a:endParaRPr lang="ru-RU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BC5D8F-EF0B-4670-9CDD-235D1412019E}" type="slidenum">
              <a:rPr lang="be-BY" smtClean="0">
                <a:latin typeface="Arial Black" pitchFamily="34" charset="0"/>
              </a:rPr>
              <a:pPr eaLnBrk="1" hangingPunct="1"/>
              <a:t>16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49275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400" b="1" smtClean="0"/>
              <a:t> pricelist (id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400" b="1" smtClean="0"/>
              <a:t>, cur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400" b="1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2400" b="1" smtClean="0"/>
              <a:t> (cur=0)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smtClean="0"/>
              <a:t> name, price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products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SELECT</a:t>
            </a:r>
            <a:r>
              <a:rPr lang="en-US" sz="2400" b="1" smtClean="0"/>
              <a:t> name, price/2118</a:t>
            </a:r>
            <a:r>
              <a:rPr lang="ru-RU" sz="2400" b="1" smtClean="0"/>
              <a:t>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products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IF</a:t>
            </a:r>
            <a:r>
              <a:rPr lang="en-US" sz="2400" b="1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/>
              <a:t>   </a:t>
            </a:r>
            <a:endParaRPr lang="ru-RU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2734CA-3E2F-46BD-AEE3-8B89BFA81D7B}" type="slidenum">
              <a:rPr lang="be-BY" smtClean="0">
                <a:latin typeface="Arial Black" pitchFamily="34" charset="0"/>
              </a:rPr>
              <a:pPr eaLnBrk="1" hangingPunct="1"/>
              <a:t>17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2325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CASE</a:t>
            </a:r>
            <a:endParaRPr lang="ru-RU" sz="32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en-US" sz="2800" b="1" smtClean="0"/>
              <a:t> case_value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/>
              <a:t>    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 smtClean="0"/>
              <a:t> when_value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 smtClean="0"/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/>
              <a:t>      [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 smtClean="0"/>
              <a:t> when_value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 smtClean="0"/>
              <a:t> list]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/>
              <a:t>      [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800" b="1" smtClean="0"/>
              <a:t> </a:t>
            </a:r>
            <a:r>
              <a:rPr lang="ru-RU" sz="2800" b="1" smtClean="0"/>
              <a:t> </a:t>
            </a:r>
            <a:r>
              <a:rPr lang="en-US" sz="2800" b="1" smtClean="0"/>
              <a:t>list]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endParaRPr lang="ru-RU" sz="28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400" y="3954463"/>
            <a:ext cx="74676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en-US" sz="2800" b="1">
                <a:effectLst/>
                <a:latin typeface="Times New Roman" pitchFamily="18" charset="0"/>
              </a:rPr>
              <a:t> case_value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>
                <a:effectLst/>
                <a:latin typeface="Times New Roman" pitchFamily="18" charset="0"/>
              </a:rPr>
              <a:t> condition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>
                <a:effectLst/>
                <a:latin typeface="Times New Roman" pitchFamily="18" charset="0"/>
              </a:rPr>
              <a:t> list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 [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>
                <a:effectLst/>
                <a:latin typeface="Times New Roman" pitchFamily="18" charset="0"/>
              </a:rPr>
              <a:t> condition 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>
                <a:effectLst/>
                <a:latin typeface="Times New Roman" pitchFamily="18" charset="0"/>
              </a:rPr>
              <a:t> list]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 [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800" b="1">
                <a:effectLst/>
                <a:latin typeface="Times New Roman" pitchFamily="18" charset="0"/>
              </a:rPr>
              <a:t> </a:t>
            </a:r>
            <a:r>
              <a:rPr lang="ru-RU" sz="2800" b="1">
                <a:effectLst/>
                <a:latin typeface="Times New Roman" pitchFamily="18" charset="0"/>
              </a:rPr>
              <a:t> </a:t>
            </a:r>
            <a:r>
              <a:rPr lang="en-US" sz="2800" b="1">
                <a:effectLst/>
                <a:latin typeface="Times New Roman" pitchFamily="18" charset="0"/>
              </a:rPr>
              <a:t>list]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endParaRPr lang="ru-RU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0D3EC9-4166-40B8-930E-3E83EA3CB391}" type="slidenum">
              <a:rPr lang="be-BY" smtClean="0">
                <a:latin typeface="Arial Black" pitchFamily="34" charset="0"/>
              </a:rPr>
              <a:pPr eaLnBrk="1" hangingPunct="1"/>
              <a:t>18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65125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351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000" b="1" smtClean="0"/>
              <a:t> </a:t>
            </a:r>
            <a:r>
              <a:rPr lang="en-US" sz="2000" b="1" i="1" smtClean="0"/>
              <a:t>pricelist</a:t>
            </a:r>
            <a:r>
              <a:rPr lang="en-US" sz="2000" b="1" smtClean="0"/>
              <a:t> (</a:t>
            </a:r>
            <a:r>
              <a:rPr lang="en-US" sz="2000" b="1" i="1" smtClean="0"/>
              <a:t>id</a:t>
            </a:r>
            <a:r>
              <a:rPr lang="en-US" sz="2000" b="1" smtClean="0"/>
              <a:t> INT, </a:t>
            </a:r>
            <a:r>
              <a:rPr lang="en-US" sz="2000" b="1" i="1" smtClean="0"/>
              <a:t>cur</a:t>
            </a:r>
            <a:r>
              <a:rPr lang="en-US" sz="2000" b="1" smtClean="0"/>
              <a:t> INT)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en-US" sz="2000" b="1" smtClean="0"/>
              <a:t> cur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1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price/</a:t>
            </a:r>
            <a:r>
              <a:rPr lang="ru-RU" sz="2000" b="1" smtClean="0"/>
              <a:t>7600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2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price/</a:t>
            </a:r>
            <a:r>
              <a:rPr lang="ru-RU" sz="2000" b="1" smtClean="0"/>
              <a:t>10800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3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price/24</a:t>
            </a:r>
            <a:r>
              <a:rPr lang="ru-RU" sz="2000" b="1" i="1" smtClean="0"/>
              <a:t>6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000" b="1" smtClean="0"/>
              <a:t> ‘</a:t>
            </a:r>
            <a:r>
              <a:rPr lang="ru-RU" sz="2000" b="1" smtClean="0"/>
              <a:t>Ошибка в параметре </a:t>
            </a:r>
            <a:r>
              <a:rPr lang="en-US" sz="2000" b="1" smtClean="0"/>
              <a:t>cur’;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0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93FDC4-AF7A-40BF-9981-3F960A21D759}" type="slidenum">
              <a:rPr lang="be-BY" smtClean="0">
                <a:latin typeface="Arial Black" pitchFamily="34" charset="0"/>
              </a:rPr>
              <a:pPr eaLnBrk="1" hangingPunct="1"/>
              <a:t>19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457200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569325" cy="5495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000" b="1" smtClean="0"/>
              <a:t> pricelist (id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000" b="1" smtClean="0"/>
              <a:t>, cur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000" b="1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CASE</a:t>
            </a:r>
            <a:r>
              <a:rPr lang="en-US" sz="2000" b="1" smtClean="0"/>
              <a:t> cur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cur=1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price/</a:t>
            </a:r>
            <a:r>
              <a:rPr lang="ru-RU" sz="2000" b="1" smtClean="0"/>
              <a:t>7600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cur=2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price/</a:t>
            </a:r>
            <a:r>
              <a:rPr lang="ru-RU" sz="2000" b="1" smtClean="0"/>
              <a:t>10800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cur=3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price/24</a:t>
            </a:r>
            <a:r>
              <a:rPr lang="ru-RU" sz="2000" b="1" smtClean="0"/>
              <a:t>6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000" b="1" smtClean="0"/>
              <a:t> ‘</a:t>
            </a:r>
            <a:r>
              <a:rPr lang="ru-RU" sz="2000" b="1" smtClean="0"/>
              <a:t>Ошибка в параметре </a:t>
            </a:r>
            <a:r>
              <a:rPr lang="en-US" sz="2000" b="1" smtClean="0"/>
              <a:t>cur’;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0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smtClean="0"/>
              <a:t>Процедурные расширения</a:t>
            </a:r>
            <a:br>
              <a:rPr lang="ru-RU" sz="2000" b="1" smtClean="0"/>
            </a:br>
            <a:r>
              <a:rPr lang="ru-RU" sz="2000" smtClean="0"/>
              <a:t>Стандарт для процедурных расширений представлен спецификацией </a:t>
            </a:r>
            <a:r>
              <a:rPr lang="ru-RU" sz="2000" smtClean="0">
                <a:hlinkClick r:id="rId3" tooltip="SQL/PSM"/>
              </a:rPr>
              <a:t>SQL/PSM</a:t>
            </a:r>
            <a:r>
              <a:rPr lang="ru-RU" sz="2000" smtClean="0"/>
              <a:t>. Перечень процедурных расширений для самых популярных СУБД приведён в следующей таблице:</a:t>
            </a:r>
            <a:br>
              <a:rPr lang="ru-RU" sz="2000" smtClean="0"/>
            </a:br>
            <a:endParaRPr lang="ru-RU" sz="2000" smtClean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8351836" cy="4232276"/>
        </p:xfrm>
        <a:graphic>
          <a:graphicData uri="http://schemas.openxmlformats.org/drawingml/2006/table">
            <a:tbl>
              <a:tblPr/>
              <a:tblGrid>
                <a:gridCol w="2735535"/>
                <a:gridCol w="1944372"/>
                <a:gridCol w="3671929"/>
              </a:tblGrid>
              <a:tr h="29714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СУБД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Краткое название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Расшифровка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14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4" tooltip="InterBase"/>
                        </a:rPr>
                        <a:t>InterBase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en-US" sz="1600">
                          <a:effectLst/>
                          <a:hlinkClick r:id="rId5" tooltip="Firebird"/>
                        </a:rPr>
                        <a:t>Firebird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6" tooltip="PSQL (страница отсутствует)"/>
                        </a:rPr>
                        <a:t>PSQL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Procedural SQL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IBM </a:t>
                      </a:r>
                      <a:r>
                        <a:rPr lang="en-US" sz="1600" dirty="0">
                          <a:effectLst/>
                          <a:hlinkClick r:id="rId7" tooltip="DB2"/>
                        </a:rPr>
                        <a:t>DB2</a:t>
                      </a:r>
                      <a:endParaRPr lang="en-US" sz="1600" dirty="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hlinkClick r:id="rId8" tooltip="SQL PL (страница отсутствует)"/>
                        </a:rPr>
                        <a:t>SQL PL</a:t>
                      </a:r>
                      <a:r>
                        <a:rPr lang="en-US" sz="1600" dirty="0">
                          <a:effectLst/>
                        </a:rPr>
                        <a:t> (</a:t>
                      </a:r>
                      <a:r>
                        <a:rPr lang="ru-RU" sz="1600" i="1" dirty="0">
                          <a:effectLst/>
                          <a:hlinkClick r:id="rId9" tooltip="en:SQL PL"/>
                        </a:rPr>
                        <a:t>англ.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SQL </a:t>
                      </a:r>
                      <a:r>
                        <a:rPr lang="ru-RU" sz="1600" dirty="0" err="1"/>
                        <a:t>Procedural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Language</a:t>
                      </a:r>
                      <a:r>
                        <a:rPr lang="ru-RU" sz="1600" dirty="0"/>
                        <a:t> (расширяет </a:t>
                      </a:r>
                      <a:r>
                        <a:rPr lang="ru-RU" sz="1600" dirty="0">
                          <a:hlinkClick r:id="rId3" tooltip="SQL/PSM"/>
                        </a:rPr>
                        <a:t>SQL/PSM</a:t>
                      </a:r>
                      <a:r>
                        <a:rPr lang="ru-RU" sz="1600" dirty="0"/>
                        <a:t>); также в DB2 хранимые процедуры могут писаться на обычных языках программирования: </a:t>
                      </a:r>
                      <a:r>
                        <a:rPr lang="ru-RU" sz="1600" dirty="0">
                          <a:hlinkClick r:id="rId10" tooltip="Си (язык программирования)"/>
                        </a:rPr>
                        <a:t>Си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>
                          <a:hlinkClick r:id="rId11" tooltip="Java"/>
                        </a:rPr>
                        <a:t>Java</a:t>
                      </a:r>
                      <a:r>
                        <a:rPr lang="ru-RU" sz="1600" dirty="0"/>
                        <a:t> и т. д.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04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2" tooltip="Microsoft SQL Server"/>
                        </a:rPr>
                        <a:t>MS SQL Server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  <a:hlinkClick r:id="rId13" tooltip="Sybase ASE"/>
                        </a:rPr>
                        <a:t>Sybase ASE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4" tooltip="Transact-SQL"/>
                        </a:rPr>
                        <a:t>Transact-SQL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Transact-SQL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SQL/PSM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SQL/Persistent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Stored Module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04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5" tooltip="Oracle (СУБД)"/>
                        </a:rPr>
                        <a:t>Oracle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6" tooltip="PL/SQL"/>
                        </a:rPr>
                        <a:t>PL/SQL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Procedural Language/SQL (</a:t>
                      </a:r>
                      <a:r>
                        <a:rPr lang="ru-RU" sz="1600" dirty="0"/>
                        <a:t>основан на языке </a:t>
                      </a:r>
                      <a:r>
                        <a:rPr lang="en-US" sz="1600" dirty="0">
                          <a:hlinkClick r:id="rId17" tooltip="Ada"/>
                        </a:rPr>
                        <a:t>Ada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1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hlinkClick r:id="rId18" tooltip="PostgreSQL"/>
                        </a:rPr>
                        <a:t>PostgreSQL</a:t>
                      </a:r>
                      <a:endParaRPr lang="en-US" sz="1600" dirty="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hlinkClick r:id="rId19" tooltip="PL/pgSQL"/>
                        </a:rPr>
                        <a:t>PL/</a:t>
                      </a:r>
                      <a:r>
                        <a:rPr lang="en-US" sz="1600" dirty="0" err="1">
                          <a:effectLst/>
                          <a:hlinkClick r:id="rId19" tooltip="PL/pgSQL"/>
                        </a:rPr>
                        <a:t>pgSQL</a:t>
                      </a:r>
                      <a:endParaRPr lang="en-US" sz="1600" dirty="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Procedural Language/</a:t>
                      </a:r>
                      <a:r>
                        <a:rPr lang="en-US" sz="1600" dirty="0" err="1"/>
                        <a:t>PostgreSQL</a:t>
                      </a:r>
                      <a:r>
                        <a:rPr lang="en-US" sz="1600" dirty="0"/>
                        <a:t> Structured Query Language (</a:t>
                      </a:r>
                      <a:r>
                        <a:rPr lang="ru-RU" sz="1600" dirty="0"/>
                        <a:t>очень похож на </a:t>
                      </a:r>
                      <a:r>
                        <a:rPr lang="en-US" sz="1600" dirty="0"/>
                        <a:t>Oracle PL/SQL)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121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9D041C-ADCE-49A2-86E8-675CA90B72F0}" type="slidenum">
              <a:rPr lang="be-BY" smtClean="0">
                <a:latin typeface="Arial Black" pitchFamily="34" charset="0"/>
              </a:rPr>
              <a:pPr eaLnBrk="1" hangingPunct="1"/>
              <a:t>2</a:t>
            </a:fld>
            <a:endParaRPr lang="be-BY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03140A-0624-4F3C-BF60-27D263DCF038}" type="slidenum">
              <a:rPr lang="be-BY" smtClean="0">
                <a:latin typeface="Arial Black" pitchFamily="34" charset="0"/>
              </a:rPr>
              <a:pPr eaLnBrk="1" hangingPunct="1"/>
              <a:t>20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smtClean="0"/>
              <a:t>Оператор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endParaRPr lang="ru-RU" sz="32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511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mtClean="0"/>
              <a:t> condition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    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mtClean="0"/>
              <a:t> [label]</a:t>
            </a:r>
            <a:endParaRPr lang="ru-RU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4958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LEAVE</a:t>
            </a:r>
            <a:r>
              <a:rPr lang="ru-RU" sz="3200">
                <a:effectLst/>
                <a:latin typeface="Times New Roman" pitchFamily="18" charset="0"/>
              </a:rPr>
              <a:t> </a:t>
            </a:r>
            <a:r>
              <a:rPr lang="en-US" sz="3200">
                <a:effectLst/>
                <a:latin typeface="Times New Roman" pitchFamily="18" charset="0"/>
              </a:rPr>
              <a:t>label</a:t>
            </a:r>
            <a:endParaRPr lang="ru-RU" sz="3200">
              <a:effectLst/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ru-RU" sz="32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09365-99CD-4EA2-81F9-657697243895}" type="slidenum">
              <a:rPr lang="be-BY" smtClean="0">
                <a:latin typeface="Arial Black" pitchFamily="34" charset="0"/>
              </a:rPr>
              <a:pPr eaLnBrk="1" hangingPunct="1"/>
              <a:t>21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Пример досрочного выхода из вложенного цикла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1200"/>
            <a:ext cx="8147050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first: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z="2800" smtClean="0"/>
              <a:t> 1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second: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z="2800" smtClean="0"/>
              <a:t> 1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2800" smtClean="0"/>
              <a:t> i&gt;2 &amp;&amp; j&gt;2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LEAVE</a:t>
            </a:r>
            <a:r>
              <a:rPr lang="en-US" sz="2800" smtClean="0"/>
              <a:t> first;</a:t>
            </a:r>
            <a:br>
              <a:rPr lang="en-US" sz="2800" smtClean="0"/>
            </a:br>
            <a:r>
              <a:rPr lang="en-US" sz="2800" smtClean="0"/>
              <a:t>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IF</a:t>
            </a:r>
            <a:r>
              <a:rPr lang="en-US" sz="280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</a:t>
            </a:r>
            <a:r>
              <a:rPr lang="en-US" sz="2800" b="1" smtClean="0"/>
              <a:t>NOW</a:t>
            </a:r>
            <a:r>
              <a:rPr lang="en-US" sz="2800" smtClean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 smtClean="0"/>
              <a:t> j=j+1;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WHILE</a:t>
            </a:r>
            <a:r>
              <a:rPr lang="en-US" sz="2800" smtClean="0"/>
              <a:t> second;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 smtClean="0"/>
              <a:t> i=i+1;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WHILE</a:t>
            </a:r>
            <a:r>
              <a:rPr lang="en-US" sz="2800" smtClean="0"/>
              <a:t> first;</a:t>
            </a:r>
            <a:endParaRPr 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CC7834-7942-42C5-85AA-31B6BC6C4575}" type="slidenum">
              <a:rPr lang="be-BY" smtClean="0">
                <a:latin typeface="Arial Black" pitchFamily="34" charset="0"/>
              </a:rPr>
              <a:pPr eaLnBrk="1" hangingPunct="1"/>
              <a:t>22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457200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ITERATE</a:t>
            </a:r>
            <a:endParaRPr lang="ru-RU" sz="32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47012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1800" b="1" smtClean="0"/>
              <a:t> pricelist (IN num INT)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1800" b="1" smtClean="0"/>
              <a:t> i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1800" b="1" smtClean="0"/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1800" b="1" smtClean="0"/>
              <a:t> bin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1800" b="1" smtClean="0"/>
              <a:t> ‘’;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1800" b="1" smtClean="0"/>
              <a:t> (num&gt;0)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wet: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z="1800" b="1" smtClean="0"/>
              <a:t> i&lt;num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1800" b="1" smtClean="0"/>
              <a:t> i=i+1;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1800" b="1" smtClean="0"/>
              <a:t> bin=</a:t>
            </a: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CONCAT</a:t>
            </a:r>
            <a:r>
              <a:rPr lang="en-US" sz="1800" b="1" smtClean="0"/>
              <a:t>(bin, ’11’);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1800" b="1" smtClean="0"/>
              <a:t> !(i/2</a:t>
            </a:r>
            <a:r>
              <a:rPr lang="ru-RU" sz="1800" b="1" smtClean="0"/>
              <a:t> </a:t>
            </a:r>
            <a:r>
              <a:rPr lang="en-US" sz="1800" b="1" smtClean="0"/>
              <a:t>-</a:t>
            </a:r>
            <a:r>
              <a:rPr lang="ru-RU" sz="1800" b="1" smtClean="0"/>
              <a:t> </a:t>
            </a: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CEILING</a:t>
            </a:r>
            <a:r>
              <a:rPr lang="en-US" sz="1800" b="1" smtClean="0"/>
              <a:t>(i/2))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ITERATE</a:t>
            </a:r>
            <a:r>
              <a:rPr lang="en-US" sz="1800" b="1" smtClean="0"/>
              <a:t> wet;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IF</a:t>
            </a:r>
            <a:r>
              <a:rPr lang="en-US" sz="18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1800" b="1" smtClean="0"/>
              <a:t> bin=</a:t>
            </a: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CONCAT</a:t>
            </a:r>
            <a:r>
              <a:rPr lang="en-US" sz="1800" b="1" smtClean="0"/>
              <a:t>(bin, ’00’);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WHILE</a:t>
            </a:r>
            <a:r>
              <a:rPr lang="en-US" sz="1800" b="1" smtClean="0"/>
              <a:t> wet;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1800" b="1" smtClean="0"/>
              <a:t>  bin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1800" b="1" smtClean="0"/>
              <a:t> ‘</a:t>
            </a:r>
            <a:r>
              <a:rPr lang="ru-RU" sz="1800" b="1" smtClean="0"/>
              <a:t>Ошибочное значение параметра</a:t>
            </a:r>
            <a:r>
              <a:rPr lang="en-US" sz="1800" b="1" smtClean="0"/>
              <a:t>’;</a:t>
            </a:r>
            <a:endParaRPr lang="ru-RU" sz="1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smtClean="0"/>
              <a:t>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18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       </a:t>
            </a: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4FAA00-20E3-4070-93BD-D757EA8515B2}" type="slidenum">
              <a:rPr lang="be-BY" smtClean="0">
                <a:latin typeface="Arial Black" pitchFamily="34" charset="0"/>
              </a:rPr>
              <a:pPr eaLnBrk="1" hangingPunct="1"/>
              <a:t>23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REPEAT</a:t>
            </a:r>
            <a:endParaRPr lang="ru-RU" sz="32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REPEAT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UNTIL</a:t>
            </a:r>
            <a:r>
              <a:rPr lang="en-US" smtClean="0"/>
              <a:t> condition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REPEAT</a:t>
            </a:r>
            <a:r>
              <a:rPr lang="en-US" smtClean="0"/>
              <a:t> [label]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17DBE8-B298-4EEF-8EDC-FF21165F1E3F}" type="slidenum">
              <a:rPr lang="be-BY" smtClean="0">
                <a:latin typeface="Arial Black" pitchFamily="34" charset="0"/>
              </a:rPr>
              <a:pPr eaLnBrk="1" hangingPunct="1"/>
              <a:t>24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2325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LOOP</a:t>
            </a:r>
            <a:endParaRPr lang="ru-RU" sz="32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LOOP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LOOP</a:t>
            </a:r>
            <a:r>
              <a:rPr lang="en-US" smtClean="0"/>
              <a:t> [label]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7C3F84-7CD2-42EC-99B5-41C5DF62172B}" type="slidenum">
              <a:rPr lang="be-BY" smtClean="0">
                <a:latin typeface="Arial Black" pitchFamily="34" charset="0"/>
              </a:rPr>
              <a:pPr eaLnBrk="1" hangingPunct="1"/>
              <a:t>25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GOTO</a:t>
            </a:r>
            <a:endParaRPr lang="ru-RU" sz="32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792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lang="en-US" smtClean="0"/>
              <a:t> label;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008712-E469-4840-8EBC-11E8A3CA2F62}" type="slidenum">
              <a:rPr lang="be-BY" smtClean="0">
                <a:latin typeface="Arial Black" pitchFamily="34" charset="0"/>
              </a:rPr>
              <a:pPr eaLnBrk="1" hangingPunct="1"/>
              <a:t>26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2325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rgbClr val="33CC33"/>
                </a:solidFill>
              </a:rPr>
              <a:t>Метаданные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20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PROCEDURE</a:t>
            </a:r>
            <a:r>
              <a:rPr lang="en-US" sz="2400" b="1" smtClean="0"/>
              <a:t> |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 STATUS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CREATE PROCEDURE</a:t>
            </a:r>
            <a:r>
              <a:rPr lang="en-US" sz="2400" b="1" smtClean="0"/>
              <a:t> |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 FROM</a:t>
            </a:r>
            <a:r>
              <a:rPr lang="en-US" sz="2400" b="1" smtClean="0"/>
              <a:t> mysql.proc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 FROM</a:t>
            </a:r>
            <a:r>
              <a:rPr lang="en-US" sz="2400" b="1" smtClean="0"/>
              <a:t> information_schema</a:t>
            </a:r>
            <a:endParaRPr lang="ru-RU" sz="2400" b="1" smtClean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7200" y="48768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PROCEDURE STATUS LIKE</a:t>
            </a:r>
            <a:r>
              <a:rPr lang="en-US" sz="2400" b="1">
                <a:effectLst/>
                <a:latin typeface="Times New Roman" pitchFamily="18" charset="0"/>
              </a:rPr>
              <a:t> ‘bin%’\G;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CREATE PROCEDURE</a:t>
            </a:r>
            <a:r>
              <a:rPr lang="en-US" sz="2400" b="1">
                <a:effectLst/>
                <a:latin typeface="Times New Roman" pitchFamily="18" charset="0"/>
              </a:rPr>
              <a:t> name_proc</a:t>
            </a:r>
            <a:endParaRPr lang="ru-RU" sz="2400" b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B1CB80-056A-4982-90C6-2166C3432969}" type="slidenum">
              <a:rPr lang="be-BY" smtClean="0">
                <a:latin typeface="Arial Black" pitchFamily="34" charset="0"/>
              </a:rPr>
              <a:pPr eaLnBrk="1" hangingPunct="1"/>
              <a:t>27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mtClean="0"/>
              <a:t> *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mtClean="0"/>
              <a:t> mysql.proc</a:t>
            </a:r>
            <a:endParaRPr lang="ru-RU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mtClean="0"/>
              <a:t>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ru-RU" smtClean="0"/>
              <a:t> </a:t>
            </a:r>
            <a:r>
              <a:rPr lang="en-US" smtClean="0"/>
              <a:t>name=‘prod_in_cat’\G;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4FC290-E3F3-4433-AF27-BF7AABA73E75}" type="slidenum">
              <a:rPr lang="be-BY" smtClean="0">
                <a:latin typeface="Arial Black" pitchFamily="34" charset="0"/>
              </a:rPr>
              <a:pPr eaLnBrk="1" hangingPunct="1"/>
              <a:t>28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600"/>
            <a:ext cx="8134350" cy="5988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</a:t>
            </a:r>
            <a:r>
              <a:rPr lang="ru-RU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  <a:r>
              <a:rPr lang="en-US" sz="2800" b="1" smtClean="0"/>
              <a:t> [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ru-RU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EXISTS</a:t>
            </a:r>
            <a:r>
              <a:rPr lang="en-US" sz="2800" b="1" smtClean="0"/>
              <a:t>] nameproc </a:t>
            </a:r>
            <a:r>
              <a:rPr lang="ru-RU" sz="2800" b="1" smtClean="0"/>
              <a:t>удаление процедуры или функции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PROCEDURE</a:t>
            </a:r>
            <a:r>
              <a:rPr lang="en-US" sz="2800" b="1" smtClean="0"/>
              <a:t> sp_name [characteristic …]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FUNCTION</a:t>
            </a:r>
            <a:r>
              <a:rPr lang="en-US" sz="2800" b="1" smtClean="0"/>
              <a:t> sp_name [characteristic …]</a:t>
            </a:r>
            <a:r>
              <a:rPr lang="ru-RU" sz="2800" b="1" smtClean="0"/>
              <a:t> – редактирование процедуры или функции</a:t>
            </a:r>
            <a:endParaRPr 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/>
              <a:t>Characteristic^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 SECURITY</a:t>
            </a:r>
            <a:r>
              <a:rPr lang="en-US" sz="2800" b="1" smtClean="0"/>
              <a:t> {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DEFINER</a:t>
            </a:r>
            <a:r>
              <a:rPr lang="en-US" sz="2800" b="1" smtClean="0"/>
              <a:t> |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INVOKER</a:t>
            </a:r>
            <a:r>
              <a:rPr lang="en-US" sz="2800" b="1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COMMENT</a:t>
            </a:r>
            <a:r>
              <a:rPr lang="en-US" sz="2800" b="1" smtClean="0"/>
              <a:t> ‘string’</a:t>
            </a:r>
            <a:endParaRPr lang="ru-RU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D7F8E4-E2BB-4606-8DB1-D1C0BF5C7882}" type="slidenum">
              <a:rPr lang="be-BY" smtClean="0">
                <a:latin typeface="Arial Black" pitchFamily="34" charset="0"/>
              </a:rPr>
              <a:pPr eaLnBrk="1" hangingPunct="1"/>
              <a:t>29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Обработчик ошибок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223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mtClean="0"/>
              <a:t> handler_type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HANDLER FOR</a:t>
            </a:r>
            <a:r>
              <a:rPr lang="en-US" smtClean="0"/>
              <a:t> condition [,</a:t>
            </a:r>
            <a:r>
              <a:rPr lang="ru-RU" smtClean="0"/>
              <a:t> </a:t>
            </a:r>
            <a:r>
              <a:rPr lang="en-US" smtClean="0"/>
              <a:t>...] list</a:t>
            </a:r>
            <a:endParaRPr lang="ru-RU" smtClean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3962400"/>
            <a:ext cx="72390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/>
                <a:latin typeface="Times New Roman" pitchFamily="18" charset="0"/>
              </a:rPr>
              <a:t>handler_type: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EXIT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UNDO</a:t>
            </a:r>
            <a:endParaRPr lang="ru-RU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154085-0FE0-4FAA-8763-6EA16525BCF8}" type="slidenum">
              <a:rPr lang="be-BY" smtClean="0">
                <a:latin typeface="Arial Black" pitchFamily="34" charset="0"/>
              </a:rPr>
              <a:pPr eaLnBrk="1" hangingPunct="1"/>
              <a:t>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Вопросы: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 smtClean="0"/>
              <a:t>Хранимые процедуры</a:t>
            </a:r>
            <a:r>
              <a:rPr lang="en-US" dirty="0" smtClean="0"/>
              <a:t> </a:t>
            </a:r>
            <a:r>
              <a:rPr lang="ru-RU" dirty="0" smtClean="0"/>
              <a:t>и функции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 smtClean="0"/>
              <a:t>Триггеры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 smtClean="0"/>
              <a:t>Управление доступом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B02BD8-CFD2-4178-9B50-81030A3C7B31}" type="slidenum">
              <a:rPr lang="be-BY" smtClean="0">
                <a:latin typeface="Arial Black" pitchFamily="34" charset="0"/>
              </a:rPr>
              <a:pPr eaLnBrk="1" hangingPunct="1"/>
              <a:t>30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49275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ru-RU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  <a:r>
              <a:rPr lang="en-US" sz="2000" b="1" smtClean="0"/>
              <a:t> handler_key 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DECLARE EXIT HANDLER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SQLSTATE</a:t>
            </a:r>
            <a:r>
              <a:rPr lang="en-US" sz="2000" b="1" smtClean="0"/>
              <a:t> ‘23000’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ru-RU" sz="2000" b="1" smtClean="0"/>
              <a:t> </a:t>
            </a:r>
            <a:r>
              <a:rPr lang="en-US" sz="2000" b="1" smtClean="0"/>
              <a:t>@error=‘</a:t>
            </a:r>
            <a:r>
              <a:rPr lang="ru-RU" sz="2000" b="1" smtClean="0"/>
              <a:t>Ошибка</a:t>
            </a:r>
            <a:r>
              <a:rPr lang="en-US" sz="2000" b="1" smtClean="0"/>
              <a:t>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‘</a:t>
            </a:r>
            <a:r>
              <a:rPr lang="ru-RU" sz="2000" b="1" smtClean="0"/>
              <a:t>Ошибка при вставке нового значения в таблицу </a:t>
            </a:r>
            <a:r>
              <a:rPr lang="en-US" sz="2000" b="1" smtClean="0"/>
              <a:t>tbl’;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</a:t>
            </a:r>
            <a:r>
              <a:rPr lang="en-US" sz="2000" b="1" smtClean="0"/>
              <a:t> tbl</a:t>
            </a:r>
            <a:r>
              <a:rPr lang="ru-RU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000" b="1" smtClean="0"/>
              <a:t> (3);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</a:t>
            </a:r>
            <a:r>
              <a:rPr lang="en-US" sz="2000" b="1" smtClean="0"/>
              <a:t> tbl</a:t>
            </a:r>
            <a:r>
              <a:rPr lang="ru-RU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000" b="1" smtClean="0"/>
              <a:t> (3);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</a:t>
            </a:r>
            <a:r>
              <a:rPr lang="en-US" sz="2000" b="1" smtClean="0"/>
              <a:t> tbl</a:t>
            </a:r>
            <a:r>
              <a:rPr lang="ru-RU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000" b="1" smtClean="0"/>
              <a:t> (3);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VERSION();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0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5105400" y="1676400"/>
            <a:ext cx="3733800" cy="1219200"/>
          </a:xfrm>
          <a:prstGeom prst="wedgeRoundRectCallout">
            <a:avLst>
              <a:gd name="adj1" fmla="val -84819"/>
              <a:gd name="adj2" fmla="val -653"/>
              <a:gd name="adj3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2400" b="1"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algn="ctr">
              <a:defRPr/>
            </a:pP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CALL handler_key(</a:t>
            </a:r>
            <a:r>
              <a:rPr 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)//</a:t>
            </a:r>
            <a:endParaRPr lang="ru-RU" sz="24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239542-E094-4C5B-9959-C174C08A1D95}" type="slidenum">
              <a:rPr lang="be-BY" smtClean="0">
                <a:latin typeface="Arial Black" pitchFamily="34" charset="0"/>
              </a:rPr>
              <a:pPr eaLnBrk="1" hangingPunct="1"/>
              <a:t>31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0413"/>
          </a:xfrm>
        </p:spPr>
        <p:txBody>
          <a:bodyPr/>
          <a:lstStyle/>
          <a:p>
            <a:pPr eaLnBrk="1" hangingPunct="1"/>
            <a:r>
              <a:rPr lang="ru-RU" sz="3200" smtClean="0"/>
              <a:t>Алгоритм работы с курсором: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 CURSOR</a:t>
            </a:r>
            <a:r>
              <a:rPr lang="ru-RU" sz="2400" smtClean="0"/>
              <a:t> - связь имя курсора с выполняемым запросом;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</a:t>
            </a:r>
            <a:r>
              <a:rPr lang="ru-RU" sz="2400" smtClean="0"/>
              <a:t>  - выполнение запроса, связанного с курсором, установка курсора  перед первой записью результирующей таблицы;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FETCH</a:t>
            </a:r>
            <a:r>
              <a:rPr lang="ru-RU" sz="2400" smtClean="0"/>
              <a:t> - помещение курсора на первую данных из записи в локальные переменные хранимой процедуры. Повторный вызов оператора </a:t>
            </a:r>
            <a:r>
              <a:rPr lang="en-US" sz="2400" smtClean="0"/>
              <a:t>FETCH</a:t>
            </a:r>
            <a:r>
              <a:rPr lang="ru-RU" sz="2400" smtClean="0"/>
              <a:t>  приводит к перемещению курсора к следующей записи, и так до тех пор, пока записи в результирующей таблице не будет исчерпаны – операция осуществляется в цикле;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</a:t>
            </a:r>
            <a:r>
              <a:rPr lang="ru-RU" sz="2400" smtClean="0"/>
              <a:t> - прекращение доступа к результирующей таблице и ликвидация связи между курсором и результирующей таблицей.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C5047E-2F9E-47B2-B563-20C888F4810B}" type="slidenum">
              <a:rPr lang="be-BY" smtClean="0">
                <a:latin typeface="Arial Black" pitchFamily="34" charset="0"/>
              </a:rPr>
              <a:pPr eaLnBrk="1" hangingPunct="1"/>
              <a:t>32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280400" cy="55768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800" smtClean="0"/>
              <a:t> cursor_name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CURSOR FOR</a:t>
            </a:r>
            <a:r>
              <a:rPr lang="en-US" sz="2800" smtClean="0"/>
              <a:t> select_statement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</a:t>
            </a:r>
            <a:r>
              <a:rPr lang="en-US" sz="2800" smtClean="0"/>
              <a:t> cursor_name</a:t>
            </a: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FETCH</a:t>
            </a:r>
            <a:r>
              <a:rPr lang="en-US" sz="2800" smtClean="0"/>
              <a:t> cursor_name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800" smtClean="0"/>
              <a:t> var1, var2, …</a:t>
            </a: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</a:t>
            </a:r>
            <a:r>
              <a:rPr lang="en-US" sz="2800" smtClean="0"/>
              <a:t> cursor_name</a:t>
            </a:r>
            <a:endParaRPr 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9705DB-C0BB-43A2-93FA-A5AE843EB7E1}" type="slidenum">
              <a:rPr lang="be-BY" smtClean="0">
                <a:latin typeface="Arial Black" pitchFamily="34" charset="0"/>
              </a:rPr>
              <a:pPr eaLnBrk="1" hangingPunct="1"/>
              <a:t>33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229600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CREATE PROCEDURE curcat ()</a:t>
            </a:r>
            <a:endParaRPr lang="ru-RU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id INT;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cat TINYTEXT;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is_end INT DEFAULT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6600FF"/>
                </a:solidFill>
              </a:rPr>
              <a:t>DECLARE cur CURSOR FOR SELECT * FROM catalogs;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CONTINUE HANDLER FOR NOT FOUND SET is_end=1;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smtClean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68313" y="2997200"/>
            <a:ext cx="82073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6600FF"/>
                </a:solidFill>
                <a:effectLst/>
              </a:rPr>
              <a:t>OPEN cur;</a:t>
            </a:r>
          </a:p>
          <a:p>
            <a:pPr eaLnBrk="1" hangingPunct="1"/>
            <a:r>
              <a:rPr lang="en-US" sz="2000" b="1">
                <a:effectLst/>
              </a:rPr>
              <a:t>we t: LOOP</a:t>
            </a:r>
          </a:p>
          <a:p>
            <a:pPr eaLnBrk="1" hangingPunct="1"/>
            <a:r>
              <a:rPr lang="en-US" sz="2000" b="1">
                <a:effectLst/>
              </a:rPr>
              <a:t>   </a:t>
            </a:r>
            <a:r>
              <a:rPr lang="en-US" sz="2000" b="1">
                <a:solidFill>
                  <a:srgbClr val="6600FF"/>
                </a:solidFill>
                <a:effectLst/>
              </a:rPr>
              <a:t>FETCH cur INTO id,, cat;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effectLst/>
              </a:rPr>
              <a:t>   </a:t>
            </a:r>
            <a:r>
              <a:rPr lang="en-US" sz="2000" b="1">
                <a:solidFill>
                  <a:srgbClr val="A50021"/>
                </a:solidFill>
                <a:effectLst/>
              </a:rPr>
              <a:t>IF is_end THEN LEAVE wet;</a:t>
            </a:r>
          </a:p>
          <a:p>
            <a:pPr eaLnBrk="1" hangingPunct="1"/>
            <a:r>
              <a:rPr lang="en-US" sz="2000" b="1">
                <a:solidFill>
                  <a:srgbClr val="A50021"/>
                </a:solidFill>
                <a:effectLst/>
              </a:rPr>
              <a:t>   END IF;</a:t>
            </a:r>
          </a:p>
          <a:p>
            <a:pPr eaLnBrk="1" hangingPunct="1"/>
            <a:r>
              <a:rPr lang="en-US" sz="2000" b="1">
                <a:solidFill>
                  <a:srgbClr val="A50021"/>
                </a:solidFill>
                <a:effectLst/>
              </a:rPr>
              <a:t>   INSERT INTO catalogs1 VALUES (id, UPPER(cat));</a:t>
            </a:r>
          </a:p>
          <a:p>
            <a:pPr eaLnBrk="1" hangingPunct="1"/>
            <a:r>
              <a:rPr lang="en-US" sz="2000" b="1">
                <a:effectLst/>
              </a:rPr>
              <a:t>END LOOP wet;</a:t>
            </a:r>
          </a:p>
          <a:p>
            <a:pPr eaLnBrk="1" hangingPunct="1"/>
            <a:r>
              <a:rPr lang="en-US" sz="2000" b="1">
                <a:solidFill>
                  <a:srgbClr val="6600FF"/>
                </a:solidFill>
                <a:effectLst/>
              </a:rPr>
              <a:t>CLOSE cur;</a:t>
            </a:r>
          </a:p>
          <a:p>
            <a:pPr eaLnBrk="1" hangingPunct="1"/>
            <a:r>
              <a:rPr lang="en-US" sz="2000" b="1">
                <a:effectLst/>
              </a:rPr>
              <a:t>END</a:t>
            </a:r>
          </a:p>
          <a:p>
            <a:pPr eaLnBrk="1" hangingPunct="1"/>
            <a:r>
              <a:rPr lang="en-US" sz="2000" b="1">
                <a:effectLst/>
              </a:rPr>
              <a:t>//</a:t>
            </a:r>
            <a:endParaRPr lang="ru-RU" sz="20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FF12C4-38D0-4E07-B736-106DD18156E4}" type="slidenum">
              <a:rPr lang="be-BY" smtClean="0">
                <a:latin typeface="Arial Black" pitchFamily="34" charset="0"/>
              </a:rPr>
              <a:pPr eaLnBrk="1" hangingPunct="1"/>
              <a:t>34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10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</a:t>
            </a:r>
            <a:r>
              <a:rPr lang="en-US" sz="2800" smtClean="0"/>
              <a:t> curcat(</a:t>
            </a:r>
            <a:r>
              <a:rPr lang="ru-RU" sz="2800" smtClean="0"/>
              <a:t> </a:t>
            </a:r>
            <a:r>
              <a:rPr lang="en-US" sz="2800" smtClean="0"/>
              <a:t>)//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*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800" smtClean="0"/>
              <a:t> catalogs1//</a:t>
            </a:r>
            <a:endParaRPr lang="ru-RU" sz="2800" smtClean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95288" y="2492375"/>
            <a:ext cx="8280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n-US" sz="2800">
                <a:effectLst/>
              </a:rPr>
              <a:t> catalogs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>
                <a:effectLst/>
              </a:rPr>
              <a:t> name=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UPPER</a:t>
            </a:r>
            <a:r>
              <a:rPr lang="en-US" sz="2800">
                <a:effectLst/>
              </a:rPr>
              <a:t>(cat)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>
                <a:effectLst/>
              </a:rPr>
              <a:t> id_cat=id;</a:t>
            </a:r>
            <a:endParaRPr lang="ru-RU" sz="280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ru-RU" sz="28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753532-9A3D-47F7-B5DB-6ADE6E31F94C}" type="slidenum">
              <a:rPr lang="be-BY" smtClean="0">
                <a:latin typeface="Arial Black" pitchFamily="34" charset="0"/>
              </a:rPr>
              <a:pPr eaLnBrk="1" hangingPunct="1"/>
              <a:t>35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760413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Триггеры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Существует три события изменения таблицы, к которым можно привязать триггер: 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/>
          </a:p>
          <a:p>
            <a:pPr eaLnBrk="1" hangingPunct="1"/>
            <a:r>
              <a:rPr lang="en-US" smtClean="0">
                <a:solidFill>
                  <a:srgbClr val="000099"/>
                </a:solidFill>
              </a:rPr>
              <a:t>INSERT, </a:t>
            </a:r>
            <a:endParaRPr lang="ru-RU" smtClean="0">
              <a:solidFill>
                <a:srgbClr val="000099"/>
              </a:solidFill>
            </a:endParaRPr>
          </a:p>
          <a:p>
            <a:pPr eaLnBrk="1" hangingPunct="1"/>
            <a:r>
              <a:rPr lang="en-US" smtClean="0">
                <a:solidFill>
                  <a:srgbClr val="000099"/>
                </a:solidFill>
              </a:rPr>
              <a:t>DELETE, </a:t>
            </a:r>
            <a:endParaRPr lang="ru-RU" smtClean="0">
              <a:solidFill>
                <a:srgbClr val="000099"/>
              </a:solidFill>
            </a:endParaRPr>
          </a:p>
          <a:p>
            <a:pPr eaLnBrk="1" hangingPunct="1"/>
            <a:r>
              <a:rPr lang="en-US" smtClean="0">
                <a:solidFill>
                  <a:srgbClr val="000099"/>
                </a:solidFill>
              </a:rPr>
              <a:t>UPDATE</a:t>
            </a:r>
            <a:r>
              <a:rPr lang="ru-RU" smtClean="0">
                <a:solidFill>
                  <a:srgbClr val="000099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FAAFBE-9178-4792-B983-1DD263407087}" type="slidenum">
              <a:rPr lang="be-BY" smtClean="0">
                <a:latin typeface="Arial Black" pitchFamily="34" charset="0"/>
              </a:rPr>
              <a:pPr eaLnBrk="1" hangingPunct="1"/>
              <a:t>36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15827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/>
              <a:t>CREATE TRIGGER</a:t>
            </a:r>
            <a:r>
              <a:rPr lang="en-US" sz="2800" smtClean="0"/>
              <a:t> triger_name trigger_time trigger_event </a:t>
            </a:r>
            <a:r>
              <a:rPr lang="en-US" sz="2800" b="1" smtClean="0"/>
              <a:t>ON</a:t>
            </a:r>
            <a:r>
              <a:rPr lang="en-US" sz="2800" smtClean="0"/>
              <a:t> tabl_name </a:t>
            </a:r>
            <a:r>
              <a:rPr lang="en-US" sz="2800" b="1" smtClean="0"/>
              <a:t>FOR </a:t>
            </a:r>
            <a:r>
              <a:rPr lang="ru-RU" sz="2800" b="1" smtClean="0"/>
              <a:t> </a:t>
            </a:r>
            <a:r>
              <a:rPr lang="en-US" sz="2800" b="1" smtClean="0"/>
              <a:t>EACH</a:t>
            </a:r>
            <a:r>
              <a:rPr lang="ru-RU" sz="2800" b="1" smtClean="0"/>
              <a:t>  </a:t>
            </a:r>
            <a:r>
              <a:rPr lang="en-US" sz="2800" b="1" smtClean="0"/>
              <a:t>ROW</a:t>
            </a:r>
            <a:r>
              <a:rPr lang="en-US" sz="2800" smtClean="0"/>
              <a:t> trigger_body</a:t>
            </a:r>
            <a:endParaRPr lang="ru-RU" sz="2800" smtClean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650875" y="2560638"/>
            <a:ext cx="37449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/>
              </a:rPr>
              <a:t>trigger_time: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BEFORE</a:t>
            </a:r>
          </a:p>
          <a:p>
            <a:pPr>
              <a:defRPr/>
            </a:pPr>
            <a:r>
              <a:rPr lang="en-US" sz="2800" b="1">
                <a:solidFill>
                  <a:srgbClr val="99CCFF"/>
                </a:solidFill>
                <a:effectLst/>
              </a:rPr>
              <a:t>                 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</a:t>
            </a:r>
            <a:endParaRPr lang="ru-RU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71525" y="4084638"/>
            <a:ext cx="391001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/>
              </a:rPr>
              <a:t>trigger_event</a:t>
            </a:r>
            <a:r>
              <a:rPr lang="ru-RU" sz="2800">
                <a:effectLst/>
              </a:rPr>
              <a:t>: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</a:p>
          <a:p>
            <a:pPr>
              <a:defRPr/>
            </a:pPr>
            <a:r>
              <a:rPr lang="en-US" sz="2800" b="1">
                <a:solidFill>
                  <a:srgbClr val="99CCFF"/>
                </a:solidFill>
                <a:effectLst/>
              </a:rPr>
              <a:t>                   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</a:p>
          <a:p>
            <a:pPr>
              <a:defRPr/>
            </a:pPr>
            <a:r>
              <a:rPr lang="en-US" sz="2800" b="1">
                <a:solidFill>
                  <a:srgbClr val="99CCFF"/>
                </a:solidFill>
                <a:effectLst/>
              </a:rPr>
              <a:t>                   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  <a:endParaRPr lang="ru-RU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81DCF0-4FD4-4716-A5A2-1011C9D9468E}" type="slidenum">
              <a:rPr lang="be-BY" smtClean="0">
                <a:latin typeface="Arial Black" pitchFamily="34" charset="0"/>
              </a:rPr>
              <a:pPr eaLnBrk="1" hangingPunct="1"/>
              <a:t>37</a:t>
            </a:fld>
            <a:endParaRPr lang="be-BY" smtClean="0">
              <a:latin typeface="Arial Black" pitchFamily="34" charset="0"/>
            </a:endParaRPr>
          </a:p>
        </p:txBody>
      </p:sp>
      <p:graphicFrame>
        <p:nvGraphicFramePr>
          <p:cNvPr id="78850" name="Group 2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18488" cy="4687888"/>
        </p:xfrm>
        <a:graphic>
          <a:graphicData uri="http://schemas.openxmlformats.org/drawingml/2006/table">
            <a:tbl>
              <a:tblPr/>
              <a:tblGrid>
                <a:gridCol w="8218488"/>
              </a:tblGrid>
              <a:tr h="7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Структура таблицы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zakaz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id_zak INT(11) NOT NULL         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номер заказа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id_user INT(11) NOT NULL         /*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код заказчика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zak_time DATETIME NOT NULL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время заказа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INT (11) NOT NULL       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количество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id_prod  INT(11) NOT NULL      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код товара                                        из таблицы товаров *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C8F001-36E6-42D5-8C32-EEA09CC50CBB}" type="slidenum">
              <a:rPr lang="be-BY" smtClean="0">
                <a:latin typeface="Arial Black" pitchFamily="34" charset="0"/>
              </a:rPr>
              <a:pPr eaLnBrk="1" hangingPunct="1"/>
              <a:t>38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2952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TRIGGER</a:t>
            </a:r>
            <a:r>
              <a:rPr lang="en-US" sz="2400" b="1" smtClean="0"/>
              <a:t> sub_cot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AFTER INSERT ON</a:t>
            </a:r>
            <a:r>
              <a:rPr lang="en-US" sz="2400" b="1" smtClean="0"/>
              <a:t> zakaz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EACH ROW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SET</a:t>
            </a:r>
            <a:r>
              <a:rPr lang="en-US" sz="2400" b="1" smtClean="0"/>
              <a:t> @tot=@tot+</a:t>
            </a:r>
            <a:r>
              <a:rPr lang="en-US" sz="2400" b="1" smtClean="0">
                <a:solidFill>
                  <a:srgbClr val="FF0000"/>
                </a:solidFill>
              </a:rPr>
              <a:t>NEW</a:t>
            </a:r>
            <a:r>
              <a:rPr lang="en-US" sz="2400" b="1" smtClean="0"/>
              <a:t>.number;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//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b="1" smtClean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68313" y="39338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/>
              </a:rPr>
              <a:t>mysql&gt;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@tot//</a:t>
            </a:r>
          </a:p>
        </p:txBody>
      </p:sp>
      <p:sp>
        <p:nvSpPr>
          <p:cNvPr id="79876" name="AutoShape 4"/>
          <p:cNvSpPr>
            <a:spLocks/>
          </p:cNvSpPr>
          <p:nvPr/>
        </p:nvSpPr>
        <p:spPr bwMode="auto">
          <a:xfrm>
            <a:off x="5940425" y="1125538"/>
            <a:ext cx="2233613" cy="1574800"/>
          </a:xfrm>
          <a:prstGeom prst="accentCallout1">
            <a:avLst>
              <a:gd name="adj1" fmla="val 7259"/>
              <a:gd name="adj2" fmla="val -3412"/>
              <a:gd name="adj3" fmla="val 176412"/>
              <a:gd name="adj4" fmla="val -115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effectLst/>
              </a:rPr>
              <a:t>| - - - - - - - - - - - - </a:t>
            </a:r>
            <a:r>
              <a:rPr lang="ru-RU" b="1">
                <a:effectLst/>
              </a:rPr>
              <a:t>-</a:t>
            </a:r>
            <a:r>
              <a:rPr lang="en-US" b="1">
                <a:effectLst/>
              </a:rPr>
              <a:t>-|</a:t>
            </a:r>
          </a:p>
          <a:p>
            <a:r>
              <a:rPr lang="en-US" b="1">
                <a:effectLst/>
              </a:rPr>
              <a:t>|             @tot        |</a:t>
            </a:r>
          </a:p>
          <a:p>
            <a:r>
              <a:rPr lang="en-US" b="1">
                <a:effectLst/>
              </a:rPr>
              <a:t>| - - - - - - - - - - - </a:t>
            </a:r>
            <a:r>
              <a:rPr lang="ru-RU" b="1">
                <a:effectLst/>
              </a:rPr>
              <a:t>-</a:t>
            </a:r>
            <a:r>
              <a:rPr lang="en-US" b="1">
                <a:effectLst/>
              </a:rPr>
              <a:t>- -|</a:t>
            </a:r>
          </a:p>
          <a:p>
            <a:r>
              <a:rPr lang="en-US" b="1">
                <a:effectLst/>
              </a:rPr>
              <a:t>|            1    </a:t>
            </a:r>
            <a:r>
              <a:rPr lang="ru-RU" b="1">
                <a:effectLst/>
              </a:rPr>
              <a:t>         </a:t>
            </a:r>
            <a:r>
              <a:rPr lang="en-US" b="1">
                <a:effectLst/>
              </a:rPr>
              <a:t>  |</a:t>
            </a:r>
          </a:p>
          <a:p>
            <a:r>
              <a:rPr lang="en-US" b="1">
                <a:effectLst/>
              </a:rPr>
              <a:t>| - - - - - - - - - - - -</a:t>
            </a:r>
            <a:r>
              <a:rPr lang="ru-RU" b="1">
                <a:effectLst/>
              </a:rPr>
              <a:t>-</a:t>
            </a:r>
            <a:r>
              <a:rPr lang="en-US" b="1">
                <a:effectLst/>
              </a:rPr>
              <a:t> -|</a:t>
            </a:r>
            <a:endParaRPr lang="ru-RU" b="1">
              <a:effectLst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0" y="4868863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/>
              </a:rPr>
              <a:t>mysql&gt;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  <a:r>
              <a:rPr lang="en-US" sz="2400" b="1">
                <a:effectLst/>
              </a:rPr>
              <a:t>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>
                <a:effectLst/>
              </a:rPr>
              <a:t> zakaz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400" b="1">
                <a:effectLst/>
              </a:rPr>
              <a:t> (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sz="2400" b="1">
                <a:effectLst/>
              </a:rPr>
              <a:t>, 1, NOW(), 5, 10</a:t>
            </a:r>
            <a:r>
              <a:rPr lang="ru-RU" sz="2400" b="1">
                <a:effectLst/>
              </a:rPr>
              <a:t>0</a:t>
            </a:r>
            <a:r>
              <a:rPr lang="en-US" sz="2400" b="1">
                <a:effectLst/>
              </a:rPr>
              <a:t>)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effectLst/>
              </a:rPr>
              <a:t>mysql&gt;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@tot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8" name="AutoShape 6"/>
          <p:cNvSpPr>
            <a:spLocks/>
          </p:cNvSpPr>
          <p:nvPr/>
        </p:nvSpPr>
        <p:spPr bwMode="auto">
          <a:xfrm>
            <a:off x="5795963" y="2997200"/>
            <a:ext cx="2233612" cy="1574800"/>
          </a:xfrm>
          <a:prstGeom prst="accentCallout1">
            <a:avLst>
              <a:gd name="adj1" fmla="val 7259"/>
              <a:gd name="adj2" fmla="val -3412"/>
              <a:gd name="adj3" fmla="val 163912"/>
              <a:gd name="adj4" fmla="val -10696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chemeClr val="bg2"/>
                </a:solidFill>
                <a:effectLst/>
              </a:rPr>
              <a:t>| - - - - - - - - - - - -</a:t>
            </a:r>
            <a:r>
              <a:rPr lang="ru-RU" b="1">
                <a:solidFill>
                  <a:schemeClr val="bg2"/>
                </a:solidFill>
                <a:effectLst/>
              </a:rPr>
              <a:t>-- </a:t>
            </a:r>
            <a:r>
              <a:rPr lang="en-US" b="1">
                <a:solidFill>
                  <a:schemeClr val="bg2"/>
                </a:solidFill>
                <a:effectLst/>
              </a:rPr>
              <a:t>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            @tot        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- - - - - - - - - - - - </a:t>
            </a:r>
            <a:r>
              <a:rPr lang="ru-RU" b="1">
                <a:solidFill>
                  <a:schemeClr val="bg2"/>
                </a:solidFill>
                <a:effectLst/>
              </a:rPr>
              <a:t> </a:t>
            </a:r>
            <a:r>
              <a:rPr lang="en-US" b="1">
                <a:solidFill>
                  <a:schemeClr val="bg2"/>
                </a:solidFill>
                <a:effectLst/>
              </a:rPr>
              <a:t>-|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             6             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- - - - - - - - - - - -</a:t>
            </a:r>
            <a:r>
              <a:rPr lang="ru-RU" b="1">
                <a:solidFill>
                  <a:schemeClr val="bg2"/>
                </a:solidFill>
                <a:effectLst/>
              </a:rPr>
              <a:t>-</a:t>
            </a:r>
            <a:r>
              <a:rPr lang="en-US" b="1">
                <a:solidFill>
                  <a:schemeClr val="bg2"/>
                </a:solidFill>
                <a:effectLst/>
              </a:rPr>
              <a:t> -|</a:t>
            </a:r>
            <a:endParaRPr lang="ru-RU" b="1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nimBg="1" autoUpdateAnimBg="0"/>
      <p:bldP spid="79877" grpId="0" autoUpdateAnimBg="0"/>
      <p:bldP spid="7987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841E4E-7E83-4A24-80B4-EC6F57AD89F5}" type="slidenum">
              <a:rPr lang="be-BY" smtClean="0">
                <a:latin typeface="Arial Black" pitchFamily="34" charset="0"/>
              </a:rPr>
              <a:pPr eaLnBrk="1" hangingPunct="1"/>
              <a:t>39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2692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TRIGGER</a:t>
            </a:r>
            <a:r>
              <a:rPr lang="en-US" sz="2400" b="1" smtClean="0"/>
              <a:t> res_cot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BEFORE INSERT ON</a:t>
            </a:r>
            <a:r>
              <a:rPr lang="en-US" sz="2400" b="1" smtClean="0"/>
              <a:t> zakaz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EACH ROW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FF0000"/>
                </a:solidFill>
              </a:rPr>
              <a:t>NEW</a:t>
            </a:r>
            <a:r>
              <a:rPr lang="en-US" sz="2400" b="1" smtClean="0"/>
              <a:t>.number=1;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3068638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mysql&gt;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  <a:r>
              <a:rPr lang="en-US" sz="2400" b="1">
                <a:effectLst/>
              </a:rPr>
              <a:t>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>
                <a:effectLst/>
              </a:rPr>
              <a:t> zakaz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400" b="1">
                <a:effectLst/>
              </a:rPr>
              <a:t> (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sz="2400" b="1">
                <a:effectLst/>
              </a:rPr>
              <a:t>, 1,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NOW</a:t>
            </a:r>
            <a:r>
              <a:rPr lang="en-US" sz="2400" b="1">
                <a:effectLst/>
              </a:rPr>
              <a:t>(), 2, 10</a:t>
            </a:r>
            <a:r>
              <a:rPr lang="ru-RU" sz="2400" b="1">
                <a:effectLst/>
              </a:rPr>
              <a:t>0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)//</a:t>
            </a:r>
          </a:p>
          <a:p>
            <a:pPr>
              <a:spcBef>
                <a:spcPct val="35000"/>
              </a:spcBef>
              <a:defRPr/>
            </a:pPr>
            <a:r>
              <a:rPr lang="en-US" sz="2400">
                <a:effectLst/>
              </a:rPr>
              <a:t>mysql&gt;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*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>
                <a:effectLst/>
              </a:rPr>
              <a:t> zakaz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>
                <a:effectLst/>
              </a:rPr>
              <a:t> id_zak=LAST_INSERT_ID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95288" y="5516563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TRIGGER</a:t>
            </a:r>
            <a:r>
              <a:rPr lang="en-US" sz="2400" b="1">
                <a:effectLst/>
              </a:rPr>
              <a:t> table_name.trigger_name</a:t>
            </a:r>
            <a:endParaRPr lang="ru-RU" sz="2400" b="1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B52D30-9789-46FF-9CC8-BF3E1986C024}" type="slidenum">
              <a:rPr lang="be-BY" smtClean="0">
                <a:latin typeface="Arial Black" pitchFamily="34" charset="0"/>
              </a:rPr>
              <a:pPr eaLnBrk="1" hangingPunct="1"/>
              <a:t>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600" b="1" smtClean="0"/>
              <a:t>1. Хранимые процедуры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Повторное использование кода.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Сокращение сетевого трафика.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Безопасность.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Простота доступа.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Выполнение деловой логики.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9FE552-5DBA-4F17-9521-FC52C29E7537}" type="slidenum">
              <a:rPr lang="be-BY" smtClean="0">
                <a:latin typeface="Arial Black" pitchFamily="34" charset="0"/>
              </a:rPr>
              <a:pPr eaLnBrk="1" hangingPunct="1"/>
              <a:t>40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ПРЕДСТАВЛЕНИЯ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Безопасность;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Простота запроса;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Простота структуры БД;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Защита от изменений.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68313" y="3716338"/>
            <a:ext cx="842486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b="1" i="1">
                <a:effectLst/>
              </a:rPr>
              <a:t>Недостатки: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ü"/>
            </a:pPr>
            <a:r>
              <a:rPr lang="ru-RU" sz="2800" b="1">
                <a:effectLst/>
              </a:rPr>
              <a:t>Снижение производительности;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ü"/>
            </a:pPr>
            <a:r>
              <a:rPr lang="ru-RU" sz="2800" b="1">
                <a:effectLst/>
              </a:rPr>
              <a:t>Ограничения на обновление табличных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E52632-74F4-48A7-A8A4-B97E1CA8DA4F}" type="slidenum">
              <a:rPr lang="be-BY" smtClean="0">
                <a:latin typeface="Arial Black" pitchFamily="34" charset="0"/>
              </a:rPr>
              <a:pPr eaLnBrk="1" hangingPunct="1"/>
              <a:t>41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60413"/>
          </a:xfrm>
        </p:spPr>
        <p:txBody>
          <a:bodyPr/>
          <a:lstStyle/>
          <a:p>
            <a:pPr eaLnBrk="1" hangingPunct="1"/>
            <a:r>
              <a:rPr lang="ru-RU" sz="3200" smtClean="0"/>
              <a:t>Создание представлений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 REPLACE</a:t>
            </a:r>
            <a:r>
              <a:rPr lang="en-US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ALGORITHM</a:t>
            </a:r>
            <a:r>
              <a:rPr lang="en-US" smtClean="0"/>
              <a:t>={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UNDEFINED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MERGE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TEMPTABLE</a:t>
            </a:r>
            <a:r>
              <a:rPr lang="en-US" smtClean="0"/>
              <a:t>}]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DEFINER</a:t>
            </a:r>
            <a:r>
              <a:rPr lang="en-US" smtClean="0"/>
              <a:t>={user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CURRENT-USER</a:t>
            </a:r>
            <a:r>
              <a:rPr lang="en-US" smtClean="0"/>
              <a:t>}]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 SECURITY</a:t>
            </a:r>
            <a:r>
              <a:rPr lang="en-US" smtClean="0"/>
              <a:t> {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DEFINER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INVOKER</a:t>
            </a:r>
            <a:r>
              <a:rPr lang="en-US" smtClean="0"/>
              <a:t>}]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VIEW</a:t>
            </a:r>
            <a:r>
              <a:rPr lang="en-US" smtClean="0"/>
              <a:t> view_name [(column_list)]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</a:t>
            </a:r>
            <a:r>
              <a:rPr lang="en-US" smtClean="0"/>
              <a:t> select-statement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en-US" smtClean="0"/>
              <a:t>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CASCADE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LOCAL</a:t>
            </a:r>
            <a:r>
              <a:rPr lang="en-US" smtClean="0"/>
              <a:t>]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CHECK</a:t>
            </a:r>
            <a:r>
              <a:rPr lang="en-US" smtClean="0"/>
              <a:t>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OPTION</a:t>
            </a:r>
            <a:r>
              <a:rPr lang="en-US" smtClean="0"/>
              <a:t>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D6A70-5E2C-4DBF-9F87-F81A4009D22A}" type="slidenum">
              <a:rPr lang="be-BY" smtClean="0">
                <a:latin typeface="Arial Black" pitchFamily="34" charset="0"/>
              </a:rPr>
              <a:pPr eaLnBrk="1" hangingPunct="1"/>
              <a:t>42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871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VIEW</a:t>
            </a:r>
            <a:r>
              <a:rPr lang="ru-RU" sz="2800" smtClean="0"/>
              <a:t> </a:t>
            </a:r>
            <a:r>
              <a:rPr lang="en-US" sz="2800" smtClean="0"/>
              <a:t>catalog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SELECT * FROM</a:t>
            </a:r>
            <a:r>
              <a:rPr lang="en-US" sz="2800" smtClean="0"/>
              <a:t> catalogs;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 * FROM</a:t>
            </a:r>
            <a:r>
              <a:rPr lang="en-US" sz="2800" smtClean="0"/>
              <a:t> catalog;</a:t>
            </a:r>
            <a:endParaRPr lang="ru-RU" sz="2800" smtClean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57200" y="2492375"/>
            <a:ext cx="82296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VIEW</a:t>
            </a:r>
            <a:r>
              <a:rPr lang="ru-RU" sz="2800">
                <a:effectLst/>
              </a:rPr>
              <a:t> </a:t>
            </a:r>
            <a:r>
              <a:rPr lang="en-US" sz="2800">
                <a:effectLst/>
              </a:rPr>
              <a:t>prod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SELECT * FROM</a:t>
            </a:r>
            <a:r>
              <a:rPr lang="en-US" sz="2800">
                <a:effectLst/>
              </a:rPr>
              <a:t> products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>
                <a:effectLst/>
              </a:rPr>
              <a:t> id_cat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z="2800">
                <a:effectLst/>
              </a:rPr>
              <a:t> </a:t>
            </a:r>
            <a:endParaRPr lang="ru-RU" sz="280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800">
                <a:effectLst/>
              </a:rPr>
              <a:t>      </a:t>
            </a:r>
            <a:r>
              <a:rPr lang="en-US" sz="2800">
                <a:effectLst/>
              </a:rPr>
              <a:t>(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>
                <a:effectLst/>
              </a:rPr>
              <a:t> id_cat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800">
                <a:effectLst/>
              </a:rPr>
              <a:t> catalogs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>
                <a:effectLst/>
              </a:rPr>
              <a:t> </a:t>
            </a:r>
            <a:r>
              <a:rPr lang="ru-RU" sz="2800">
                <a:effectLst/>
              </a:rPr>
              <a:t>             </a:t>
            </a:r>
            <a:r>
              <a:rPr lang="en-US" sz="2800">
                <a:effectLst/>
              </a:rPr>
              <a:t>name=‘</a:t>
            </a:r>
            <a:r>
              <a:rPr lang="ru-RU" sz="2800">
                <a:effectLst/>
              </a:rPr>
              <a:t>видеоадаптер</a:t>
            </a:r>
            <a:r>
              <a:rPr lang="en-US" sz="2800">
                <a:effectLst/>
              </a:rPr>
              <a:t>’</a:t>
            </a:r>
            <a:r>
              <a:rPr lang="ru-RU" sz="2800">
                <a:effectLst/>
              </a:rPr>
              <a:t>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sz="2800">
                <a:effectLst/>
              </a:rPr>
              <a:t> </a:t>
            </a:r>
            <a:endParaRPr lang="ru-RU" sz="280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800">
                <a:effectLst/>
              </a:rPr>
              <a:t>   </a:t>
            </a:r>
            <a:r>
              <a:rPr lang="en-US" sz="2800">
                <a:effectLst/>
              </a:rPr>
              <a:t> name=‘</a:t>
            </a:r>
            <a:r>
              <a:rPr lang="ru-RU" sz="2800">
                <a:effectLst/>
              </a:rPr>
              <a:t>монитор</a:t>
            </a:r>
            <a:r>
              <a:rPr lang="en-US" sz="2800">
                <a:effectLst/>
              </a:rPr>
              <a:t>’</a:t>
            </a:r>
            <a:r>
              <a:rPr lang="ru-RU" sz="2800">
                <a:effectLst/>
              </a:rPr>
              <a:t>)</a:t>
            </a:r>
            <a:endParaRPr lang="en-US" sz="280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>
                <a:effectLst/>
              </a:rPr>
              <a:t>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 BY</a:t>
            </a:r>
            <a:r>
              <a:rPr lang="en-US" sz="2800">
                <a:effectLst/>
              </a:rPr>
              <a:t> name;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9750" y="5516563"/>
            <a:ext cx="7920038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 name, price, count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>
                <a:effectLst/>
              </a:rPr>
              <a:t> prod;</a:t>
            </a:r>
            <a:endParaRPr lang="ru-RU" sz="2400" b="1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ru-RU" sz="2400" b="1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BBA5E-E36E-445E-9833-6E16665E5FE0}" type="slidenum">
              <a:rPr lang="be-BY" smtClean="0">
                <a:latin typeface="Arial Black" pitchFamily="34" charset="0"/>
              </a:rPr>
              <a:pPr eaLnBrk="1" hangingPunct="1"/>
              <a:t>43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3</a:t>
            </a:r>
            <a:r>
              <a:rPr lang="ru-RU" sz="3200" smtClean="0"/>
              <a:t>. Взаимодействие с языками программирования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e-BY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B3FF71-74C6-430A-BF32-2885E9893DAD}" type="slidenum">
              <a:rPr lang="be-BY" smtClean="0">
                <a:latin typeface="Arial Black" pitchFamily="34" charset="0"/>
              </a:rPr>
              <a:pPr eaLnBrk="1" hangingPunct="1"/>
              <a:t>44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imes New Roman" pitchFamily="18" charset="0"/>
              </a:rPr>
              <a:t>3</a:t>
            </a:r>
            <a:r>
              <a:rPr lang="ru-RU" sz="3200" dirty="0" smtClean="0">
                <a:latin typeface="Times New Roman" pitchFamily="18" charset="0"/>
              </a:rPr>
              <a:t>. Управление доступом в </a:t>
            </a:r>
            <a:r>
              <a:rPr lang="ru-RU" sz="3200" dirty="0" err="1" smtClean="0">
                <a:latin typeface="Times New Roman" pitchFamily="18" charset="0"/>
              </a:rPr>
              <a:t>MySQL</a:t>
            </a:r>
            <a:r>
              <a:rPr lang="ru-RU" sz="3200" dirty="0" smtClean="0">
                <a:latin typeface="Times New Roman" pitchFamily="18" charset="0"/>
              </a:rPr>
              <a:t> осуществляется в два этапа:</a:t>
            </a:r>
            <a:r>
              <a:rPr lang="ru-RU" dirty="0" smtClean="0">
                <a:latin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b="1" smtClean="0">
                <a:latin typeface="Times New Roman" pitchFamily="18" charset="0"/>
              </a:rPr>
              <a:t>1</a:t>
            </a:r>
            <a:r>
              <a:rPr lang="ru-RU" smtClean="0">
                <a:latin typeface="Times New Roman" pitchFamily="18" charset="0"/>
              </a:rPr>
              <a:t>: </a:t>
            </a:r>
            <a:r>
              <a:rPr lang="en-US" b="1" smtClean="0">
                <a:latin typeface="Times New Roman" pitchFamily="18" charset="0"/>
              </a:rPr>
              <a:t>C</a:t>
            </a:r>
            <a:r>
              <a:rPr lang="ru-RU" smtClean="0">
                <a:latin typeface="Times New Roman" pitchFamily="18" charset="0"/>
              </a:rPr>
              <a:t>ервер проверяет, имеется ли у пользователя </a:t>
            </a:r>
            <a:r>
              <a:rPr lang="ru-RU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разрешение на подсоединение</a:t>
            </a:r>
            <a:r>
              <a:rPr lang="ru-RU" smtClean="0">
                <a:latin typeface="Times New Roman" pitchFamily="18" charset="0"/>
              </a:rPr>
              <a:t>.</a:t>
            </a:r>
            <a:endParaRPr 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b="1" smtClean="0"/>
              <a:t>2</a:t>
            </a:r>
            <a:r>
              <a:rPr lang="ru-RU" smtClean="0"/>
              <a:t>: </a:t>
            </a:r>
            <a:r>
              <a:rPr lang="en-US" smtClean="0"/>
              <a:t>C</a:t>
            </a:r>
            <a:r>
              <a:rPr lang="ru-RU" smtClean="0"/>
              <a:t>ервер проверяет каждый из запросов, чтобы убедиться в том, что у пользователя </a:t>
            </a:r>
            <a:r>
              <a:rPr lang="ru-RU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имеется достаточно привилегий</a:t>
            </a:r>
            <a:r>
              <a:rPr lang="ru-RU" smtClean="0"/>
              <a:t> для его выполнения.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mtClean="0">
                <a:latin typeface="Times New Roman" pitchFamily="18" charset="0"/>
              </a:rPr>
              <a:t>	</a:t>
            </a:r>
            <a:endParaRPr lang="be-BY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6ECDE0-5038-41D8-8700-C84714433810}" type="slidenum">
              <a:rPr lang="be-BY" smtClean="0">
                <a:latin typeface="Arial Black" pitchFamily="34" charset="0"/>
              </a:rPr>
              <a:pPr eaLnBrk="1" hangingPunct="1"/>
              <a:t>45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smtClean="0">
                <a:latin typeface="Times New Roman" pitchFamily="18" charset="0"/>
              </a:rPr>
              <a:t>На обеих стадиях управления доступом сервер использует таблицы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400" smtClean="0">
                <a:latin typeface="Times New Roman" pitchFamily="18" charset="0"/>
              </a:rPr>
              <a:t>,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400" smtClean="0">
                <a:latin typeface="Times New Roman" pitchFamily="18" charset="0"/>
              </a:rPr>
              <a:t> и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host</a:t>
            </a:r>
            <a:r>
              <a:rPr lang="ru-RU" sz="2400" smtClean="0">
                <a:latin typeface="Times New Roman" pitchFamily="18" charset="0"/>
              </a:rPr>
              <a:t> из базы данных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mysql</a:t>
            </a:r>
            <a:r>
              <a:rPr lang="ru-RU" sz="2400" smtClean="0">
                <a:latin typeface="Times New Roman" pitchFamily="18" charset="0"/>
              </a:rPr>
              <a:t>.</a:t>
            </a:r>
            <a:r>
              <a:rPr lang="ru-RU" sz="4000" smtClean="0">
                <a:latin typeface="Times New Roman" pitchFamily="18" charset="0"/>
              </a:rPr>
              <a:t> </a:t>
            </a:r>
            <a:endParaRPr lang="be-BY" sz="4000" smtClean="0">
              <a:latin typeface="Times New Roman" pitchFamily="18" charset="0"/>
            </a:endParaRPr>
          </a:p>
        </p:txBody>
      </p:sp>
      <p:graphicFrame>
        <p:nvGraphicFramePr>
          <p:cNvPr id="102403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83165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таблицы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tables_priv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columns_priv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Поля контекста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Host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Host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Db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Db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User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User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Table_name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Table_name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Column_name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Поля привилегий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Иные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поля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Timestamp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Timestamp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Grantor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1EB8A3-0593-4F7F-A2AC-237FE7B25AD8}" type="slidenum">
              <a:rPr lang="be-BY" smtClean="0">
                <a:latin typeface="Arial Black" pitchFamily="34" charset="0"/>
              </a:rPr>
              <a:pPr eaLnBrk="1" hangingPunct="1"/>
              <a:t>46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>
                <a:latin typeface="Times New Roman" pitchFamily="18" charset="0"/>
              </a:rPr>
              <a:t>На втором этапе управления доступом (верификация запросов) сервер может (в случае, если запрос относится к таблицам базы данных) дополнительно обратиться к таблицам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tables_priv</a:t>
            </a:r>
            <a:r>
              <a:rPr lang="ru-RU" sz="2400" smtClean="0">
                <a:latin typeface="Times New Roman" pitchFamily="18" charset="0"/>
              </a:rPr>
              <a:t> и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columns_priv</a:t>
            </a:r>
            <a:r>
              <a:rPr lang="ru-RU" sz="2400" smtClean="0">
                <a:latin typeface="Times New Roman" pitchFamily="18" charset="0"/>
              </a:rPr>
              <a:t>.</a:t>
            </a:r>
            <a:endParaRPr lang="be-BY" sz="2400" smtClean="0">
              <a:latin typeface="Times New Roman" pitchFamily="18" charset="0"/>
            </a:endParaRPr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>
            <p:ph idx="1"/>
          </p:nvPr>
        </p:nvGraphicFramePr>
        <p:xfrm>
          <a:off x="468313" y="2349500"/>
          <a:ext cx="8229600" cy="3886201"/>
        </p:xfrm>
        <a:graphic>
          <a:graphicData uri="http://schemas.openxmlformats.org/drawingml/2006/table">
            <a:tbl>
              <a:tblPr/>
              <a:tblGrid>
                <a:gridCol w="1811337"/>
                <a:gridCol w="2303463"/>
                <a:gridCol w="2057400"/>
                <a:gridCol w="20574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Drop_priv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Drop_priv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Drop_priv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References_priv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Reload_priv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Shutdown_priv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Process_priv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File_priv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D7EADA-A61D-4989-A099-730AF27B291E}" type="slidenum">
              <a:rPr lang="be-BY" smtClean="0">
                <a:latin typeface="Arial Black" pitchFamily="34" charset="0"/>
              </a:rPr>
              <a:pPr eaLnBrk="1" hangingPunct="1"/>
              <a:t>47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mtClean="0">
                <a:latin typeface="Times New Roman" pitchFamily="18" charset="0"/>
              </a:rPr>
              <a:t>В полях привилегий указываются привилегии, предоставляемые записью в таблице, т.е. какие операции разрешено выполнять.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mtClean="0">
                <a:latin typeface="Times New Roman" pitchFamily="18" charset="0"/>
              </a:rPr>
              <a:t>Сервер формирует полное описание привилегий пользователя, комбинируя информацию, хранящуюся в разных таблицах привилегий.</a:t>
            </a:r>
            <a:endParaRPr lang="be-BY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ACA441-B298-41A6-8BCB-E5ED2733101D}" type="slidenum">
              <a:rPr lang="be-BY" smtClean="0">
                <a:latin typeface="Arial Black" pitchFamily="34" charset="0"/>
              </a:rPr>
              <a:pPr eaLnBrk="1" hangingPunct="1"/>
              <a:t>48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Поля контекста</a:t>
            </a:r>
            <a:r>
              <a:rPr lang="ru-RU" smtClean="0">
                <a:latin typeface="Times New Roman" pitchFamily="18" charset="0"/>
              </a:rPr>
              <a:t> - это строковые значения,  устанавливаемым по умолчанию значением для каждого из них является пустая строка. 	</a:t>
            </a:r>
            <a:endParaRPr lang="be-BY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73BD17-7393-4E68-A708-2CEE81914D93}" type="slidenum">
              <a:rPr lang="be-BY" smtClean="0">
                <a:latin typeface="Arial Black" pitchFamily="34" charset="0"/>
              </a:rPr>
              <a:pPr eaLnBrk="1" hangingPunct="1"/>
              <a:t>49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smtClean="0">
                <a:latin typeface="Times New Roman" pitchFamily="18" charset="0"/>
              </a:rPr>
              <a:t>Сервер использует таблицы привилегий следующим образом: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smtClean="0">
                <a:latin typeface="Times New Roman" pitchFamily="18" charset="0"/>
              </a:rPr>
              <a:t>Поля контекста таблицы </a:t>
            </a:r>
            <a:r>
              <a:rPr lang="ru-RU" sz="24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400" smtClean="0">
                <a:latin typeface="Times New Roman" pitchFamily="18" charset="0"/>
              </a:rPr>
              <a:t> определяют: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000" smtClean="0">
                <a:latin typeface="Times New Roman" pitchFamily="18" charset="0"/>
              </a:rPr>
              <a:t> разрешить входящее подсоединение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000" smtClean="0">
                <a:latin typeface="Times New Roman" pitchFamily="18" charset="0"/>
              </a:rPr>
              <a:t> отказать в нем.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ru-RU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smtClean="0">
                <a:latin typeface="Times New Roman" pitchFamily="18" charset="0"/>
              </a:rPr>
              <a:t>Для разрешенных подсоединений любые привилегии, предоставленные в таблице </a:t>
            </a:r>
            <a:r>
              <a:rPr lang="ru-RU" sz="24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400" smtClean="0">
                <a:latin typeface="Times New Roman" pitchFamily="18" charset="0"/>
              </a:rPr>
              <a:t>, означают глобальные привилегии пользователя (привилегии суперпользователя), которые распространяются на все размещенные на сервере БД.</a:t>
            </a:r>
            <a:endParaRPr lang="be-BY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0100F8-7964-49F9-932F-12F9C4D018D4}" type="slidenum">
              <a:rPr lang="be-BY" smtClean="0">
                <a:latin typeface="Arial Black" pitchFamily="34" charset="0"/>
              </a:rPr>
              <a:pPr eaLnBrk="1" hangingPunct="1"/>
              <a:t>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Для создания хранимых процедур необходимо наличие привилегии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CREATE ROUTINE;</a:t>
            </a:r>
          </a:p>
          <a:p>
            <a:pPr eaLnBrk="1" hangingPunct="1">
              <a:defRPr/>
            </a:pPr>
            <a:r>
              <a:rPr lang="ru-RU" dirty="0" smtClean="0"/>
              <a:t>Для редактирования и удаления - привилегии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ALTER ROUTINE;</a:t>
            </a:r>
          </a:p>
          <a:p>
            <a:pPr eaLnBrk="1" hangingPunct="1">
              <a:defRPr/>
            </a:pPr>
            <a:r>
              <a:rPr lang="ru-RU" dirty="0" smtClean="0"/>
              <a:t>Для вызова - привилегии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EXECUTE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/>
              <a:t>которая автоматически присваивается автору хранимой процедуры.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3E0D02-2F01-434D-BFCD-EFAA640AE3C9}" type="slidenum">
              <a:rPr lang="be-BY" smtClean="0">
                <a:latin typeface="Arial Black" pitchFamily="34" charset="0"/>
              </a:rPr>
              <a:pPr eaLnBrk="1" hangingPunct="1"/>
              <a:t>50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35975" cy="1371600"/>
          </a:xfrm>
        </p:spPr>
        <p:txBody>
          <a:bodyPr/>
          <a:lstStyle/>
          <a:p>
            <a:pPr eaLnBrk="1" hangingPunct="1"/>
            <a:r>
              <a:rPr lang="ru-RU" sz="3200" smtClean="0">
                <a:latin typeface="Times New Roman" pitchFamily="18" charset="0"/>
              </a:rPr>
              <a:t>Таблицы db и host используются совместно:</a:t>
            </a:r>
            <a:r>
              <a:rPr lang="ru-RU" smtClean="0">
                <a:latin typeface="Times New Roman" pitchFamily="18" charset="0"/>
              </a:rPr>
              <a:t>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smtClean="0">
                <a:latin typeface="Times New Roman" pitchFamily="18" charset="0"/>
              </a:rPr>
              <a:t>Поля контекста 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 определяют, каким пользователям, при подсоединении с каких хостов разрешен доступ к каким БД. </a:t>
            </a:r>
            <a:endParaRPr lang="en-US" sz="280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ru-RU" sz="2800" smtClean="0">
                <a:latin typeface="Times New Roman" pitchFamily="18" charset="0"/>
              </a:rPr>
              <a:t>Поля привилегий определяют разрешенные операции.</a:t>
            </a:r>
            <a:endParaRPr lang="be-BY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8EBA55-D707-4BC9-87B3-457E20E4E357}" type="slidenum">
              <a:rPr lang="be-BY" smtClean="0">
                <a:latin typeface="Arial Black" pitchFamily="34" charset="0"/>
              </a:rPr>
              <a:pPr eaLnBrk="1" hangingPunct="1"/>
              <a:t>51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smtClean="0">
                <a:latin typeface="Times New Roman" pitchFamily="18" charset="0"/>
              </a:rPr>
              <a:t>Таблица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host</a:t>
            </a:r>
            <a:r>
              <a:rPr lang="ru-RU" sz="2800" smtClean="0">
                <a:latin typeface="Times New Roman" pitchFamily="18" charset="0"/>
              </a:rPr>
              <a:t> используется в качестве расширения 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 в случае, если необходимо применить некоторую запись из 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 к разным хостам.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smtClean="0">
                <a:latin typeface="Times New Roman" pitchFamily="18" charset="0"/>
              </a:rPr>
              <a:t>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tables_priv</a:t>
            </a:r>
            <a:r>
              <a:rPr lang="ru-RU" sz="2800" smtClean="0">
                <a:latin typeface="Times New Roman" pitchFamily="18" charset="0"/>
              </a:rPr>
              <a:t> и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columns_priv</a:t>
            </a:r>
            <a:r>
              <a:rPr lang="ru-RU" sz="2800" smtClean="0">
                <a:latin typeface="Times New Roman" pitchFamily="18" charset="0"/>
              </a:rPr>
              <a:t> подобны таблице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, но областью их действия является уже уровень таблиц и столбцов, а не баз данных.</a:t>
            </a:r>
            <a:endParaRPr lang="be-BY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be-BY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3B1087-C7C6-48EE-BD31-A72A3F4274DF}" type="slidenum">
              <a:rPr lang="be-BY" smtClean="0">
                <a:latin typeface="Arial Black" pitchFamily="34" charset="0"/>
              </a:rPr>
              <a:pPr eaLnBrk="1" hangingPunct="1"/>
              <a:t>52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smtClean="0">
                <a:latin typeface="Times New Roman" pitchFamily="18" charset="0"/>
              </a:rPr>
              <a:t>Привилегии администрирования (RELOAD, SHUTDOWN и т.д.) задаются только в таблице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800" smtClean="0">
                <a:latin typeface="Times New Roman" pitchFamily="18" charset="0"/>
              </a:rPr>
              <a:t>, т.к. операции администрирования являются операциями над сервером, а не над базами данных.</a:t>
            </a:r>
            <a:endParaRPr lang="be-BY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E9AAE-EE71-4E53-9556-93EF2FE21521}" type="slidenum">
              <a:rPr lang="be-BY" smtClean="0">
                <a:latin typeface="Arial Black" pitchFamily="34" charset="0"/>
              </a:rPr>
              <a:pPr eaLnBrk="1" hangingPunct="1"/>
              <a:t>53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latin typeface="Times New Roman" pitchFamily="18" charset="0"/>
              </a:rPr>
              <a:t>Привилегия </a:t>
            </a:r>
            <a:r>
              <a:rPr lang="ru-RU" sz="28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file</a:t>
            </a:r>
            <a:r>
              <a:rPr lang="ru-RU" sz="2800" dirty="0" smtClean="0">
                <a:latin typeface="Times New Roman" pitchFamily="18" charset="0"/>
              </a:rPr>
              <a:t> задается только в таблице </a:t>
            </a:r>
            <a:r>
              <a:rPr lang="ru-RU" sz="28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800" dirty="0" smtClean="0">
                <a:latin typeface="Times New Roman" pitchFamily="18" charset="0"/>
              </a:rPr>
              <a:t> (не является привилегией администрирования) – возможность производить чтение или запись файлов на серверном хосте не связана с базой данных, к которой пользователь получает доступ.</a:t>
            </a:r>
            <a:endParaRPr lang="en-US" sz="28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ru-RU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Сервер </a:t>
            </a:r>
            <a:r>
              <a:rPr lang="ru-RU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mysqld</a:t>
            </a:r>
            <a:r>
              <a:rPr lang="ru-RU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считывает содержимое таблиц привилегий един раз при запуске. 	</a:t>
            </a:r>
            <a:endParaRPr lang="be-BY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endParaRPr lang="be-BY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0073D6-ABFF-436C-85DC-A74B1EB6F043}" type="slidenum">
              <a:rPr lang="be-BY" smtClean="0">
                <a:latin typeface="Arial Black" pitchFamily="34" charset="0"/>
              </a:rPr>
              <a:pPr eaLnBrk="1" hangingPunct="1"/>
              <a:t>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Создание хранимой процедуры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924800" cy="1944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rgbClr val="000099"/>
                </a:solidFill>
              </a:rPr>
              <a:t>CREATE PROCEDURE</a:t>
            </a:r>
            <a:r>
              <a:rPr lang="en-US" sz="2800" b="1" smtClean="0"/>
              <a:t> </a:t>
            </a:r>
            <a:r>
              <a:rPr lang="en-US" sz="2800" b="1" i="1" smtClean="0"/>
              <a:t>name</a:t>
            </a:r>
            <a:r>
              <a:rPr lang="en-US" sz="2800" b="1" smtClean="0"/>
              <a:t> ([parameter [,…]])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/>
              <a:t>      [charateristic …] </a:t>
            </a:r>
            <a:r>
              <a:rPr lang="en-US" sz="2800" b="1" i="1" smtClean="0"/>
              <a:t>body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buFont typeface="Wingdings" pitchFamily="2" charset="2"/>
              <a:buNone/>
            </a:pPr>
            <a:endParaRPr lang="ru-RU" sz="2800" b="1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1188" y="4149725"/>
            <a:ext cx="79248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b="1">
                <a:solidFill>
                  <a:srgbClr val="000099"/>
                </a:solidFill>
                <a:effectLst/>
              </a:rPr>
              <a:t>CREATE FUNCTION</a:t>
            </a:r>
            <a:r>
              <a:rPr lang="en-US" sz="2800" b="1">
                <a:effectLst/>
                <a:latin typeface="Times New Roman" pitchFamily="18" charset="0"/>
              </a:rPr>
              <a:t> name ([parameter [,…]])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 RETURNS type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[charateristic …] </a:t>
            </a:r>
            <a:r>
              <a:rPr 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body</a:t>
            </a:r>
          </a:p>
          <a:p>
            <a:pPr>
              <a:spcBef>
                <a:spcPct val="50000"/>
              </a:spcBef>
              <a:defRPr/>
            </a:pPr>
            <a:endParaRPr lang="ru-RU" sz="24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790BC2-BE20-487C-91A7-0234AFF7697C}" type="slidenum">
              <a:rPr lang="be-BY" smtClean="0">
                <a:latin typeface="Arial Black" pitchFamily="34" charset="0"/>
              </a:rPr>
              <a:pPr eaLnBrk="1" hangingPunct="1"/>
              <a:t>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[IN | OUT | INOUT ] param_name type</a:t>
            </a:r>
            <a:endParaRPr lang="ru-RU" sz="32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mtClean="0"/>
              <a:t> – </a:t>
            </a:r>
            <a:r>
              <a:rPr lang="ru-RU" smtClean="0"/>
              <a:t>данные передаются строго внутрь хранимой процедуры;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en-US" smtClean="0"/>
              <a:t> -  </a:t>
            </a:r>
            <a:r>
              <a:rPr lang="ru-RU" smtClean="0"/>
              <a:t>данные передаются строго из хранимой процедуры;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INOUT</a:t>
            </a:r>
            <a:r>
              <a:rPr lang="en-US" smtClean="0"/>
              <a:t> – </a:t>
            </a:r>
            <a:r>
              <a:rPr lang="ru-RU" smtClean="0"/>
              <a:t>значение параметра принимается во внимание внутри процедуры и сохраняется свое значение при выходе из нее.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F24A9A-40F1-44FD-BB6D-C045D2D060B3}" type="slidenum">
              <a:rPr lang="be-BY" smtClean="0">
                <a:latin typeface="Arial Black" pitchFamily="34" charset="0"/>
              </a:rPr>
              <a:pPr eaLnBrk="1" hangingPunct="1"/>
              <a:t>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Характеристики хранимых процедур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[NOT] DETERMINISTIC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SQL SECURITY {DEFINER | INVOKER}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COMMENT</a:t>
            </a:r>
            <a:r>
              <a:rPr lang="en-US" dirty="0" smtClean="0"/>
              <a:t> ‘string’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C886D6-3BFB-453B-9066-76ABAA326C38}" type="slidenum">
              <a:rPr lang="be-BY" smtClean="0">
                <a:latin typeface="Arial Black" pitchFamily="34" charset="0"/>
              </a:rPr>
              <a:pPr eaLnBrk="1" hangingPunct="1"/>
              <a:t>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Тело процедуры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</a:t>
            </a:r>
            <a:r>
              <a:rPr lang="ru-RU" smtClean="0"/>
              <a:t>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statements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mtClean="0"/>
              <a:t> [label]</a:t>
            </a:r>
            <a:endParaRPr lang="ru-RU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5800" y="50292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mysql –u root - - delimiter=//</a:t>
            </a:r>
            <a:endParaRPr lang="ru-RU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</p:bld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505</TotalTime>
  <Words>4915</Words>
  <Application>Microsoft Office PowerPoint</Application>
  <PresentationFormat>Экран (4:3)</PresentationFormat>
  <Paragraphs>663</Paragraphs>
  <Slides>53</Slides>
  <Notes>44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Пиксел</vt:lpstr>
      <vt:lpstr>СУБД MySQL</vt:lpstr>
      <vt:lpstr>Процедурные расширения Стандарт для процедурных расширений представлен спецификацией SQL/PSM. Перечень процедурных расширений для самых популярных СУБД приведён в следующей таблице: </vt:lpstr>
      <vt:lpstr>Вопросы:</vt:lpstr>
      <vt:lpstr>1. Хранимые процедуры</vt:lpstr>
      <vt:lpstr>Слайд 5</vt:lpstr>
      <vt:lpstr>Создание хранимой процедуры</vt:lpstr>
      <vt:lpstr>[IN | OUT | INOUT ] param_name type</vt:lpstr>
      <vt:lpstr>Характеристики хранимых процедур</vt:lpstr>
      <vt:lpstr>Тело процедуры</vt:lpstr>
      <vt:lpstr>Вызов хранимой процедуры</vt:lpstr>
      <vt:lpstr>Слайд 11</vt:lpstr>
      <vt:lpstr>DECLARE var_name [, …] type [DEFAULT value]</vt:lpstr>
      <vt:lpstr>Хранимые функции</vt:lpstr>
      <vt:lpstr>Пример</vt:lpstr>
      <vt:lpstr>Операторы управления потоком данных</vt:lpstr>
      <vt:lpstr>Пример</vt:lpstr>
      <vt:lpstr>Оператор CASE</vt:lpstr>
      <vt:lpstr>Пример</vt:lpstr>
      <vt:lpstr>Пример</vt:lpstr>
      <vt:lpstr>Оператор WHILE</vt:lpstr>
      <vt:lpstr>Пример досрочного выхода из вложенного цикла</vt:lpstr>
      <vt:lpstr>Оператор ITERATE</vt:lpstr>
      <vt:lpstr>Оператор REPEAT</vt:lpstr>
      <vt:lpstr>Оператор LOOP</vt:lpstr>
      <vt:lpstr>Оператор GOTO</vt:lpstr>
      <vt:lpstr>Метаданные</vt:lpstr>
      <vt:lpstr>Пример</vt:lpstr>
      <vt:lpstr>Слайд 28</vt:lpstr>
      <vt:lpstr>Обработчик ошибок</vt:lpstr>
      <vt:lpstr>Пример</vt:lpstr>
      <vt:lpstr>Алгоритм работы с курсором:</vt:lpstr>
      <vt:lpstr>Слайд 32</vt:lpstr>
      <vt:lpstr>Слайд 33</vt:lpstr>
      <vt:lpstr>Слайд 34</vt:lpstr>
      <vt:lpstr>Триггеры</vt:lpstr>
      <vt:lpstr>Слайд 36</vt:lpstr>
      <vt:lpstr>Слайд 37</vt:lpstr>
      <vt:lpstr>Слайд 38</vt:lpstr>
      <vt:lpstr>Слайд 39</vt:lpstr>
      <vt:lpstr>ПРЕДСТАВЛЕНИЯ</vt:lpstr>
      <vt:lpstr>Создание представлений</vt:lpstr>
      <vt:lpstr>Слайд 42</vt:lpstr>
      <vt:lpstr>3. Взаимодействие с языками программирования</vt:lpstr>
      <vt:lpstr>3. Управление доступом в MySQL осуществляется в два этапа: </vt:lpstr>
      <vt:lpstr>На обеих стадиях управления доступом сервер использует таблицы user, db и host из базы данных mysql. </vt:lpstr>
      <vt:lpstr>На втором этапе управления доступом (верификация запросов) сервер может (в случае, если запрос относится к таблицам базы данных) дополнительно обратиться к таблицам tables_priv и columns_priv.</vt:lpstr>
      <vt:lpstr>Слайд 47</vt:lpstr>
      <vt:lpstr>Слайд 48</vt:lpstr>
      <vt:lpstr>Сервер использует таблицы привилегий следующим образом:</vt:lpstr>
      <vt:lpstr>Таблицы db и host используются совместно: </vt:lpstr>
      <vt:lpstr>Слайд 51</vt:lpstr>
      <vt:lpstr>Слайд 52</vt:lpstr>
      <vt:lpstr>Слайд 53</vt:lpstr>
    </vt:vector>
  </TitlesOfParts>
  <Company>bseu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MySQL</dc:title>
  <dc:creator>user</dc:creator>
  <cp:lastModifiedBy>Admin</cp:lastModifiedBy>
  <cp:revision>35</cp:revision>
  <dcterms:created xsi:type="dcterms:W3CDTF">2008-10-06T07:33:27Z</dcterms:created>
  <dcterms:modified xsi:type="dcterms:W3CDTF">2021-03-31T07:56:26Z</dcterms:modified>
</cp:coreProperties>
</file>