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7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7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7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7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3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1998-B88D-4560-B757-5A739A820097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ED29-7DCA-4CD4-A648-62EADA107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Изображение деталей с резьбой и резьбовых соединений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Техническое черчение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4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8300"/>
            <a:ext cx="4559300" cy="5808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необходимости сбег </a:t>
            </a:r>
            <a:r>
              <a:rPr lang="ru-RU" dirty="0" smtClean="0"/>
              <a:t>резьбы изображают </a:t>
            </a:r>
            <a:r>
              <a:rPr lang="ru-RU" dirty="0"/>
              <a:t>тонкими линиями,</a:t>
            </a:r>
            <a:br>
              <a:rPr lang="ru-RU" dirty="0"/>
            </a:br>
            <a:r>
              <a:rPr lang="ru-RU" dirty="0"/>
              <a:t>проводимыми примерно под углом 30° к </a:t>
            </a:r>
            <a:r>
              <a:rPr lang="ru-RU" dirty="0" smtClean="0"/>
              <a:t>оси.</a:t>
            </a:r>
          </a:p>
          <a:p>
            <a:r>
              <a:rPr lang="ru-RU" dirty="0"/>
              <a:t>Длиной резьбы называют длину </a:t>
            </a:r>
            <a:r>
              <a:rPr lang="ru-RU" dirty="0" smtClean="0"/>
              <a:t>участка детали</a:t>
            </a:r>
            <a:r>
              <a:rPr lang="ru-RU" dirty="0"/>
              <a:t>, на котором образована резьба</a:t>
            </a:r>
            <a:r>
              <a:rPr lang="ru-RU" dirty="0" smtClean="0"/>
              <a:t>, включая </a:t>
            </a:r>
            <a:r>
              <a:rPr lang="ru-RU" dirty="0"/>
              <a:t>сбег и фаску. Обычно на чертежах указывают только длину </a:t>
            </a:r>
            <a:r>
              <a:rPr lang="ru-RU" i="1" dirty="0"/>
              <a:t>l </a:t>
            </a:r>
            <a:r>
              <a:rPr lang="ru-RU" dirty="0"/>
              <a:t>резьбы </a:t>
            </a:r>
            <a:r>
              <a:rPr lang="ru-RU" dirty="0" smtClean="0"/>
              <a:t>с полным профилем.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95262"/>
            <a:ext cx="5194300" cy="64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011863"/>
          </a:xfrm>
        </p:spPr>
        <p:txBody>
          <a:bodyPr/>
          <a:lstStyle/>
          <a:p>
            <a:r>
              <a:rPr lang="ru-RU" dirty="0"/>
              <a:t>На разрезах резьбового соединения в изображении на плоскости,</a:t>
            </a:r>
            <a:br>
              <a:rPr lang="ru-RU" dirty="0"/>
            </a:br>
            <a:r>
              <a:rPr lang="ru-RU" dirty="0"/>
              <a:t>параллельной его оси, в отверстии показывают только ту часть резьбы, которая </a:t>
            </a:r>
            <a:r>
              <a:rPr lang="ru-RU" dirty="0" smtClean="0"/>
              <a:t>не закрыта </a:t>
            </a:r>
            <a:r>
              <a:rPr lang="ru-RU" dirty="0"/>
              <a:t>резьбой </a:t>
            </a:r>
            <a:r>
              <a:rPr lang="ru-RU" dirty="0" smtClean="0"/>
              <a:t>стержня.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7" y="2008187"/>
            <a:ext cx="9225486" cy="41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8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Метрическая резьба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22900" cy="435133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Метрическую резьбу </a:t>
            </a:r>
            <a:r>
              <a:rPr lang="ru-RU" dirty="0"/>
              <a:t>наиболее широко используют в технике. </a:t>
            </a:r>
            <a:r>
              <a:rPr lang="ru-RU" dirty="0" smtClean="0"/>
              <a:t>Профиль резьбы установлен </a:t>
            </a:r>
            <a:r>
              <a:rPr lang="ru-RU" dirty="0"/>
              <a:t>ГОСТ 9150–81. Вершины выступов и </a:t>
            </a:r>
            <a:r>
              <a:rPr lang="ru-RU" dirty="0" smtClean="0"/>
              <a:t>впадин профиля </a:t>
            </a:r>
            <a:r>
              <a:rPr lang="ru-RU" dirty="0"/>
              <a:t>срезаны по прямой или дуге окружности, что облегчает </a:t>
            </a:r>
            <a:r>
              <a:rPr lang="ru-RU" dirty="0" smtClean="0"/>
              <a:t>изготовление резьбы</a:t>
            </a:r>
            <a:r>
              <a:rPr lang="ru-RU" dirty="0"/>
              <a:t>, уменьшает концентрацию напряжений и предохраняет резьбу </a:t>
            </a:r>
            <a:r>
              <a:rPr lang="ru-RU" dirty="0" smtClean="0"/>
              <a:t>от повреждений </a:t>
            </a:r>
            <a:r>
              <a:rPr lang="ru-RU" dirty="0"/>
              <a:t>при эксплуатации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116137"/>
            <a:ext cx="6019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3401"/>
            <a:ext cx="10515600" cy="3543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Метрическую резьбу выполняют </a:t>
            </a:r>
            <a:r>
              <a:rPr lang="ru-RU" b="1" dirty="0" smtClean="0"/>
              <a:t>с крупным</a:t>
            </a:r>
            <a:r>
              <a:rPr lang="ru-RU" dirty="0" smtClean="0"/>
              <a:t> (единственным для данного диаметра резьбы) или </a:t>
            </a:r>
            <a:r>
              <a:rPr lang="ru-RU" b="1" dirty="0" smtClean="0"/>
              <a:t>мелким</a:t>
            </a:r>
            <a:r>
              <a:rPr lang="ru-RU" dirty="0" smtClean="0"/>
              <a:t> (для данного диаметра может быть несколько) шагом. </a:t>
            </a:r>
          </a:p>
          <a:p>
            <a:pPr marL="0" indent="0">
              <a:buNone/>
            </a:pPr>
            <a:r>
              <a:rPr lang="ru-RU" dirty="0" smtClean="0"/>
              <a:t>Например, для диаметра резьбы </a:t>
            </a:r>
            <a:r>
              <a:rPr lang="ru-RU" i="1" dirty="0" smtClean="0"/>
              <a:t>d </a:t>
            </a:r>
            <a:r>
              <a:rPr lang="ru-RU" dirty="0" smtClean="0"/>
              <a:t>= 20 мм крупный шаг всегда равен 2,5 мм, а мелкий может быть равен 2; 1,5; 1; 0,75 и 0,5 мм. Поэтому в обозначении метрической резьбы крупный шаг не указывают, а мелкий указывают обязательно.</a:t>
            </a:r>
          </a:p>
          <a:p>
            <a:r>
              <a:rPr lang="ru-RU" dirty="0"/>
              <a:t>Пример обозначения наружной резьбы (на стержне): М64-6g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</a:t>
            </a:r>
            <a:r>
              <a:rPr lang="ru-RU" dirty="0"/>
              <a:t>обозначения многозаходной резьбы: M24×6(P2)LH-6g.</a:t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617718"/>
            <a:ext cx="6130925" cy="30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Резьба трубная цилиндрическая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119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Резьбу трубную цилиндрическую по ГОСТ 6357–81 применяют на</a:t>
            </a:r>
            <a:br>
              <a:rPr lang="ru-RU" dirty="0"/>
            </a:br>
            <a:r>
              <a:rPr lang="ru-RU" dirty="0" err="1"/>
              <a:t>водогазопроводных</a:t>
            </a:r>
            <a:r>
              <a:rPr lang="ru-RU" dirty="0"/>
              <a:t> трубопроводах, частях для их соединения (муфтах</a:t>
            </a:r>
            <a:r>
              <a:rPr lang="ru-RU" dirty="0" smtClean="0"/>
              <a:t>, угольниках</a:t>
            </a:r>
            <a:r>
              <a:rPr lang="ru-RU" dirty="0"/>
              <a:t>, крестовинах и т. д.), трубопроводной арматуре (задвижках, клапанах</a:t>
            </a:r>
            <a:r>
              <a:rPr lang="ru-RU" dirty="0" smtClean="0"/>
              <a:t>) и </a:t>
            </a:r>
            <a:r>
              <a:rPr lang="ru-RU" dirty="0"/>
              <a:t>т. 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Профиль, </a:t>
            </a:r>
            <a:r>
              <a:rPr lang="ru-RU" dirty="0"/>
              <a:t>общий для наружной и внутренней </a:t>
            </a:r>
            <a:r>
              <a:rPr lang="ru-RU" dirty="0" err="1"/>
              <a:t>резьб</a:t>
            </a:r>
            <a:r>
              <a:rPr lang="ru-RU" dirty="0"/>
              <a:t>, </a:t>
            </a:r>
            <a:r>
              <a:rPr lang="ru-RU" dirty="0" smtClean="0"/>
              <a:t>имеет </a:t>
            </a:r>
            <a:r>
              <a:rPr lang="ru-RU" dirty="0" err="1" smtClean="0"/>
              <a:t>скругления</a:t>
            </a:r>
            <a:r>
              <a:rPr lang="ru-RU" dirty="0" smtClean="0"/>
              <a:t> </a:t>
            </a:r>
            <a:r>
              <a:rPr lang="ru-RU" dirty="0"/>
              <a:t>вершин и впадин, что делает резьбу более </a:t>
            </a:r>
            <a:r>
              <a:rPr lang="ru-RU" dirty="0" smtClean="0"/>
              <a:t> герметичной</a:t>
            </a:r>
            <a:r>
              <a:rPr lang="ru-RU" dirty="0"/>
              <a:t>, </a:t>
            </a:r>
            <a:r>
              <a:rPr lang="ru-RU" dirty="0" smtClean="0"/>
              <a:t>чем метрическая.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2048669"/>
            <a:ext cx="5105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801"/>
            <a:ext cx="10515600" cy="18288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условное обозначение трубной цилиндрической резьбы входит буква </a:t>
            </a:r>
            <a:r>
              <a:rPr lang="ru-RU" i="1" dirty="0"/>
              <a:t>G</a:t>
            </a:r>
            <a:r>
              <a:rPr lang="ru-RU" dirty="0" smtClean="0"/>
              <a:t>, размер </a:t>
            </a:r>
            <a:r>
              <a:rPr lang="ru-RU" dirty="0"/>
              <a:t>резьбы в дюймах и длина свинчивания, если она превосходит нормальную</a:t>
            </a:r>
            <a:r>
              <a:rPr lang="ru-RU" dirty="0" smtClean="0"/>
              <a:t>, установленную </a:t>
            </a:r>
            <a:r>
              <a:rPr lang="ru-RU" dirty="0"/>
              <a:t>стандартом. </a:t>
            </a:r>
            <a:r>
              <a:rPr lang="ru-RU" b="1" dirty="0"/>
              <a:t>Пример: G1/2-A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463675"/>
            <a:ext cx="5981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Резьба трубная коническая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41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Резьбу трубную коническую по ГОСТ 6211–81 применяют в </a:t>
            </a:r>
            <a:r>
              <a:rPr lang="ru-RU" dirty="0" smtClean="0"/>
              <a:t>соединениях труб </a:t>
            </a:r>
            <a:r>
              <a:rPr lang="ru-RU" dirty="0"/>
              <a:t>при больших давлениях и температуре, когда требуется </a:t>
            </a:r>
            <a:r>
              <a:rPr lang="ru-RU" dirty="0" smtClean="0"/>
              <a:t>повышенная герметичность </a:t>
            </a:r>
            <a:r>
              <a:rPr lang="ru-RU" dirty="0"/>
              <a:t>соединения, например в горловинах газовых баллонов. </a:t>
            </a:r>
            <a:r>
              <a:rPr lang="ru-RU" dirty="0" smtClean="0"/>
              <a:t>Угол профиля </a:t>
            </a:r>
            <a:r>
              <a:rPr lang="ru-RU" dirty="0"/>
              <a:t>– 55°, конусность – 1 : </a:t>
            </a:r>
            <a:r>
              <a:rPr lang="ru-RU" dirty="0" smtClean="0"/>
              <a:t>16.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3087687"/>
            <a:ext cx="4337050" cy="34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крепежные изделия с резьбой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Болтом называют резьбовое изделие, служащее соединительной деталью </a:t>
            </a:r>
            <a:r>
              <a:rPr lang="ru-RU" dirty="0" smtClean="0"/>
              <a:t>для разъемного </a:t>
            </a:r>
            <a:r>
              <a:rPr lang="ru-RU" dirty="0"/>
              <a:t>соединения и представляющее собой стержень с внешней резьбой </a:t>
            </a:r>
            <a:r>
              <a:rPr lang="ru-RU" dirty="0" smtClean="0"/>
              <a:t>для соединения </a:t>
            </a:r>
            <a:r>
              <a:rPr lang="ru-RU" dirty="0"/>
              <a:t>с гайкой на одном конце и головкой на </a:t>
            </a:r>
            <a:r>
              <a:rPr lang="ru-RU" dirty="0" smtClean="0"/>
              <a:t>другом.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29" y="3538537"/>
            <a:ext cx="8764941" cy="26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900"/>
            <a:ext cx="10515600" cy="6088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Болты отличаются друг от друга формой и размерами головок и стержней, </a:t>
            </a:r>
            <a:r>
              <a:rPr lang="ru-RU" dirty="0" smtClean="0"/>
              <a:t>а также </a:t>
            </a:r>
            <a:r>
              <a:rPr lang="ru-RU" dirty="0"/>
              <a:t>точностью изготовления, которая бывает повышенной, нормальной </a:t>
            </a:r>
            <a:r>
              <a:rPr lang="ru-RU" dirty="0" smtClean="0"/>
              <a:t>и грубой</a:t>
            </a:r>
            <a:r>
              <a:rPr lang="ru-RU" dirty="0"/>
              <a:t>. </a:t>
            </a:r>
            <a:r>
              <a:rPr lang="ru-RU" dirty="0" smtClean="0"/>
              <a:t>Пример обозначения в документации:</a:t>
            </a:r>
          </a:p>
          <a:p>
            <a:pPr marL="0" indent="0">
              <a:buNone/>
            </a:pPr>
            <a:r>
              <a:rPr lang="ru-RU" b="1" dirty="0" smtClean="0"/>
              <a:t>Болт М12-8g×60.58 </a:t>
            </a:r>
            <a:r>
              <a:rPr lang="ru-RU" b="1" dirty="0"/>
              <a:t>ГОСТ 7798-70</a:t>
            </a:r>
            <a:r>
              <a:rPr lang="ru-RU" dirty="0"/>
              <a:t>, т. е</a:t>
            </a:r>
            <a:r>
              <a:rPr lang="ru-RU" dirty="0" smtClean="0"/>
              <a:t>.:</a:t>
            </a:r>
          </a:p>
          <a:p>
            <a:r>
              <a:rPr lang="ru-RU" dirty="0" smtClean="0"/>
              <a:t>болт </a:t>
            </a:r>
            <a:r>
              <a:rPr lang="ru-RU" dirty="0"/>
              <a:t>с шестигранной головкой </a:t>
            </a:r>
            <a:r>
              <a:rPr lang="ru-RU" dirty="0" smtClean="0"/>
              <a:t>нормальной точности </a:t>
            </a:r>
            <a:r>
              <a:rPr lang="ru-RU" dirty="0"/>
              <a:t>(следует из номера стандарта), </a:t>
            </a:r>
            <a:endParaRPr lang="ru-RU" dirty="0" smtClean="0"/>
          </a:p>
          <a:p>
            <a:r>
              <a:rPr lang="ru-RU" dirty="0" smtClean="0"/>
              <a:t>исполнения </a:t>
            </a:r>
            <a:r>
              <a:rPr lang="ru-RU" dirty="0"/>
              <a:t>1,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наружным </a:t>
            </a:r>
            <a:r>
              <a:rPr lang="ru-RU" dirty="0" smtClean="0"/>
              <a:t>диаметром резьбы </a:t>
            </a:r>
            <a:r>
              <a:rPr lang="ru-RU" dirty="0"/>
              <a:t>12 мм, </a:t>
            </a:r>
            <a:endParaRPr lang="ru-RU" dirty="0" smtClean="0"/>
          </a:p>
          <a:p>
            <a:r>
              <a:rPr lang="ru-RU" dirty="0" smtClean="0"/>
              <a:t>длиной </a:t>
            </a:r>
            <a:r>
              <a:rPr lang="ru-RU" dirty="0"/>
              <a:t>60 мм (длина болта дается без учета головки), </a:t>
            </a:r>
            <a:endParaRPr lang="ru-RU" dirty="0" smtClean="0"/>
          </a:p>
          <a:p>
            <a:r>
              <a:rPr lang="ru-RU" dirty="0" smtClean="0"/>
              <a:t>с крупным шагом </a:t>
            </a:r>
            <a:r>
              <a:rPr lang="ru-RU" dirty="0"/>
              <a:t>резьбы,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полем допуска 8g, </a:t>
            </a:r>
            <a:endParaRPr lang="ru-RU" dirty="0" smtClean="0"/>
          </a:p>
          <a:p>
            <a:r>
              <a:rPr lang="ru-RU" dirty="0" smtClean="0"/>
              <a:t>класса </a:t>
            </a:r>
            <a:r>
              <a:rPr lang="ru-RU" dirty="0"/>
              <a:t>прочности 58, </a:t>
            </a:r>
            <a:endParaRPr lang="ru-RU" dirty="0" smtClean="0"/>
          </a:p>
          <a:p>
            <a:r>
              <a:rPr lang="ru-RU" dirty="0" smtClean="0"/>
              <a:t>без </a:t>
            </a:r>
            <a:r>
              <a:rPr lang="ru-RU" dirty="0"/>
              <a:t>покрытия.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учебной практике болты обозначают упрощенно: Болт М12×60 </a:t>
            </a:r>
            <a:r>
              <a:rPr lang="ru-RU" dirty="0" smtClean="0"/>
              <a:t>ГОСТ 7798-70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Такой </a:t>
            </a:r>
            <a:r>
              <a:rPr lang="ru-RU" dirty="0"/>
              <a:t>же болт, но исполнения 2 и с мелким шагом резьбы, равным </a:t>
            </a:r>
            <a:r>
              <a:rPr lang="ru-RU" dirty="0" smtClean="0"/>
              <a:t>1,25мм</a:t>
            </a:r>
            <a:r>
              <a:rPr lang="ru-RU" dirty="0"/>
              <a:t>, обозначается: Болт 2 </a:t>
            </a:r>
            <a:r>
              <a:rPr lang="ru-RU" dirty="0" smtClean="0"/>
              <a:t>М12×1,25×</a:t>
            </a:r>
            <a:r>
              <a:rPr lang="ru-RU" dirty="0"/>
              <a:t>60 ГОСТ 7798-70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20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вычерчивания болта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690688"/>
            <a:ext cx="7283450" cy="50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Резьба</a:t>
            </a:r>
            <a:r>
              <a:rPr lang="ru-RU" dirty="0"/>
              <a:t> – поверхность, образованная при винтовом движении </a:t>
            </a:r>
            <a:r>
              <a:rPr lang="ru-RU" dirty="0" smtClean="0"/>
              <a:t>плоского контура </a:t>
            </a:r>
            <a:r>
              <a:rPr lang="ru-RU" dirty="0"/>
              <a:t>по цилиндрической или конической поверхности.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плоского контура</a:t>
            </a:r>
            <a:r>
              <a:rPr lang="ru-RU" dirty="0"/>
              <a:t>, образующего поверхность резьбы или винтовой выступ, является </a:t>
            </a:r>
            <a:r>
              <a:rPr lang="ru-RU" dirty="0" smtClean="0"/>
              <a:t>одной из </a:t>
            </a:r>
            <a:r>
              <a:rPr lang="ru-RU" dirty="0"/>
              <a:t>основных характеристик резьбы и может быть различной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зависимости от формы профиля резьбу </a:t>
            </a:r>
            <a:r>
              <a:rPr lang="ru-RU" dirty="0" smtClean="0"/>
              <a:t>называют:</a:t>
            </a:r>
          </a:p>
          <a:p>
            <a:r>
              <a:rPr lang="ru-RU" dirty="0" smtClean="0"/>
              <a:t>треугольной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прямоугольной, </a:t>
            </a:r>
            <a:endParaRPr lang="ru-RU" dirty="0" smtClean="0"/>
          </a:p>
          <a:p>
            <a:r>
              <a:rPr lang="ru-RU" dirty="0" smtClean="0"/>
              <a:t>трапецеидальной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круглой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4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Шпилька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4801"/>
            <a:ext cx="10515600" cy="850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Шпилька</a:t>
            </a:r>
            <a:r>
              <a:rPr lang="ru-RU" dirty="0"/>
              <a:t> – цилиндрический стержень с резьбой на обоих </a:t>
            </a:r>
            <a:r>
              <a:rPr lang="ru-RU" dirty="0" smtClean="0"/>
              <a:t>концах.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000251"/>
            <a:ext cx="7867348" cy="1390649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3552825"/>
            <a:ext cx="10515600" cy="315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технической документации шпильки условно обозначаются по типу</a:t>
            </a:r>
            <a:r>
              <a:rPr lang="ru-RU" dirty="0" smtClean="0"/>
              <a:t>:</a:t>
            </a:r>
          </a:p>
          <a:p>
            <a:r>
              <a:rPr lang="ru-RU" dirty="0" smtClean="0"/>
              <a:t>Шпилька </a:t>
            </a:r>
            <a:r>
              <a:rPr lang="ru-RU" dirty="0"/>
              <a:t>М16-6g×120.58 ГОСТ 22032-76, где </a:t>
            </a:r>
            <a:endParaRPr lang="ru-RU" dirty="0" smtClean="0"/>
          </a:p>
          <a:p>
            <a:pPr lvl="1"/>
            <a:r>
              <a:rPr lang="ru-RU" dirty="0" smtClean="0"/>
              <a:t>16 </a:t>
            </a:r>
            <a:r>
              <a:rPr lang="ru-RU" dirty="0"/>
              <a:t>– наружный диаметр резьбы</a:t>
            </a:r>
            <a:r>
              <a:rPr lang="ru-RU" dirty="0" smtClean="0"/>
              <a:t>, мм</a:t>
            </a:r>
            <a:r>
              <a:rPr lang="ru-RU" dirty="0"/>
              <a:t>; </a:t>
            </a:r>
            <a:endParaRPr lang="ru-RU" dirty="0" smtClean="0"/>
          </a:p>
          <a:p>
            <a:pPr lvl="1"/>
            <a:r>
              <a:rPr lang="ru-RU" dirty="0" smtClean="0"/>
              <a:t>6g </a:t>
            </a:r>
            <a:r>
              <a:rPr lang="ru-RU" dirty="0"/>
              <a:t>– поле допуска; </a:t>
            </a:r>
            <a:endParaRPr lang="ru-RU" dirty="0" smtClean="0"/>
          </a:p>
          <a:p>
            <a:pPr lvl="1"/>
            <a:r>
              <a:rPr lang="ru-RU" dirty="0" smtClean="0"/>
              <a:t>120 </a:t>
            </a:r>
            <a:r>
              <a:rPr lang="ru-RU" dirty="0"/>
              <a:t>– длина шпильки (длина гаечного конца), мм; </a:t>
            </a:r>
            <a:endParaRPr lang="ru-RU" dirty="0" smtClean="0"/>
          </a:p>
          <a:p>
            <a:pPr lvl="1"/>
            <a:r>
              <a:rPr lang="ru-RU" dirty="0" smtClean="0"/>
              <a:t>58 – класс </a:t>
            </a:r>
            <a:r>
              <a:rPr lang="ru-RU" dirty="0"/>
              <a:t>точности без покрытия.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учебной практике шпильки </a:t>
            </a:r>
            <a:r>
              <a:rPr lang="ru-RU" dirty="0" smtClean="0"/>
              <a:t>обозначаются упрощенно</a:t>
            </a:r>
            <a:r>
              <a:rPr lang="ru-RU" dirty="0"/>
              <a:t>: Шпилька М16×120 ГОСТ 22032-76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96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Винт – цилиндрический стержень, на одном конце которого имеется резьба, </a:t>
            </a:r>
            <a:r>
              <a:rPr lang="ru-RU" dirty="0" smtClean="0"/>
              <a:t>а на </a:t>
            </a:r>
            <a:r>
              <a:rPr lang="ru-RU" dirty="0"/>
              <a:t>другом – </a:t>
            </a:r>
            <a:r>
              <a:rPr lang="ru-RU" dirty="0" smtClean="0"/>
              <a:t>головка.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755900"/>
            <a:ext cx="6038942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629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Головки винтов выполняются под ключ или под отвертку и бывают</a:t>
            </a:r>
            <a:br>
              <a:rPr lang="ru-RU" dirty="0"/>
            </a:br>
            <a:r>
              <a:rPr lang="ru-RU" dirty="0"/>
              <a:t>шестигранные – ГОСТ 10338–80, квадратные – ГОСТ 1488–75, </a:t>
            </a:r>
            <a:r>
              <a:rPr lang="ru-RU" dirty="0" smtClean="0"/>
              <a:t>цилиндрические – </a:t>
            </a:r>
            <a:r>
              <a:rPr lang="ru-RU" dirty="0"/>
              <a:t>ГОСТ 1491–80, полупотайные – ГОСТ 14474–80, потайные – ГОСТ 17475–80</a:t>
            </a:r>
            <a:r>
              <a:rPr lang="ru-RU" dirty="0" smtClean="0"/>
              <a:t>. В </a:t>
            </a:r>
            <a:r>
              <a:rPr lang="ru-RU" dirty="0"/>
              <a:t>технической документации винты обозначаются по типу: </a:t>
            </a:r>
            <a:endParaRPr lang="ru-RU" dirty="0" smtClean="0"/>
          </a:p>
          <a:p>
            <a:r>
              <a:rPr lang="ru-RU" dirty="0" smtClean="0"/>
              <a:t>Винт </a:t>
            </a:r>
            <a:r>
              <a:rPr lang="ru-RU" dirty="0"/>
              <a:t>А </a:t>
            </a:r>
            <a:r>
              <a:rPr lang="ru-RU" dirty="0" smtClean="0"/>
              <a:t>М8-6g×50.4.8 </a:t>
            </a:r>
            <a:r>
              <a:rPr lang="ru-RU" dirty="0"/>
              <a:t>ГОСТ 17474-80, т. е</a:t>
            </a:r>
            <a:r>
              <a:rPr lang="ru-RU" dirty="0" smtClean="0"/>
              <a:t>.:</a:t>
            </a:r>
          </a:p>
          <a:p>
            <a:pPr lvl="1"/>
            <a:r>
              <a:rPr lang="ru-RU" dirty="0" smtClean="0"/>
              <a:t>винт </a:t>
            </a:r>
            <a:r>
              <a:rPr lang="ru-RU" dirty="0"/>
              <a:t>с полупотайной головкой (следует </a:t>
            </a:r>
            <a:r>
              <a:rPr lang="ru-RU" dirty="0" smtClean="0"/>
              <a:t>из номера </a:t>
            </a:r>
            <a:r>
              <a:rPr lang="ru-RU" dirty="0"/>
              <a:t>стандарта</a:t>
            </a:r>
            <a:r>
              <a:rPr lang="ru-RU" dirty="0" smtClean="0"/>
              <a:t>),</a:t>
            </a:r>
          </a:p>
          <a:p>
            <a:pPr lvl="1"/>
            <a:r>
              <a:rPr lang="ru-RU" dirty="0" smtClean="0"/>
              <a:t>класса </a:t>
            </a:r>
            <a:r>
              <a:rPr lang="ru-RU" dirty="0"/>
              <a:t>точности А, </a:t>
            </a:r>
            <a:endParaRPr lang="ru-RU" dirty="0" smtClean="0"/>
          </a:p>
          <a:p>
            <a:pPr lvl="1"/>
            <a:r>
              <a:rPr lang="ru-RU" dirty="0" smtClean="0"/>
              <a:t>исполнения </a:t>
            </a:r>
            <a:r>
              <a:rPr lang="ru-RU" dirty="0"/>
              <a:t>1, </a:t>
            </a:r>
            <a:endParaRPr lang="ru-RU" dirty="0" smtClean="0"/>
          </a:p>
          <a:p>
            <a:pPr lvl="1"/>
            <a:r>
              <a:rPr lang="ru-RU" dirty="0" smtClean="0"/>
              <a:t>с </a:t>
            </a:r>
            <a:r>
              <a:rPr lang="ru-RU" dirty="0"/>
              <a:t>метрической резьбой </a:t>
            </a:r>
            <a:r>
              <a:rPr lang="ru-RU" dirty="0" smtClean="0"/>
              <a:t>М8,</a:t>
            </a:r>
          </a:p>
          <a:p>
            <a:pPr lvl="1"/>
            <a:r>
              <a:rPr lang="ru-RU" dirty="0" smtClean="0"/>
              <a:t>крупным </a:t>
            </a:r>
            <a:r>
              <a:rPr lang="ru-RU" dirty="0"/>
              <a:t>шагом резьбы, </a:t>
            </a:r>
            <a:endParaRPr lang="ru-RU" dirty="0" smtClean="0"/>
          </a:p>
          <a:p>
            <a:pPr lvl="1"/>
            <a:r>
              <a:rPr lang="ru-RU" dirty="0" smtClean="0"/>
              <a:t>с </a:t>
            </a:r>
            <a:r>
              <a:rPr lang="ru-RU" dirty="0"/>
              <a:t>полем допуска резьбы 6g, </a:t>
            </a:r>
            <a:endParaRPr lang="ru-RU" dirty="0" smtClean="0"/>
          </a:p>
          <a:p>
            <a:pPr lvl="1"/>
            <a:r>
              <a:rPr lang="ru-RU" dirty="0" smtClean="0"/>
              <a:t>длины </a:t>
            </a:r>
            <a:r>
              <a:rPr lang="ru-RU" dirty="0"/>
              <a:t>50 мм, </a:t>
            </a:r>
            <a:endParaRPr lang="ru-RU" dirty="0" smtClean="0"/>
          </a:p>
          <a:p>
            <a:pPr lvl="1"/>
            <a:r>
              <a:rPr lang="ru-RU" dirty="0" smtClean="0"/>
              <a:t>класса прочности </a:t>
            </a:r>
            <a:r>
              <a:rPr lang="ru-RU" dirty="0"/>
              <a:t>4.8, </a:t>
            </a:r>
            <a:endParaRPr lang="ru-RU" dirty="0" smtClean="0"/>
          </a:p>
          <a:p>
            <a:pPr lvl="1"/>
            <a:r>
              <a:rPr lang="ru-RU" dirty="0" smtClean="0"/>
              <a:t>без покрытия.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учебной практике винты обозначаются упрощенно: </a:t>
            </a:r>
            <a:endParaRPr lang="ru-RU" dirty="0" smtClean="0"/>
          </a:p>
          <a:p>
            <a:r>
              <a:rPr lang="ru-RU" b="1" dirty="0" smtClean="0"/>
              <a:t>Винт </a:t>
            </a:r>
            <a:r>
              <a:rPr lang="ru-RU" b="1" dirty="0"/>
              <a:t>М8×50 </a:t>
            </a:r>
            <a:r>
              <a:rPr lang="ru-RU" b="1" dirty="0" smtClean="0"/>
              <a:t>ГОСТ 17474-80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32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20065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Гайка – деталь резьбового соединения, навинчиваемая на резьбовой </a:t>
            </a:r>
            <a:r>
              <a:rPr lang="ru-RU" dirty="0" smtClean="0"/>
              <a:t>конец болта</a:t>
            </a:r>
            <a:r>
              <a:rPr lang="ru-RU" dirty="0"/>
              <a:t>, шпильки или другой детали и обеспечивающая вместе с </a:t>
            </a:r>
            <a:r>
              <a:rPr lang="ru-RU" dirty="0" smtClean="0"/>
              <a:t>ними скрепление </a:t>
            </a:r>
            <a:r>
              <a:rPr lang="ru-RU" dirty="0"/>
              <a:t>соединяемых </a:t>
            </a:r>
            <a:r>
              <a:rPr lang="ru-RU" dirty="0" smtClean="0"/>
              <a:t>деталей. </a:t>
            </a:r>
          </a:p>
          <a:p>
            <a:pPr marL="0" indent="0">
              <a:buNone/>
            </a:pPr>
            <a:r>
              <a:rPr lang="ru-RU" dirty="0" smtClean="0"/>
              <a:t>Наиболее распространенными являются </a:t>
            </a:r>
            <a:r>
              <a:rPr lang="ru-RU" dirty="0"/>
              <a:t>шестигранные гайки нормальной точности (ГОСТ 5915–70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исполнения </a:t>
            </a:r>
            <a:r>
              <a:rPr lang="ru-RU" dirty="0"/>
              <a:t>1 </a:t>
            </a:r>
            <a:r>
              <a:rPr lang="ru-RU" dirty="0" smtClean="0"/>
              <a:t>– с </a:t>
            </a:r>
            <a:r>
              <a:rPr lang="ru-RU" dirty="0"/>
              <a:t>двумя наружными фасками </a:t>
            </a:r>
            <a:endParaRPr lang="ru-RU" dirty="0" smtClean="0"/>
          </a:p>
          <a:p>
            <a:r>
              <a:rPr lang="ru-RU" dirty="0" smtClean="0"/>
              <a:t>исполнения </a:t>
            </a:r>
            <a:r>
              <a:rPr lang="ru-RU" dirty="0"/>
              <a:t>2 – с наружной фаской с </a:t>
            </a:r>
            <a:r>
              <a:rPr lang="ru-RU" dirty="0" smtClean="0"/>
              <a:t>одной стороны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416300"/>
            <a:ext cx="7362804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5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5986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Обозначаются гайки по типу: </a:t>
            </a:r>
            <a:endParaRPr lang="ru-RU" dirty="0" smtClean="0"/>
          </a:p>
          <a:p>
            <a:r>
              <a:rPr lang="ru-RU" dirty="0" smtClean="0"/>
              <a:t>Гайка </a:t>
            </a:r>
            <a:r>
              <a:rPr lang="ru-RU" dirty="0"/>
              <a:t>2 М12×1,25-6H.6.016 ГОСТ 5975-70, </a:t>
            </a:r>
            <a:r>
              <a:rPr lang="ru-RU" dirty="0" smtClean="0"/>
              <a:t>т.е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шестигранная </a:t>
            </a:r>
            <a:r>
              <a:rPr lang="ru-RU" dirty="0"/>
              <a:t>гайка нормальной точности (следует из номера стандарта</a:t>
            </a:r>
            <a:r>
              <a:rPr lang="ru-RU" dirty="0" smtClean="0"/>
              <a:t>),</a:t>
            </a:r>
          </a:p>
          <a:p>
            <a:pPr lvl="1"/>
            <a:r>
              <a:rPr lang="ru-RU" dirty="0" smtClean="0"/>
              <a:t>исполнения </a:t>
            </a:r>
            <a:r>
              <a:rPr lang="ru-RU" dirty="0"/>
              <a:t>2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с </a:t>
            </a:r>
            <a:r>
              <a:rPr lang="ru-RU" dirty="0"/>
              <a:t>метрической резьбой М12, </a:t>
            </a:r>
            <a:endParaRPr lang="ru-RU" dirty="0" smtClean="0"/>
          </a:p>
          <a:p>
            <a:pPr lvl="1"/>
            <a:r>
              <a:rPr lang="ru-RU" dirty="0" smtClean="0"/>
              <a:t>мелким </a:t>
            </a:r>
            <a:r>
              <a:rPr lang="ru-RU" dirty="0"/>
              <a:t>шагом 1,25 мм, </a:t>
            </a:r>
            <a:endParaRPr lang="ru-RU" dirty="0" smtClean="0"/>
          </a:p>
          <a:p>
            <a:pPr lvl="1"/>
            <a:r>
              <a:rPr lang="ru-RU" dirty="0" smtClean="0"/>
              <a:t>С полем </a:t>
            </a:r>
            <a:r>
              <a:rPr lang="ru-RU" dirty="0"/>
              <a:t>допуска 6H, </a:t>
            </a:r>
            <a:endParaRPr lang="ru-RU" dirty="0" smtClean="0"/>
          </a:p>
          <a:p>
            <a:pPr lvl="1"/>
            <a:r>
              <a:rPr lang="ru-RU" dirty="0" smtClean="0"/>
              <a:t>класса </a:t>
            </a:r>
            <a:r>
              <a:rPr lang="ru-RU" dirty="0"/>
              <a:t>прочности 6, </a:t>
            </a:r>
            <a:endParaRPr lang="ru-RU" dirty="0" smtClean="0"/>
          </a:p>
          <a:p>
            <a:pPr lvl="1"/>
            <a:r>
              <a:rPr lang="ru-RU" dirty="0" smtClean="0"/>
              <a:t>с покрытием 01 </a:t>
            </a:r>
            <a:r>
              <a:rPr lang="ru-RU" dirty="0"/>
              <a:t>толщиной 6 мкм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/>
              <a:t>учебной практике гайки </a:t>
            </a:r>
            <a:r>
              <a:rPr lang="ru-RU" dirty="0" smtClean="0"/>
              <a:t>обозначаются упрощенно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Гайка </a:t>
            </a:r>
            <a:r>
              <a:rPr lang="ru-RU" dirty="0"/>
              <a:t>2 М12×1,25 ГОСТ 5915-70 </a:t>
            </a:r>
            <a:endParaRPr lang="ru-RU" dirty="0" smtClean="0"/>
          </a:p>
          <a:p>
            <a:r>
              <a:rPr lang="ru-RU" dirty="0" smtClean="0"/>
              <a:t>Гайка М12 ГОСТ </a:t>
            </a:r>
            <a:r>
              <a:rPr lang="ru-RU" dirty="0"/>
              <a:t>5915-70 , если гайка исполнения 1 и с крупным</a:t>
            </a:r>
            <a:br>
              <a:rPr lang="ru-RU" dirty="0"/>
            </a:br>
            <a:r>
              <a:rPr lang="ru-RU" dirty="0"/>
              <a:t>шагом резьбы.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64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Шайба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354" y="2821781"/>
            <a:ext cx="7434646" cy="3655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технической документации шайбы обозначаются по типу: </a:t>
            </a:r>
            <a:endParaRPr lang="ru-RU" dirty="0" smtClean="0"/>
          </a:p>
          <a:p>
            <a:r>
              <a:rPr lang="ru-RU" dirty="0" smtClean="0"/>
              <a:t>Шайба 18.01.019 ГОСТ </a:t>
            </a:r>
            <a:r>
              <a:rPr lang="ru-RU" dirty="0"/>
              <a:t>11371-78, т. е. шайба исполнения 1, предназначенная для стержня с </a:t>
            </a:r>
            <a:r>
              <a:rPr lang="ru-RU" dirty="0" smtClean="0"/>
              <a:t>резьбой наружного </a:t>
            </a:r>
            <a:r>
              <a:rPr lang="ru-RU" dirty="0"/>
              <a:t>диаметра 18 мм из материала группы 01, с покрытием 01 толщиной </a:t>
            </a:r>
            <a:r>
              <a:rPr lang="ru-RU" dirty="0" smtClean="0"/>
              <a:t>9 мкм.</a:t>
            </a:r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учебных чертежах шайбы обозначаются упрощенно: </a:t>
            </a:r>
            <a:endParaRPr lang="ru-RU" dirty="0" smtClean="0"/>
          </a:p>
          <a:p>
            <a:r>
              <a:rPr lang="ru-RU" dirty="0" smtClean="0"/>
              <a:t>Шайба </a:t>
            </a:r>
            <a:r>
              <a:rPr lang="ru-RU" dirty="0"/>
              <a:t>18 </a:t>
            </a:r>
            <a:r>
              <a:rPr lang="ru-RU" dirty="0" smtClean="0"/>
              <a:t>ГОСТ 11371-78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444"/>
            <a:ext cx="3157154" cy="3688556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90600" y="1978025"/>
            <a:ext cx="10515600" cy="118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Шайба – деталь резьбового соединения в виде тонкого плоского или фасонного диска с отверстием круглой формы.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9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br>
              <a:rPr lang="ru-RU" dirty="0" smtClean="0"/>
            </a:br>
            <a:r>
              <a:rPr lang="ru-RU" dirty="0" smtClean="0"/>
              <a:t>болтом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275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Болтовое соединение состоит из болта, гайки, шайбы и скрепляемых деталей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 </a:t>
            </a:r>
            <a:r>
              <a:rPr lang="ru-RU" dirty="0"/>
              <a:t>рис. </a:t>
            </a:r>
            <a:r>
              <a:rPr lang="ru-RU" dirty="0" smtClean="0"/>
              <a:t>даны </a:t>
            </a:r>
            <a:r>
              <a:rPr lang="ru-RU" dirty="0"/>
              <a:t>три изображения болтового соединения: </a:t>
            </a:r>
            <a:r>
              <a:rPr lang="ru-RU" dirty="0" smtClean="0"/>
              <a:t>фронтальный разрез</a:t>
            </a:r>
            <a:r>
              <a:rPr lang="ru-RU" dirty="0"/>
              <a:t>, расположенный на месте главного вида, вид сверху и вид слева.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57150"/>
            <a:ext cx="67246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br>
              <a:rPr lang="ru-RU" dirty="0" smtClean="0"/>
            </a:br>
            <a:r>
              <a:rPr lang="ru-RU" dirty="0" smtClean="0"/>
              <a:t>шпилькой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27500" cy="4351338"/>
          </a:xfrm>
        </p:spPr>
        <p:txBody>
          <a:bodyPr>
            <a:normAutofit/>
          </a:bodyPr>
          <a:lstStyle/>
          <a:p>
            <a:r>
              <a:rPr lang="ru-RU" dirty="0"/>
              <a:t>Шпилечное соединение </a:t>
            </a:r>
            <a:r>
              <a:rPr lang="ru-RU" dirty="0" smtClean="0"/>
              <a:t>состоит </a:t>
            </a:r>
            <a:r>
              <a:rPr lang="ru-RU" dirty="0"/>
              <a:t>из шпильки </a:t>
            </a:r>
            <a:r>
              <a:rPr lang="ru-RU" i="1" dirty="0"/>
              <a:t>3</a:t>
            </a:r>
            <a:r>
              <a:rPr lang="ru-RU" dirty="0"/>
              <a:t>, гайки </a:t>
            </a:r>
            <a:r>
              <a:rPr lang="ru-RU" i="1" dirty="0"/>
              <a:t>5</a:t>
            </a:r>
            <a:r>
              <a:rPr lang="ru-RU" dirty="0"/>
              <a:t>, шайбы </a:t>
            </a:r>
            <a:r>
              <a:rPr lang="ru-RU" i="1" dirty="0"/>
              <a:t>4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 скрепляемых деталей </a:t>
            </a:r>
            <a:r>
              <a:rPr lang="ru-RU" i="1" dirty="0"/>
              <a:t>1 </a:t>
            </a:r>
            <a:r>
              <a:rPr lang="ru-RU" dirty="0"/>
              <a:t>и </a:t>
            </a:r>
            <a:r>
              <a:rPr lang="ru-RU" i="1" dirty="0"/>
              <a:t>2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365125"/>
            <a:ext cx="5127625" cy="63766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88" y="4140201"/>
            <a:ext cx="4506762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6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Соединение </a:t>
            </a:r>
            <a:br>
              <a:rPr lang="ru-RU" dirty="0" smtClean="0"/>
            </a:br>
            <a:r>
              <a:rPr lang="ru-RU" dirty="0" smtClean="0"/>
              <a:t>винтом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27500" cy="4351338"/>
          </a:xfrm>
        </p:spPr>
        <p:txBody>
          <a:bodyPr>
            <a:normAutofit/>
          </a:bodyPr>
          <a:lstStyle/>
          <a:p>
            <a:r>
              <a:rPr lang="ru-RU" dirty="0"/>
              <a:t>Винтовое соединение </a:t>
            </a:r>
            <a:r>
              <a:rPr lang="ru-RU" dirty="0" smtClean="0"/>
              <a:t>состоит </a:t>
            </a:r>
            <a:r>
              <a:rPr lang="ru-RU" dirty="0"/>
              <a:t>из винта </a:t>
            </a:r>
            <a:r>
              <a:rPr lang="ru-RU" i="1" dirty="0"/>
              <a:t>3 </a:t>
            </a:r>
            <a:r>
              <a:rPr lang="ru-RU" dirty="0"/>
              <a:t>и скрепляемых деталей</a:t>
            </a:r>
            <a:br>
              <a:rPr lang="ru-RU" dirty="0"/>
            </a:br>
            <a:r>
              <a:rPr lang="ru-RU" i="1" dirty="0"/>
              <a:t>1 </a:t>
            </a:r>
            <a:r>
              <a:rPr lang="ru-RU" dirty="0"/>
              <a:t>и </a:t>
            </a:r>
            <a:r>
              <a:rPr lang="ru-RU" i="1" dirty="0"/>
              <a:t>2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77" y="1109662"/>
            <a:ext cx="7057836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5101"/>
            <a:ext cx="10515600" cy="26289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Часть резьбы, образованную при одном повороте профиля вокруг оси</a:t>
            </a:r>
            <a:r>
              <a:rPr lang="ru-RU" dirty="0" smtClean="0"/>
              <a:t>, называют </a:t>
            </a:r>
            <a:r>
              <a:rPr lang="ru-RU" dirty="0"/>
              <a:t>витком, при этом все точки производящего профиля </a:t>
            </a:r>
            <a:r>
              <a:rPr lang="ru-RU" dirty="0" smtClean="0"/>
              <a:t>перемещаются параллельно </a:t>
            </a:r>
            <a:r>
              <a:rPr lang="ru-RU" dirty="0"/>
              <a:t>на одну и ту же величину, называемую ходом резьбы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Различают </a:t>
            </a:r>
            <a:r>
              <a:rPr lang="ru-RU" dirty="0"/>
              <a:t>резьбу правую и левую в зависимости от того, какая </a:t>
            </a:r>
            <a:r>
              <a:rPr lang="ru-RU" dirty="0" smtClean="0"/>
              <a:t>винтовая линия </a:t>
            </a:r>
            <a:r>
              <a:rPr lang="ru-RU" dirty="0"/>
              <a:t>лежит в основе резьбы – правая или левая.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94001"/>
            <a:ext cx="7937500" cy="40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r>
              <a:rPr lang="ru-RU" dirty="0"/>
              <a:t>Резьба может быть выполнена на стержне (наружная </a:t>
            </a:r>
            <a:r>
              <a:rPr lang="ru-RU" dirty="0" smtClean="0"/>
              <a:t>резьба </a:t>
            </a:r>
            <a:r>
              <a:rPr lang="ru-RU" dirty="0"/>
              <a:t>и </a:t>
            </a:r>
            <a:r>
              <a:rPr lang="ru-RU" dirty="0" smtClean="0"/>
              <a:t>в отверстии </a:t>
            </a:r>
            <a:r>
              <a:rPr lang="ru-RU" dirty="0"/>
              <a:t>(</a:t>
            </a:r>
            <a:r>
              <a:rPr lang="ru-RU" dirty="0" smtClean="0"/>
              <a:t>внутренняя).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662112"/>
            <a:ext cx="10369552" cy="4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71525"/>
            <a:ext cx="8928100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/>
          <a:lstStyle/>
          <a:p>
            <a:r>
              <a:rPr lang="ru-RU" dirty="0"/>
              <a:t>Если резьбу выполняют до некоторой поверхности, не позволяющей </a:t>
            </a:r>
            <a:r>
              <a:rPr lang="ru-RU" dirty="0" smtClean="0"/>
              <a:t>доводить инструмент </a:t>
            </a:r>
            <a:r>
              <a:rPr lang="ru-RU" dirty="0"/>
              <a:t>до упора к ней, то образуется </a:t>
            </a:r>
            <a:r>
              <a:rPr lang="ru-RU" dirty="0" err="1"/>
              <a:t>недовод</a:t>
            </a:r>
            <a:r>
              <a:rPr lang="ru-RU" dirty="0"/>
              <a:t> </a:t>
            </a:r>
            <a:r>
              <a:rPr lang="ru-RU" dirty="0" smtClean="0"/>
              <a:t>резьбы. </a:t>
            </a:r>
            <a:r>
              <a:rPr lang="ru-RU" dirty="0"/>
              <a:t>Сбег </a:t>
            </a:r>
            <a:r>
              <a:rPr lang="ru-RU" dirty="0" smtClean="0"/>
              <a:t>и </a:t>
            </a:r>
            <a:r>
              <a:rPr lang="ru-RU" dirty="0" err="1" smtClean="0"/>
              <a:t>недовод</a:t>
            </a:r>
            <a:r>
              <a:rPr lang="ru-RU" dirty="0" smtClean="0"/>
              <a:t> </a:t>
            </a:r>
            <a:r>
              <a:rPr lang="ru-RU" dirty="0"/>
              <a:t>образуют </a:t>
            </a:r>
            <a:r>
              <a:rPr lang="ru-RU" dirty="0" err="1"/>
              <a:t>недорез</a:t>
            </a:r>
            <a:r>
              <a:rPr lang="ru-RU" dirty="0"/>
              <a:t> резьбы.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624012"/>
            <a:ext cx="6429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1"/>
            <a:ext cx="10515600" cy="25781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Построение точного изображения </a:t>
            </a:r>
            <a:r>
              <a:rPr lang="ru-RU" dirty="0" smtClean="0"/>
              <a:t>витков резьбы </a:t>
            </a:r>
            <a:r>
              <a:rPr lang="ru-RU" dirty="0"/>
              <a:t>требует много времени, поэтому </a:t>
            </a:r>
            <a:r>
              <a:rPr lang="ru-RU" dirty="0" smtClean="0"/>
              <a:t>его применяют </a:t>
            </a:r>
            <a:r>
              <a:rPr lang="ru-RU" dirty="0"/>
              <a:t>в редких случаях. </a:t>
            </a:r>
            <a:endParaRPr lang="ru-RU" dirty="0" smtClean="0"/>
          </a:p>
          <a:p>
            <a:r>
              <a:rPr lang="ru-RU" dirty="0" smtClean="0"/>
              <a:t>Согласно ГОСТ </a:t>
            </a:r>
            <a:r>
              <a:rPr lang="ru-RU" dirty="0"/>
              <a:t>2.311–68, на чертежах резьбу </a:t>
            </a:r>
            <a:r>
              <a:rPr lang="ru-RU" dirty="0" smtClean="0"/>
              <a:t>изображают условно</a:t>
            </a:r>
            <a:r>
              <a:rPr lang="ru-RU" dirty="0"/>
              <a:t>, независимо от профиля резьбы: на </a:t>
            </a:r>
            <a:r>
              <a:rPr lang="ru-RU" dirty="0" smtClean="0"/>
              <a:t>стержне – </a:t>
            </a:r>
            <a:r>
              <a:rPr lang="ru-RU" dirty="0"/>
              <a:t>сплошными основными линями по </a:t>
            </a:r>
            <a:r>
              <a:rPr lang="ru-RU" dirty="0" smtClean="0"/>
              <a:t>наружному диаметру </a:t>
            </a:r>
            <a:r>
              <a:rPr lang="ru-RU" dirty="0"/>
              <a:t>резьбы и сплошными тонкими – </a:t>
            </a:r>
            <a:r>
              <a:rPr lang="ru-RU" dirty="0" smtClean="0"/>
              <a:t>по внутреннему </a:t>
            </a:r>
            <a:r>
              <a:rPr lang="ru-RU" dirty="0"/>
              <a:t>на всю длину резьбы, включая </a:t>
            </a:r>
            <a:r>
              <a:rPr lang="ru-RU" dirty="0" smtClean="0"/>
              <a:t>фаску.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74" y="2432050"/>
            <a:ext cx="736013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6401"/>
            <a:ext cx="10515600" cy="22733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Штриховку в разрезах доводят до линии наружного диаметра резьбы </a:t>
            </a:r>
            <a:r>
              <a:rPr lang="ru-RU" dirty="0" smtClean="0"/>
              <a:t>на стержне </a:t>
            </a:r>
            <a:r>
              <a:rPr lang="ru-RU" dirty="0"/>
              <a:t>и до линии внутреннего диаметра в </a:t>
            </a:r>
            <a:r>
              <a:rPr lang="ru-RU" dirty="0" smtClean="0"/>
              <a:t>отверстии.</a:t>
            </a:r>
          </a:p>
          <a:p>
            <a:r>
              <a:rPr lang="ru-RU" dirty="0"/>
              <a:t>На изображениях, </a:t>
            </a:r>
            <a:r>
              <a:rPr lang="ru-RU" dirty="0" smtClean="0"/>
              <a:t>полученных проецированием </a:t>
            </a:r>
            <a:r>
              <a:rPr lang="ru-RU" dirty="0"/>
              <a:t>на плоскость, </a:t>
            </a:r>
            <a:r>
              <a:rPr lang="ru-RU" dirty="0" smtClean="0"/>
              <a:t>перпендикулярную оси </a:t>
            </a:r>
            <a:r>
              <a:rPr lang="ru-RU" dirty="0"/>
              <a:t>стержня, по внутреннему диаметру </a:t>
            </a:r>
            <a:r>
              <a:rPr lang="ru-RU" dirty="0" smtClean="0"/>
              <a:t>резьбы проводят </a:t>
            </a:r>
            <a:r>
              <a:rPr lang="ru-RU" dirty="0"/>
              <a:t>дугу сплошной тонкой линией, равную </a:t>
            </a:r>
            <a:r>
              <a:rPr lang="ru-RU" dirty="0" smtClean="0"/>
              <a:t>3/4  окружности и разомкнутую </a:t>
            </a:r>
            <a:r>
              <a:rPr lang="ru-RU" dirty="0"/>
              <a:t>в любом месте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74" y="2432050"/>
            <a:ext cx="736013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0201"/>
            <a:ext cx="10515600" cy="16129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Резьбу, показываемую как невидимую</a:t>
            </a:r>
            <a:r>
              <a:rPr lang="ru-RU" dirty="0" smtClean="0"/>
              <a:t>, изображают </a:t>
            </a:r>
            <a:r>
              <a:rPr lang="ru-RU" dirty="0"/>
              <a:t>штриховыми линиями </a:t>
            </a:r>
            <a:r>
              <a:rPr lang="ru-RU" dirty="0" smtClean="0"/>
              <a:t>одной толщины </a:t>
            </a:r>
            <a:r>
              <a:rPr lang="ru-RU" dirty="0"/>
              <a:t>по наружному и </a:t>
            </a:r>
            <a:r>
              <a:rPr lang="ru-RU" dirty="0" smtClean="0"/>
              <a:t>внутреннему диаметрам.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68" y="1816100"/>
            <a:ext cx="8907463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09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999</Words>
  <Application>Microsoft Office PowerPoint</Application>
  <PresentationFormat>Широкоэкранный</PresentationFormat>
  <Paragraphs>102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Изображение деталей с резьбой и резьбовых соединений</vt:lpstr>
      <vt:lpstr>Основные 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Метрическая резьба</vt:lpstr>
      <vt:lpstr>Презентация PowerPoint</vt:lpstr>
      <vt:lpstr>Резьба трубная цилиндрическая</vt:lpstr>
      <vt:lpstr>Презентация PowerPoint</vt:lpstr>
      <vt:lpstr>Резьба трубная коническая</vt:lpstr>
      <vt:lpstr>Стандартные крепежные изделия с резьбой</vt:lpstr>
      <vt:lpstr>Презентация PowerPoint</vt:lpstr>
      <vt:lpstr>Последовательность вычерчивания болта</vt:lpstr>
      <vt:lpstr>Шпилька</vt:lpstr>
      <vt:lpstr>Винт</vt:lpstr>
      <vt:lpstr>Презентация PowerPoint</vt:lpstr>
      <vt:lpstr>Гайка</vt:lpstr>
      <vt:lpstr>Презентация PowerPoint</vt:lpstr>
      <vt:lpstr>Шайба</vt:lpstr>
      <vt:lpstr>Соединение  болтом</vt:lpstr>
      <vt:lpstr>Соединение  шпилькой</vt:lpstr>
      <vt:lpstr>Соединение  винтом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Изображение деталей с резьбой и резьбовых соединений</dc:title>
  <dc:creator>Windows User</dc:creator>
  <cp:lastModifiedBy>d1m0n</cp:lastModifiedBy>
  <cp:revision>7</cp:revision>
  <dcterms:created xsi:type="dcterms:W3CDTF">2017-04-19T08:59:53Z</dcterms:created>
  <dcterms:modified xsi:type="dcterms:W3CDTF">2022-04-09T14:59:00Z</dcterms:modified>
</cp:coreProperties>
</file>